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64" r:id="rId1"/>
  </p:sldMasterIdLst>
  <p:notesMasterIdLst>
    <p:notesMasterId r:id="rId25"/>
  </p:notesMasterIdLst>
  <p:handoutMasterIdLst>
    <p:handoutMasterId r:id="rId26"/>
  </p:handoutMasterIdLst>
  <p:sldIdLst>
    <p:sldId id="258" r:id="rId2"/>
    <p:sldId id="433" r:id="rId3"/>
    <p:sldId id="453" r:id="rId4"/>
    <p:sldId id="454" r:id="rId5"/>
    <p:sldId id="455" r:id="rId6"/>
    <p:sldId id="456" r:id="rId7"/>
    <p:sldId id="457" r:id="rId8"/>
    <p:sldId id="452" r:id="rId9"/>
    <p:sldId id="439" r:id="rId10"/>
    <p:sldId id="440" r:id="rId11"/>
    <p:sldId id="458" r:id="rId12"/>
    <p:sldId id="459" r:id="rId13"/>
    <p:sldId id="460" r:id="rId14"/>
    <p:sldId id="461" r:id="rId15"/>
    <p:sldId id="462" r:id="rId16"/>
    <p:sldId id="463" r:id="rId17"/>
    <p:sldId id="464" r:id="rId18"/>
    <p:sldId id="465" r:id="rId19"/>
    <p:sldId id="466" r:id="rId20"/>
    <p:sldId id="467" r:id="rId21"/>
    <p:sldId id="468" r:id="rId22"/>
    <p:sldId id="469" r:id="rId23"/>
    <p:sldId id="267" r:id="rId24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E668"/>
    <a:srgbClr val="BEE395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0980" autoAdjust="0"/>
  </p:normalViewPr>
  <p:slideViewPr>
    <p:cSldViewPr snapToGrid="0">
      <p:cViewPr varScale="1">
        <p:scale>
          <a:sx n="104" d="100"/>
          <a:sy n="104" d="100"/>
        </p:scale>
        <p:origin x="14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FF4354F-5B59-6D25-A902-C76A032B32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CAB4FD-F548-5F41-BEF5-AA8497F9D59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94885A-F6E1-4397-87E5-C72C9C3F4F22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8A08C9-FD98-451D-1E38-817068E18E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83962-A261-0C42-6B60-FC1C6AC74B1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17E58-9348-4DC8-B1A2-251D3BE6D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352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79D1C-CBE2-460D-86CD-3E97BC9449EF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80176-9E2B-45E1-AFF6-0E55CA1CA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5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047C-894D-405A-962A-DDEBF981B923}" type="datetime1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0081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66C81-A082-4AB9-A334-019E2A6D3124}" type="datetime1">
              <a:rPr lang="en-US" smtClean="0"/>
              <a:t>8/2/2024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05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E40D8-B3BD-4A8A-9B73-277E5F3E4F31}" type="datetime1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59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88E6-304B-415A-B893-5C79D834D330}" type="datetime1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9430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C2BDE-FA46-457A-9CCE-F50EFA7143DD}" type="datetime1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22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A398-5DD3-4606-8247-81D0A80C784C}" type="datetime1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1452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D744-27B2-4935-8508-7AFFF051F9E3}" type="datetime1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59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C185F-B459-4A83-882A-434BF05FED48}" type="datetime1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537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886BF-4D48-4889-B728-838001A1111E}" type="datetime1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89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469C8-59A6-4BFB-AFB9-5546A4C76C7D}" type="datetime1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057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CBBA-706A-40F2-AAF0-3515891FCE69}" type="datetime1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863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5D00E-769F-4DB8-A057-E3F34DA13BB9}" type="datetime1">
              <a:rPr lang="en-US" smtClean="0"/>
              <a:t>8/2/2024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342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E7503-FB77-452F-B241-F05B743A6F61}" type="datetime1">
              <a:rPr lang="en-US" smtClean="0"/>
              <a:t>8/2/2024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914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711F3-08C0-4464-BF40-D0CDBEC586B3}" type="datetime1">
              <a:rPr lang="en-US" smtClean="0"/>
              <a:t>8/2/2024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88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3B9A1-BDB3-4DB4-BE0A-90466B8F5010}" type="datetime1">
              <a:rPr lang="en-US" smtClean="0"/>
              <a:t>8/2/2024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13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284C1-C212-4DD3-AE1F-CBDB06BD7D71}" type="datetime1">
              <a:rPr lang="en-US" smtClean="0"/>
              <a:t>8/2/2024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770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77726-18CC-4301-9AA1-476F5AE06F5D}" type="datetime1">
              <a:rPr lang="en-US" smtClean="0"/>
              <a:t>8/2/2024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452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69A0CAE-7709-4D1A-BB18-E8D7EAF7C857}" type="datetime1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71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  <p:sldLayoutId id="2147484076" r:id="rId12"/>
    <p:sldLayoutId id="2147484077" r:id="rId13"/>
    <p:sldLayoutId id="2147484078" r:id="rId14"/>
    <p:sldLayoutId id="2147484079" r:id="rId15"/>
    <p:sldLayoutId id="2147484080" r:id="rId16"/>
    <p:sldLayoutId id="2147484081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80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44941" y="6188075"/>
            <a:ext cx="1142245" cy="669925"/>
          </a:xfrm>
        </p:spPr>
        <p:txBody>
          <a:bodyPr/>
          <a:lstStyle/>
          <a:p>
            <a:r>
              <a:rPr lang="en-US" sz="8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9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9145131" y="85104"/>
            <a:ext cx="2355733" cy="399590"/>
          </a:xfrm>
          <a:custGeom>
            <a:avLst/>
            <a:gdLst>
              <a:gd name="connsiteX0" fmla="*/ 0 w 2355733"/>
              <a:gd name="connsiteY0" fmla="*/ 66600 h 399590"/>
              <a:gd name="connsiteX1" fmla="*/ 66600 w 2355733"/>
              <a:gd name="connsiteY1" fmla="*/ 0 h 399590"/>
              <a:gd name="connsiteX2" fmla="*/ 622233 w 2355733"/>
              <a:gd name="connsiteY2" fmla="*/ 0 h 399590"/>
              <a:gd name="connsiteX3" fmla="*/ 1222317 w 2355733"/>
              <a:gd name="connsiteY3" fmla="*/ 0 h 399590"/>
              <a:gd name="connsiteX4" fmla="*/ 2289133 w 2355733"/>
              <a:gd name="connsiteY4" fmla="*/ 0 h 399590"/>
              <a:gd name="connsiteX5" fmla="*/ 2355733 w 2355733"/>
              <a:gd name="connsiteY5" fmla="*/ 66600 h 399590"/>
              <a:gd name="connsiteX6" fmla="*/ 2355733 w 2355733"/>
              <a:gd name="connsiteY6" fmla="*/ 332990 h 399590"/>
              <a:gd name="connsiteX7" fmla="*/ 2289133 w 2355733"/>
              <a:gd name="connsiteY7" fmla="*/ 399590 h 399590"/>
              <a:gd name="connsiteX8" fmla="*/ 1711274 w 2355733"/>
              <a:gd name="connsiteY8" fmla="*/ 399590 h 399590"/>
              <a:gd name="connsiteX9" fmla="*/ 1133416 w 2355733"/>
              <a:gd name="connsiteY9" fmla="*/ 399590 h 399590"/>
              <a:gd name="connsiteX10" fmla="*/ 644459 w 2355733"/>
              <a:gd name="connsiteY10" fmla="*/ 399590 h 399590"/>
              <a:gd name="connsiteX11" fmla="*/ 66600 w 2355733"/>
              <a:gd name="connsiteY11" fmla="*/ 399590 h 399590"/>
              <a:gd name="connsiteX12" fmla="*/ 0 w 2355733"/>
              <a:gd name="connsiteY12" fmla="*/ 332990 h 399590"/>
              <a:gd name="connsiteX13" fmla="*/ 0 w 2355733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55733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02627" y="-23832"/>
                  <a:pt x="368345" y="-21674"/>
                  <a:pt x="622233" y="0"/>
                </a:cubicBezTo>
                <a:cubicBezTo>
                  <a:pt x="876121" y="21674"/>
                  <a:pt x="965314" y="-14479"/>
                  <a:pt x="1222317" y="0"/>
                </a:cubicBezTo>
                <a:cubicBezTo>
                  <a:pt x="1479320" y="14479"/>
                  <a:pt x="1920794" y="13956"/>
                  <a:pt x="2289133" y="0"/>
                </a:cubicBezTo>
                <a:cubicBezTo>
                  <a:pt x="2323371" y="3418"/>
                  <a:pt x="2355487" y="25716"/>
                  <a:pt x="2355733" y="66600"/>
                </a:cubicBezTo>
                <a:cubicBezTo>
                  <a:pt x="2356351" y="163177"/>
                  <a:pt x="2361684" y="233743"/>
                  <a:pt x="2355733" y="332990"/>
                </a:cubicBezTo>
                <a:cubicBezTo>
                  <a:pt x="2349576" y="368193"/>
                  <a:pt x="2325097" y="398983"/>
                  <a:pt x="2289133" y="399590"/>
                </a:cubicBezTo>
                <a:cubicBezTo>
                  <a:pt x="2034555" y="384541"/>
                  <a:pt x="1948710" y="409563"/>
                  <a:pt x="1711274" y="399590"/>
                </a:cubicBezTo>
                <a:cubicBezTo>
                  <a:pt x="1473838" y="389617"/>
                  <a:pt x="1383162" y="378838"/>
                  <a:pt x="1133416" y="399590"/>
                </a:cubicBezTo>
                <a:cubicBezTo>
                  <a:pt x="883670" y="420342"/>
                  <a:pt x="876720" y="408684"/>
                  <a:pt x="644459" y="399590"/>
                </a:cubicBezTo>
                <a:cubicBezTo>
                  <a:pt x="412198" y="390496"/>
                  <a:pt x="213343" y="423623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Net Profit Margin</a:t>
            </a:r>
            <a:endParaRPr lang="en-US" sz="2000" b="1" u="sng" dirty="0">
              <a:solidFill>
                <a:schemeClr val="tx1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3C2073C-2DC0-E712-6E9B-8DB17B2E3C9D}"/>
              </a:ext>
            </a:extLst>
          </p:cNvPr>
          <p:cNvSpPr/>
          <p:nvPr/>
        </p:nvSpPr>
        <p:spPr>
          <a:xfrm>
            <a:off x="7087651" y="1083515"/>
            <a:ext cx="1710230" cy="399590"/>
          </a:xfrm>
          <a:custGeom>
            <a:avLst/>
            <a:gdLst>
              <a:gd name="connsiteX0" fmla="*/ 0 w 1710230"/>
              <a:gd name="connsiteY0" fmla="*/ 66600 h 399590"/>
              <a:gd name="connsiteX1" fmla="*/ 66600 w 1710230"/>
              <a:gd name="connsiteY1" fmla="*/ 0 h 399590"/>
              <a:gd name="connsiteX2" fmla="*/ 608047 w 1710230"/>
              <a:gd name="connsiteY2" fmla="*/ 0 h 399590"/>
              <a:gd name="connsiteX3" fmla="*/ 1149494 w 1710230"/>
              <a:gd name="connsiteY3" fmla="*/ 0 h 399590"/>
              <a:gd name="connsiteX4" fmla="*/ 1643630 w 1710230"/>
              <a:gd name="connsiteY4" fmla="*/ 0 h 399590"/>
              <a:gd name="connsiteX5" fmla="*/ 1710230 w 1710230"/>
              <a:gd name="connsiteY5" fmla="*/ 66600 h 399590"/>
              <a:gd name="connsiteX6" fmla="*/ 1710230 w 1710230"/>
              <a:gd name="connsiteY6" fmla="*/ 332990 h 399590"/>
              <a:gd name="connsiteX7" fmla="*/ 1643630 w 1710230"/>
              <a:gd name="connsiteY7" fmla="*/ 399590 h 399590"/>
              <a:gd name="connsiteX8" fmla="*/ 1102183 w 1710230"/>
              <a:gd name="connsiteY8" fmla="*/ 399590 h 399590"/>
              <a:gd name="connsiteX9" fmla="*/ 560736 w 1710230"/>
              <a:gd name="connsiteY9" fmla="*/ 399590 h 399590"/>
              <a:gd name="connsiteX10" fmla="*/ 66600 w 1710230"/>
              <a:gd name="connsiteY10" fmla="*/ 399590 h 399590"/>
              <a:gd name="connsiteX11" fmla="*/ 0 w 1710230"/>
              <a:gd name="connsiteY11" fmla="*/ 332990 h 399590"/>
              <a:gd name="connsiteX12" fmla="*/ 0 w 1710230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0230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313002" y="-14150"/>
                  <a:pt x="401045" y="-16514"/>
                  <a:pt x="608047" y="0"/>
                </a:cubicBezTo>
                <a:cubicBezTo>
                  <a:pt x="815049" y="16514"/>
                  <a:pt x="1021796" y="21548"/>
                  <a:pt x="1149494" y="0"/>
                </a:cubicBezTo>
                <a:cubicBezTo>
                  <a:pt x="1277192" y="-21548"/>
                  <a:pt x="1488511" y="-17319"/>
                  <a:pt x="1643630" y="0"/>
                </a:cubicBezTo>
                <a:cubicBezTo>
                  <a:pt x="1675967" y="-436"/>
                  <a:pt x="1713129" y="28393"/>
                  <a:pt x="1710230" y="66600"/>
                </a:cubicBezTo>
                <a:cubicBezTo>
                  <a:pt x="1719704" y="138300"/>
                  <a:pt x="1697738" y="226928"/>
                  <a:pt x="1710230" y="332990"/>
                </a:cubicBezTo>
                <a:cubicBezTo>
                  <a:pt x="1701408" y="369513"/>
                  <a:pt x="1679932" y="398583"/>
                  <a:pt x="1643630" y="399590"/>
                </a:cubicBezTo>
                <a:cubicBezTo>
                  <a:pt x="1516801" y="386821"/>
                  <a:pt x="1246889" y="406072"/>
                  <a:pt x="1102183" y="399590"/>
                </a:cubicBezTo>
                <a:cubicBezTo>
                  <a:pt x="957477" y="393108"/>
                  <a:pt x="719803" y="376045"/>
                  <a:pt x="560736" y="399590"/>
                </a:cubicBezTo>
                <a:cubicBezTo>
                  <a:pt x="401669" y="423135"/>
                  <a:pt x="254609" y="396969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710230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180355" y="-20489"/>
                  <a:pt x="341517" y="-11762"/>
                  <a:pt x="592277" y="0"/>
                </a:cubicBezTo>
                <a:cubicBezTo>
                  <a:pt x="843037" y="11762"/>
                  <a:pt x="946804" y="-3453"/>
                  <a:pt x="1149494" y="0"/>
                </a:cubicBezTo>
                <a:cubicBezTo>
                  <a:pt x="1352184" y="3453"/>
                  <a:pt x="1467649" y="19544"/>
                  <a:pt x="1643630" y="0"/>
                </a:cubicBezTo>
                <a:cubicBezTo>
                  <a:pt x="1677868" y="3418"/>
                  <a:pt x="1709984" y="25716"/>
                  <a:pt x="1710230" y="66600"/>
                </a:cubicBezTo>
                <a:cubicBezTo>
                  <a:pt x="1710848" y="163177"/>
                  <a:pt x="1716181" y="233743"/>
                  <a:pt x="1710230" y="332990"/>
                </a:cubicBezTo>
                <a:cubicBezTo>
                  <a:pt x="1704073" y="368193"/>
                  <a:pt x="1679594" y="398983"/>
                  <a:pt x="1643630" y="399590"/>
                </a:cubicBezTo>
                <a:cubicBezTo>
                  <a:pt x="1480769" y="375036"/>
                  <a:pt x="1369833" y="391884"/>
                  <a:pt x="1102183" y="399590"/>
                </a:cubicBezTo>
                <a:cubicBezTo>
                  <a:pt x="834533" y="407296"/>
                  <a:pt x="722144" y="418421"/>
                  <a:pt x="560736" y="399590"/>
                </a:cubicBezTo>
                <a:cubicBezTo>
                  <a:pt x="399328" y="380759"/>
                  <a:pt x="241715" y="380246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صافي الربح بعد الضرائب</a:t>
            </a:r>
            <a:endParaRPr lang="en-US" sz="1200" b="1" u="sng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CEC3890-0C86-85B9-58FB-976B318C74F2}"/>
              </a:ext>
            </a:extLst>
          </p:cNvPr>
          <p:cNvSpPr/>
          <p:nvPr/>
        </p:nvSpPr>
        <p:spPr>
          <a:xfrm>
            <a:off x="7174167" y="1778049"/>
            <a:ext cx="1803664" cy="399590"/>
          </a:xfrm>
          <a:custGeom>
            <a:avLst/>
            <a:gdLst>
              <a:gd name="connsiteX0" fmla="*/ 0 w 1803664"/>
              <a:gd name="connsiteY0" fmla="*/ 66600 h 399590"/>
              <a:gd name="connsiteX1" fmla="*/ 66600 w 1803664"/>
              <a:gd name="connsiteY1" fmla="*/ 0 h 399590"/>
              <a:gd name="connsiteX2" fmla="*/ 640126 w 1803664"/>
              <a:gd name="connsiteY2" fmla="*/ 0 h 399590"/>
              <a:gd name="connsiteX3" fmla="*/ 1213652 w 1803664"/>
              <a:gd name="connsiteY3" fmla="*/ 0 h 399590"/>
              <a:gd name="connsiteX4" fmla="*/ 1737064 w 1803664"/>
              <a:gd name="connsiteY4" fmla="*/ 0 h 399590"/>
              <a:gd name="connsiteX5" fmla="*/ 1803664 w 1803664"/>
              <a:gd name="connsiteY5" fmla="*/ 66600 h 399590"/>
              <a:gd name="connsiteX6" fmla="*/ 1803664 w 1803664"/>
              <a:gd name="connsiteY6" fmla="*/ 332990 h 399590"/>
              <a:gd name="connsiteX7" fmla="*/ 1737064 w 1803664"/>
              <a:gd name="connsiteY7" fmla="*/ 399590 h 399590"/>
              <a:gd name="connsiteX8" fmla="*/ 1163538 w 1803664"/>
              <a:gd name="connsiteY8" fmla="*/ 399590 h 399590"/>
              <a:gd name="connsiteX9" fmla="*/ 590012 w 1803664"/>
              <a:gd name="connsiteY9" fmla="*/ 399590 h 399590"/>
              <a:gd name="connsiteX10" fmla="*/ 66600 w 1803664"/>
              <a:gd name="connsiteY10" fmla="*/ 399590 h 399590"/>
              <a:gd name="connsiteX11" fmla="*/ 0 w 1803664"/>
              <a:gd name="connsiteY11" fmla="*/ 332990 h 399590"/>
              <a:gd name="connsiteX12" fmla="*/ 0 w 1803664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03664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305481" y="12136"/>
                  <a:pt x="407163" y="14342"/>
                  <a:pt x="640126" y="0"/>
                </a:cubicBezTo>
                <a:cubicBezTo>
                  <a:pt x="873089" y="-14342"/>
                  <a:pt x="1045613" y="-25785"/>
                  <a:pt x="1213652" y="0"/>
                </a:cubicBezTo>
                <a:cubicBezTo>
                  <a:pt x="1381691" y="25785"/>
                  <a:pt x="1584174" y="-2610"/>
                  <a:pt x="1737064" y="0"/>
                </a:cubicBezTo>
                <a:cubicBezTo>
                  <a:pt x="1769401" y="-436"/>
                  <a:pt x="1806563" y="28393"/>
                  <a:pt x="1803664" y="66600"/>
                </a:cubicBezTo>
                <a:cubicBezTo>
                  <a:pt x="1813138" y="138300"/>
                  <a:pt x="1791172" y="226928"/>
                  <a:pt x="1803664" y="332990"/>
                </a:cubicBezTo>
                <a:cubicBezTo>
                  <a:pt x="1794842" y="369513"/>
                  <a:pt x="1773366" y="398583"/>
                  <a:pt x="1737064" y="399590"/>
                </a:cubicBezTo>
                <a:cubicBezTo>
                  <a:pt x="1621318" y="420969"/>
                  <a:pt x="1294381" y="423396"/>
                  <a:pt x="1163538" y="399590"/>
                </a:cubicBezTo>
                <a:cubicBezTo>
                  <a:pt x="1032695" y="375784"/>
                  <a:pt x="739179" y="420511"/>
                  <a:pt x="590012" y="399590"/>
                </a:cubicBezTo>
                <a:cubicBezTo>
                  <a:pt x="440845" y="378669"/>
                  <a:pt x="215952" y="392898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803664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34567" y="2974"/>
                  <a:pt x="475459" y="-2574"/>
                  <a:pt x="623421" y="0"/>
                </a:cubicBezTo>
                <a:cubicBezTo>
                  <a:pt x="771383" y="2574"/>
                  <a:pt x="1005292" y="27123"/>
                  <a:pt x="1213652" y="0"/>
                </a:cubicBezTo>
                <a:cubicBezTo>
                  <a:pt x="1422012" y="-27123"/>
                  <a:pt x="1506457" y="-4602"/>
                  <a:pt x="1737064" y="0"/>
                </a:cubicBezTo>
                <a:cubicBezTo>
                  <a:pt x="1771302" y="3418"/>
                  <a:pt x="1803418" y="25716"/>
                  <a:pt x="1803664" y="66600"/>
                </a:cubicBezTo>
                <a:cubicBezTo>
                  <a:pt x="1804282" y="163177"/>
                  <a:pt x="1809615" y="233743"/>
                  <a:pt x="1803664" y="332990"/>
                </a:cubicBezTo>
                <a:cubicBezTo>
                  <a:pt x="1797507" y="368193"/>
                  <a:pt x="1773028" y="398983"/>
                  <a:pt x="1737064" y="399590"/>
                </a:cubicBezTo>
                <a:cubicBezTo>
                  <a:pt x="1471499" y="377549"/>
                  <a:pt x="1426223" y="372260"/>
                  <a:pt x="1163538" y="399590"/>
                </a:cubicBezTo>
                <a:cubicBezTo>
                  <a:pt x="900853" y="426920"/>
                  <a:pt x="750888" y="412263"/>
                  <a:pt x="590012" y="399590"/>
                </a:cubicBezTo>
                <a:cubicBezTo>
                  <a:pt x="429136" y="386917"/>
                  <a:pt x="219220" y="373923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صافي المبيعات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379AF83-9B88-677E-00CB-620EA21C6D88}"/>
              </a:ext>
            </a:extLst>
          </p:cNvPr>
          <p:cNvCxnSpPr>
            <a:cxnSpLocks/>
          </p:cNvCxnSpPr>
          <p:nvPr/>
        </p:nvCxnSpPr>
        <p:spPr>
          <a:xfrm flipH="1">
            <a:off x="7163566" y="1667976"/>
            <a:ext cx="1945243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F8888354-EE13-54A9-FA4E-43D4A61611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944" y="1475965"/>
            <a:ext cx="453126" cy="302084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FD8FD2E-6C5F-5AC3-5684-C789D991A6CB}"/>
              </a:ext>
            </a:extLst>
          </p:cNvPr>
          <p:cNvSpPr/>
          <p:nvPr/>
        </p:nvSpPr>
        <p:spPr>
          <a:xfrm>
            <a:off x="7253565" y="2930800"/>
            <a:ext cx="3962498" cy="875190"/>
          </a:xfrm>
          <a:custGeom>
            <a:avLst/>
            <a:gdLst>
              <a:gd name="connsiteX0" fmla="*/ 0 w 3962498"/>
              <a:gd name="connsiteY0" fmla="*/ 145868 h 875190"/>
              <a:gd name="connsiteX1" fmla="*/ 145868 w 3962498"/>
              <a:gd name="connsiteY1" fmla="*/ 0 h 875190"/>
              <a:gd name="connsiteX2" fmla="*/ 684246 w 3962498"/>
              <a:gd name="connsiteY2" fmla="*/ 0 h 875190"/>
              <a:gd name="connsiteX3" fmla="*/ 1369455 w 3962498"/>
              <a:gd name="connsiteY3" fmla="*/ 0 h 875190"/>
              <a:gd name="connsiteX4" fmla="*/ 1907834 w 3962498"/>
              <a:gd name="connsiteY4" fmla="*/ 0 h 875190"/>
              <a:gd name="connsiteX5" fmla="*/ 2446212 w 3962498"/>
              <a:gd name="connsiteY5" fmla="*/ 0 h 875190"/>
              <a:gd name="connsiteX6" fmla="*/ 3094713 w 3962498"/>
              <a:gd name="connsiteY6" fmla="*/ 0 h 875190"/>
              <a:gd name="connsiteX7" fmla="*/ 3816630 w 3962498"/>
              <a:gd name="connsiteY7" fmla="*/ 0 h 875190"/>
              <a:gd name="connsiteX8" fmla="*/ 3962498 w 3962498"/>
              <a:gd name="connsiteY8" fmla="*/ 145868 h 875190"/>
              <a:gd name="connsiteX9" fmla="*/ 3962498 w 3962498"/>
              <a:gd name="connsiteY9" fmla="*/ 729322 h 875190"/>
              <a:gd name="connsiteX10" fmla="*/ 3816630 w 3962498"/>
              <a:gd name="connsiteY10" fmla="*/ 875190 h 875190"/>
              <a:gd name="connsiteX11" fmla="*/ 3241544 w 3962498"/>
              <a:gd name="connsiteY11" fmla="*/ 875190 h 875190"/>
              <a:gd name="connsiteX12" fmla="*/ 2739873 w 3962498"/>
              <a:gd name="connsiteY12" fmla="*/ 875190 h 875190"/>
              <a:gd name="connsiteX13" fmla="*/ 2091372 w 3962498"/>
              <a:gd name="connsiteY13" fmla="*/ 875190 h 875190"/>
              <a:gd name="connsiteX14" fmla="*/ 1516286 w 3962498"/>
              <a:gd name="connsiteY14" fmla="*/ 875190 h 875190"/>
              <a:gd name="connsiteX15" fmla="*/ 831077 w 3962498"/>
              <a:gd name="connsiteY15" fmla="*/ 875190 h 875190"/>
              <a:gd name="connsiteX16" fmla="*/ 145868 w 3962498"/>
              <a:gd name="connsiteY16" fmla="*/ 875190 h 875190"/>
              <a:gd name="connsiteX17" fmla="*/ 0 w 3962498"/>
              <a:gd name="connsiteY17" fmla="*/ 729322 h 875190"/>
              <a:gd name="connsiteX18" fmla="*/ 0 w 3962498"/>
              <a:gd name="connsiteY18" fmla="*/ 145868 h 875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62498" h="875190" fill="none" extrusionOk="0">
                <a:moveTo>
                  <a:pt x="0" y="145868"/>
                </a:moveTo>
                <a:cubicBezTo>
                  <a:pt x="-5656" y="64752"/>
                  <a:pt x="68572" y="-1605"/>
                  <a:pt x="145868" y="0"/>
                </a:cubicBezTo>
                <a:cubicBezTo>
                  <a:pt x="388050" y="-10518"/>
                  <a:pt x="519083" y="-15531"/>
                  <a:pt x="684246" y="0"/>
                </a:cubicBezTo>
                <a:cubicBezTo>
                  <a:pt x="849409" y="15531"/>
                  <a:pt x="1213609" y="-33395"/>
                  <a:pt x="1369455" y="0"/>
                </a:cubicBezTo>
                <a:cubicBezTo>
                  <a:pt x="1525301" y="33395"/>
                  <a:pt x="1743116" y="-11383"/>
                  <a:pt x="1907834" y="0"/>
                </a:cubicBezTo>
                <a:cubicBezTo>
                  <a:pt x="2072552" y="11383"/>
                  <a:pt x="2251433" y="-13882"/>
                  <a:pt x="2446212" y="0"/>
                </a:cubicBezTo>
                <a:cubicBezTo>
                  <a:pt x="2640991" y="13882"/>
                  <a:pt x="2883202" y="-7386"/>
                  <a:pt x="3094713" y="0"/>
                </a:cubicBezTo>
                <a:cubicBezTo>
                  <a:pt x="3306224" y="7386"/>
                  <a:pt x="3649085" y="760"/>
                  <a:pt x="3816630" y="0"/>
                </a:cubicBezTo>
                <a:cubicBezTo>
                  <a:pt x="3893784" y="-13118"/>
                  <a:pt x="3954280" y="57181"/>
                  <a:pt x="3962498" y="145868"/>
                </a:cubicBezTo>
                <a:cubicBezTo>
                  <a:pt x="3988916" y="312675"/>
                  <a:pt x="3957485" y="604247"/>
                  <a:pt x="3962498" y="729322"/>
                </a:cubicBezTo>
                <a:cubicBezTo>
                  <a:pt x="3965498" y="808652"/>
                  <a:pt x="3904673" y="881850"/>
                  <a:pt x="3816630" y="875190"/>
                </a:cubicBezTo>
                <a:cubicBezTo>
                  <a:pt x="3531635" y="875801"/>
                  <a:pt x="3494760" y="882943"/>
                  <a:pt x="3241544" y="875190"/>
                </a:cubicBezTo>
                <a:cubicBezTo>
                  <a:pt x="2988328" y="867437"/>
                  <a:pt x="2884728" y="871045"/>
                  <a:pt x="2739873" y="875190"/>
                </a:cubicBezTo>
                <a:cubicBezTo>
                  <a:pt x="2595018" y="879335"/>
                  <a:pt x="2395669" y="869132"/>
                  <a:pt x="2091372" y="875190"/>
                </a:cubicBezTo>
                <a:cubicBezTo>
                  <a:pt x="1787075" y="881248"/>
                  <a:pt x="1700013" y="897444"/>
                  <a:pt x="1516286" y="875190"/>
                </a:cubicBezTo>
                <a:cubicBezTo>
                  <a:pt x="1332559" y="852936"/>
                  <a:pt x="970965" y="877041"/>
                  <a:pt x="831077" y="875190"/>
                </a:cubicBezTo>
                <a:cubicBezTo>
                  <a:pt x="691189" y="873339"/>
                  <a:pt x="324946" y="880070"/>
                  <a:pt x="145868" y="875190"/>
                </a:cubicBezTo>
                <a:cubicBezTo>
                  <a:pt x="63460" y="875742"/>
                  <a:pt x="2435" y="798873"/>
                  <a:pt x="0" y="729322"/>
                </a:cubicBezTo>
                <a:cubicBezTo>
                  <a:pt x="18956" y="472955"/>
                  <a:pt x="-17414" y="359613"/>
                  <a:pt x="0" y="145868"/>
                </a:cubicBezTo>
                <a:close/>
              </a:path>
              <a:path w="3962498" h="875190" stroke="0" extrusionOk="0">
                <a:moveTo>
                  <a:pt x="0" y="145868"/>
                </a:moveTo>
                <a:cubicBezTo>
                  <a:pt x="10270" y="50554"/>
                  <a:pt x="62945" y="17593"/>
                  <a:pt x="145868" y="0"/>
                </a:cubicBezTo>
                <a:cubicBezTo>
                  <a:pt x="290339" y="8956"/>
                  <a:pt x="559297" y="-508"/>
                  <a:pt x="757662" y="0"/>
                </a:cubicBezTo>
                <a:cubicBezTo>
                  <a:pt x="956027" y="508"/>
                  <a:pt x="1160094" y="15202"/>
                  <a:pt x="1442871" y="0"/>
                </a:cubicBezTo>
                <a:cubicBezTo>
                  <a:pt x="1725648" y="-15202"/>
                  <a:pt x="1962291" y="23858"/>
                  <a:pt x="2128079" y="0"/>
                </a:cubicBezTo>
                <a:cubicBezTo>
                  <a:pt x="2293867" y="-23858"/>
                  <a:pt x="2544343" y="18428"/>
                  <a:pt x="2703166" y="0"/>
                </a:cubicBezTo>
                <a:cubicBezTo>
                  <a:pt x="2861989" y="-18428"/>
                  <a:pt x="3359770" y="-16006"/>
                  <a:pt x="3816630" y="0"/>
                </a:cubicBezTo>
                <a:cubicBezTo>
                  <a:pt x="3889216" y="11056"/>
                  <a:pt x="3971725" y="63363"/>
                  <a:pt x="3962498" y="145868"/>
                </a:cubicBezTo>
                <a:cubicBezTo>
                  <a:pt x="3983278" y="343733"/>
                  <a:pt x="3978296" y="565045"/>
                  <a:pt x="3962498" y="729322"/>
                </a:cubicBezTo>
                <a:cubicBezTo>
                  <a:pt x="3961050" y="818462"/>
                  <a:pt x="3903165" y="888879"/>
                  <a:pt x="3816630" y="875190"/>
                </a:cubicBezTo>
                <a:cubicBezTo>
                  <a:pt x="3583197" y="865295"/>
                  <a:pt x="3527615" y="859705"/>
                  <a:pt x="3241544" y="875190"/>
                </a:cubicBezTo>
                <a:cubicBezTo>
                  <a:pt x="2955473" y="890675"/>
                  <a:pt x="2897084" y="851882"/>
                  <a:pt x="2666458" y="875190"/>
                </a:cubicBezTo>
                <a:cubicBezTo>
                  <a:pt x="2435832" y="898498"/>
                  <a:pt x="2208025" y="851792"/>
                  <a:pt x="1981249" y="875190"/>
                </a:cubicBezTo>
                <a:cubicBezTo>
                  <a:pt x="1754473" y="898588"/>
                  <a:pt x="1554309" y="876450"/>
                  <a:pt x="1369455" y="875190"/>
                </a:cubicBezTo>
                <a:cubicBezTo>
                  <a:pt x="1184601" y="873930"/>
                  <a:pt x="873946" y="870156"/>
                  <a:pt x="684246" y="875190"/>
                </a:cubicBezTo>
                <a:cubicBezTo>
                  <a:pt x="494546" y="880224"/>
                  <a:pt x="295358" y="879417"/>
                  <a:pt x="145868" y="875190"/>
                </a:cubicBezTo>
                <a:cubicBezTo>
                  <a:pt x="67812" y="858371"/>
                  <a:pt x="19043" y="814777"/>
                  <a:pt x="0" y="729322"/>
                </a:cubicBezTo>
                <a:cubicBezTo>
                  <a:pt x="15842" y="503769"/>
                  <a:pt x="-28871" y="401338"/>
                  <a:pt x="0" y="14586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كل دولار مبيعات يولد 25 سنت صافي أرباح</a:t>
            </a:r>
            <a:endParaRPr lang="en-US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43B59BB-E1BA-3035-0F8B-A866DDCB3D5E}"/>
              </a:ext>
            </a:extLst>
          </p:cNvPr>
          <p:cNvSpPr/>
          <p:nvPr/>
        </p:nvSpPr>
        <p:spPr>
          <a:xfrm>
            <a:off x="9863879" y="1447696"/>
            <a:ext cx="1803663" cy="399590"/>
          </a:xfrm>
          <a:custGeom>
            <a:avLst/>
            <a:gdLst>
              <a:gd name="connsiteX0" fmla="*/ 0 w 1803663"/>
              <a:gd name="connsiteY0" fmla="*/ 66600 h 399590"/>
              <a:gd name="connsiteX1" fmla="*/ 66600 w 1803663"/>
              <a:gd name="connsiteY1" fmla="*/ 0 h 399590"/>
              <a:gd name="connsiteX2" fmla="*/ 640126 w 1803663"/>
              <a:gd name="connsiteY2" fmla="*/ 0 h 399590"/>
              <a:gd name="connsiteX3" fmla="*/ 1213651 w 1803663"/>
              <a:gd name="connsiteY3" fmla="*/ 0 h 399590"/>
              <a:gd name="connsiteX4" fmla="*/ 1737063 w 1803663"/>
              <a:gd name="connsiteY4" fmla="*/ 0 h 399590"/>
              <a:gd name="connsiteX5" fmla="*/ 1803663 w 1803663"/>
              <a:gd name="connsiteY5" fmla="*/ 66600 h 399590"/>
              <a:gd name="connsiteX6" fmla="*/ 1803663 w 1803663"/>
              <a:gd name="connsiteY6" fmla="*/ 332990 h 399590"/>
              <a:gd name="connsiteX7" fmla="*/ 1737063 w 1803663"/>
              <a:gd name="connsiteY7" fmla="*/ 399590 h 399590"/>
              <a:gd name="connsiteX8" fmla="*/ 1163537 w 1803663"/>
              <a:gd name="connsiteY8" fmla="*/ 399590 h 399590"/>
              <a:gd name="connsiteX9" fmla="*/ 590012 w 1803663"/>
              <a:gd name="connsiteY9" fmla="*/ 399590 h 399590"/>
              <a:gd name="connsiteX10" fmla="*/ 66600 w 1803663"/>
              <a:gd name="connsiteY10" fmla="*/ 399590 h 399590"/>
              <a:gd name="connsiteX11" fmla="*/ 0 w 1803663"/>
              <a:gd name="connsiteY11" fmla="*/ 332990 h 399590"/>
              <a:gd name="connsiteX12" fmla="*/ 0 w 1803663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03663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305481" y="12136"/>
                  <a:pt x="407163" y="14342"/>
                  <a:pt x="640126" y="0"/>
                </a:cubicBezTo>
                <a:cubicBezTo>
                  <a:pt x="873089" y="-14342"/>
                  <a:pt x="1047137" y="-22041"/>
                  <a:pt x="1213651" y="0"/>
                </a:cubicBezTo>
                <a:cubicBezTo>
                  <a:pt x="1380165" y="22041"/>
                  <a:pt x="1584173" y="-2610"/>
                  <a:pt x="1737063" y="0"/>
                </a:cubicBezTo>
                <a:cubicBezTo>
                  <a:pt x="1769400" y="-436"/>
                  <a:pt x="1806562" y="28393"/>
                  <a:pt x="1803663" y="66600"/>
                </a:cubicBezTo>
                <a:cubicBezTo>
                  <a:pt x="1813137" y="138300"/>
                  <a:pt x="1791171" y="226928"/>
                  <a:pt x="1803663" y="332990"/>
                </a:cubicBezTo>
                <a:cubicBezTo>
                  <a:pt x="1794841" y="369513"/>
                  <a:pt x="1773365" y="398583"/>
                  <a:pt x="1737063" y="399590"/>
                </a:cubicBezTo>
                <a:cubicBezTo>
                  <a:pt x="1621317" y="420969"/>
                  <a:pt x="1294380" y="423396"/>
                  <a:pt x="1163537" y="399590"/>
                </a:cubicBezTo>
                <a:cubicBezTo>
                  <a:pt x="1032694" y="375784"/>
                  <a:pt x="736830" y="417948"/>
                  <a:pt x="590012" y="399590"/>
                </a:cubicBezTo>
                <a:cubicBezTo>
                  <a:pt x="443194" y="381232"/>
                  <a:pt x="215952" y="392898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803663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34567" y="2974"/>
                  <a:pt x="475459" y="-2574"/>
                  <a:pt x="623421" y="0"/>
                </a:cubicBezTo>
                <a:cubicBezTo>
                  <a:pt x="771383" y="2574"/>
                  <a:pt x="1007160" y="28248"/>
                  <a:pt x="1213651" y="0"/>
                </a:cubicBezTo>
                <a:cubicBezTo>
                  <a:pt x="1420142" y="-28248"/>
                  <a:pt x="1506456" y="-4602"/>
                  <a:pt x="1737063" y="0"/>
                </a:cubicBezTo>
                <a:cubicBezTo>
                  <a:pt x="1771301" y="3418"/>
                  <a:pt x="1803417" y="25716"/>
                  <a:pt x="1803663" y="66600"/>
                </a:cubicBezTo>
                <a:cubicBezTo>
                  <a:pt x="1804281" y="163177"/>
                  <a:pt x="1809614" y="233743"/>
                  <a:pt x="1803663" y="332990"/>
                </a:cubicBezTo>
                <a:cubicBezTo>
                  <a:pt x="1797506" y="368193"/>
                  <a:pt x="1773027" y="398983"/>
                  <a:pt x="1737063" y="399590"/>
                </a:cubicBezTo>
                <a:cubicBezTo>
                  <a:pt x="1471498" y="377549"/>
                  <a:pt x="1426222" y="372260"/>
                  <a:pt x="1163537" y="399590"/>
                </a:cubicBezTo>
                <a:cubicBezTo>
                  <a:pt x="900852" y="426920"/>
                  <a:pt x="743825" y="406001"/>
                  <a:pt x="590012" y="399590"/>
                </a:cubicBezTo>
                <a:cubicBezTo>
                  <a:pt x="436200" y="393179"/>
                  <a:pt x="219220" y="373923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نسبة ربحية المبيعات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F65C824-8685-17AC-F48A-AF040CF3C86C}"/>
              </a:ext>
            </a:extLst>
          </p:cNvPr>
          <p:cNvSpPr/>
          <p:nvPr/>
        </p:nvSpPr>
        <p:spPr>
          <a:xfrm>
            <a:off x="143347" y="1468181"/>
            <a:ext cx="2472095" cy="487368"/>
          </a:xfrm>
          <a:custGeom>
            <a:avLst/>
            <a:gdLst>
              <a:gd name="connsiteX0" fmla="*/ 0 w 2472095"/>
              <a:gd name="connsiteY0" fmla="*/ 81230 h 487368"/>
              <a:gd name="connsiteX1" fmla="*/ 81230 w 2472095"/>
              <a:gd name="connsiteY1" fmla="*/ 0 h 487368"/>
              <a:gd name="connsiteX2" fmla="*/ 681735 w 2472095"/>
              <a:gd name="connsiteY2" fmla="*/ 0 h 487368"/>
              <a:gd name="connsiteX3" fmla="*/ 1212951 w 2472095"/>
              <a:gd name="connsiteY3" fmla="*/ 0 h 487368"/>
              <a:gd name="connsiteX4" fmla="*/ 1813456 w 2472095"/>
              <a:gd name="connsiteY4" fmla="*/ 0 h 487368"/>
              <a:gd name="connsiteX5" fmla="*/ 2390865 w 2472095"/>
              <a:gd name="connsiteY5" fmla="*/ 0 h 487368"/>
              <a:gd name="connsiteX6" fmla="*/ 2472095 w 2472095"/>
              <a:gd name="connsiteY6" fmla="*/ 81230 h 487368"/>
              <a:gd name="connsiteX7" fmla="*/ 2472095 w 2472095"/>
              <a:gd name="connsiteY7" fmla="*/ 406138 h 487368"/>
              <a:gd name="connsiteX8" fmla="*/ 2390865 w 2472095"/>
              <a:gd name="connsiteY8" fmla="*/ 487368 h 487368"/>
              <a:gd name="connsiteX9" fmla="*/ 1859649 w 2472095"/>
              <a:gd name="connsiteY9" fmla="*/ 487368 h 487368"/>
              <a:gd name="connsiteX10" fmla="*/ 1259144 w 2472095"/>
              <a:gd name="connsiteY10" fmla="*/ 487368 h 487368"/>
              <a:gd name="connsiteX11" fmla="*/ 727928 w 2472095"/>
              <a:gd name="connsiteY11" fmla="*/ 487368 h 487368"/>
              <a:gd name="connsiteX12" fmla="*/ 81230 w 2472095"/>
              <a:gd name="connsiteY12" fmla="*/ 487368 h 487368"/>
              <a:gd name="connsiteX13" fmla="*/ 0 w 2472095"/>
              <a:gd name="connsiteY13" fmla="*/ 406138 h 487368"/>
              <a:gd name="connsiteX14" fmla="*/ 0 w 2472095"/>
              <a:gd name="connsiteY14" fmla="*/ 81230 h 48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72095" h="487368" fill="none" extrusionOk="0">
                <a:moveTo>
                  <a:pt x="0" y="81230"/>
                </a:moveTo>
                <a:cubicBezTo>
                  <a:pt x="-1684" y="31526"/>
                  <a:pt x="32824" y="4641"/>
                  <a:pt x="81230" y="0"/>
                </a:cubicBezTo>
                <a:cubicBezTo>
                  <a:pt x="317321" y="-28492"/>
                  <a:pt x="434699" y="-15381"/>
                  <a:pt x="681735" y="0"/>
                </a:cubicBezTo>
                <a:cubicBezTo>
                  <a:pt x="928771" y="15381"/>
                  <a:pt x="1056561" y="-23090"/>
                  <a:pt x="1212951" y="0"/>
                </a:cubicBezTo>
                <a:cubicBezTo>
                  <a:pt x="1369341" y="23090"/>
                  <a:pt x="1587692" y="19349"/>
                  <a:pt x="1813456" y="0"/>
                </a:cubicBezTo>
                <a:cubicBezTo>
                  <a:pt x="2039220" y="-19349"/>
                  <a:pt x="2231557" y="-14364"/>
                  <a:pt x="2390865" y="0"/>
                </a:cubicBezTo>
                <a:cubicBezTo>
                  <a:pt x="2438786" y="1507"/>
                  <a:pt x="2472769" y="47209"/>
                  <a:pt x="2472095" y="81230"/>
                </a:cubicBezTo>
                <a:cubicBezTo>
                  <a:pt x="2471182" y="180680"/>
                  <a:pt x="2483223" y="306425"/>
                  <a:pt x="2472095" y="406138"/>
                </a:cubicBezTo>
                <a:cubicBezTo>
                  <a:pt x="2478489" y="448134"/>
                  <a:pt x="2436639" y="485403"/>
                  <a:pt x="2390865" y="487368"/>
                </a:cubicBezTo>
                <a:cubicBezTo>
                  <a:pt x="2192471" y="473218"/>
                  <a:pt x="2002484" y="505789"/>
                  <a:pt x="1859649" y="487368"/>
                </a:cubicBezTo>
                <a:cubicBezTo>
                  <a:pt x="1716814" y="468947"/>
                  <a:pt x="1512028" y="486181"/>
                  <a:pt x="1259144" y="487368"/>
                </a:cubicBezTo>
                <a:cubicBezTo>
                  <a:pt x="1006260" y="488555"/>
                  <a:pt x="976471" y="498042"/>
                  <a:pt x="727928" y="487368"/>
                </a:cubicBezTo>
                <a:cubicBezTo>
                  <a:pt x="479385" y="476694"/>
                  <a:pt x="212035" y="501876"/>
                  <a:pt x="81230" y="487368"/>
                </a:cubicBezTo>
                <a:cubicBezTo>
                  <a:pt x="38508" y="486490"/>
                  <a:pt x="3616" y="454219"/>
                  <a:pt x="0" y="406138"/>
                </a:cubicBezTo>
                <a:cubicBezTo>
                  <a:pt x="-1566" y="246455"/>
                  <a:pt x="8626" y="186385"/>
                  <a:pt x="0" y="81230"/>
                </a:cubicBezTo>
                <a:close/>
              </a:path>
              <a:path w="2472095" h="487368" stroke="0" extrusionOk="0">
                <a:moveTo>
                  <a:pt x="0" y="81230"/>
                </a:moveTo>
                <a:cubicBezTo>
                  <a:pt x="1246" y="34579"/>
                  <a:pt x="34911" y="10850"/>
                  <a:pt x="81230" y="0"/>
                </a:cubicBezTo>
                <a:cubicBezTo>
                  <a:pt x="328982" y="-27682"/>
                  <a:pt x="492335" y="-7762"/>
                  <a:pt x="658639" y="0"/>
                </a:cubicBezTo>
                <a:cubicBezTo>
                  <a:pt x="824943" y="7762"/>
                  <a:pt x="1016771" y="-30702"/>
                  <a:pt x="1282240" y="0"/>
                </a:cubicBezTo>
                <a:cubicBezTo>
                  <a:pt x="1547709" y="30702"/>
                  <a:pt x="2023954" y="-37417"/>
                  <a:pt x="2390865" y="0"/>
                </a:cubicBezTo>
                <a:cubicBezTo>
                  <a:pt x="2433963" y="2369"/>
                  <a:pt x="2471936" y="33717"/>
                  <a:pt x="2472095" y="81230"/>
                </a:cubicBezTo>
                <a:cubicBezTo>
                  <a:pt x="2474865" y="223202"/>
                  <a:pt x="2465927" y="329764"/>
                  <a:pt x="2472095" y="406138"/>
                </a:cubicBezTo>
                <a:cubicBezTo>
                  <a:pt x="2464288" y="448997"/>
                  <a:pt x="2426912" y="480833"/>
                  <a:pt x="2390865" y="487368"/>
                </a:cubicBezTo>
                <a:cubicBezTo>
                  <a:pt x="2114977" y="473529"/>
                  <a:pt x="1997236" y="458651"/>
                  <a:pt x="1790360" y="487368"/>
                </a:cubicBezTo>
                <a:cubicBezTo>
                  <a:pt x="1583485" y="516085"/>
                  <a:pt x="1320949" y="513737"/>
                  <a:pt x="1189855" y="487368"/>
                </a:cubicBezTo>
                <a:cubicBezTo>
                  <a:pt x="1058762" y="460999"/>
                  <a:pt x="797870" y="474762"/>
                  <a:pt x="681735" y="487368"/>
                </a:cubicBezTo>
                <a:cubicBezTo>
                  <a:pt x="565600" y="499974"/>
                  <a:pt x="293248" y="516214"/>
                  <a:pt x="81230" y="487368"/>
                </a:cubicBezTo>
                <a:cubicBezTo>
                  <a:pt x="35779" y="488575"/>
                  <a:pt x="-1780" y="452084"/>
                  <a:pt x="0" y="406138"/>
                </a:cubicBezTo>
                <a:cubicBezTo>
                  <a:pt x="-9605" y="340562"/>
                  <a:pt x="6496" y="165129"/>
                  <a:pt x="0" y="81230"/>
                </a:cubicBezTo>
                <a:close/>
              </a:path>
            </a:pathLst>
          </a:custGeom>
          <a:pattFill prst="pct5">
            <a:fgClr>
              <a:schemeClr val="bg2">
                <a:lumMod val="20000"/>
                <a:lumOff val="80000"/>
              </a:schemeClr>
            </a:fgClr>
            <a:bgClr>
              <a:schemeClr val="tx1"/>
            </a:bgClr>
          </a:patt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B0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Net Profit Margin</a:t>
            </a:r>
            <a:endParaRPr lang="en-US" sz="1600" b="1" u="sng" dirty="0">
              <a:solidFill>
                <a:srgbClr val="00B05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6CD131B-8BE0-3B0A-A017-97F02453C9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342" y="1465789"/>
            <a:ext cx="453126" cy="302084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B375437-FEB1-22DA-FB97-C79C4256B57B}"/>
              </a:ext>
            </a:extLst>
          </p:cNvPr>
          <p:cNvSpPr/>
          <p:nvPr/>
        </p:nvSpPr>
        <p:spPr>
          <a:xfrm>
            <a:off x="5817237" y="1048106"/>
            <a:ext cx="745955" cy="399590"/>
          </a:xfrm>
          <a:custGeom>
            <a:avLst/>
            <a:gdLst>
              <a:gd name="connsiteX0" fmla="*/ 0 w 745955"/>
              <a:gd name="connsiteY0" fmla="*/ 66600 h 399590"/>
              <a:gd name="connsiteX1" fmla="*/ 66600 w 745955"/>
              <a:gd name="connsiteY1" fmla="*/ 0 h 399590"/>
              <a:gd name="connsiteX2" fmla="*/ 679355 w 745955"/>
              <a:gd name="connsiteY2" fmla="*/ 0 h 399590"/>
              <a:gd name="connsiteX3" fmla="*/ 745955 w 745955"/>
              <a:gd name="connsiteY3" fmla="*/ 66600 h 399590"/>
              <a:gd name="connsiteX4" fmla="*/ 745955 w 745955"/>
              <a:gd name="connsiteY4" fmla="*/ 332990 h 399590"/>
              <a:gd name="connsiteX5" fmla="*/ 679355 w 745955"/>
              <a:gd name="connsiteY5" fmla="*/ 399590 h 399590"/>
              <a:gd name="connsiteX6" fmla="*/ 66600 w 745955"/>
              <a:gd name="connsiteY6" fmla="*/ 399590 h 399590"/>
              <a:gd name="connsiteX7" fmla="*/ 0 w 745955"/>
              <a:gd name="connsiteY7" fmla="*/ 332990 h 399590"/>
              <a:gd name="connsiteX8" fmla="*/ 0 w 745955"/>
              <a:gd name="connsiteY8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5955" h="399590" fill="none" extrusionOk="0">
                <a:moveTo>
                  <a:pt x="0" y="66600"/>
                </a:moveTo>
                <a:cubicBezTo>
                  <a:pt x="-5" y="27907"/>
                  <a:pt x="21532" y="-3417"/>
                  <a:pt x="66600" y="0"/>
                </a:cubicBezTo>
                <a:cubicBezTo>
                  <a:pt x="358330" y="-24079"/>
                  <a:pt x="396086" y="14648"/>
                  <a:pt x="679355" y="0"/>
                </a:cubicBezTo>
                <a:cubicBezTo>
                  <a:pt x="714050" y="-1015"/>
                  <a:pt x="742231" y="33115"/>
                  <a:pt x="745955" y="66600"/>
                </a:cubicBezTo>
                <a:cubicBezTo>
                  <a:pt x="736733" y="171937"/>
                  <a:pt x="755866" y="215367"/>
                  <a:pt x="745955" y="332990"/>
                </a:cubicBezTo>
                <a:cubicBezTo>
                  <a:pt x="746797" y="364120"/>
                  <a:pt x="720438" y="400695"/>
                  <a:pt x="679355" y="399590"/>
                </a:cubicBezTo>
                <a:cubicBezTo>
                  <a:pt x="538057" y="420064"/>
                  <a:pt x="332125" y="370012"/>
                  <a:pt x="66600" y="399590"/>
                </a:cubicBezTo>
                <a:cubicBezTo>
                  <a:pt x="25373" y="399154"/>
                  <a:pt x="2899" y="368347"/>
                  <a:pt x="0" y="332990"/>
                </a:cubicBezTo>
                <a:cubicBezTo>
                  <a:pt x="-9474" y="261290"/>
                  <a:pt x="12493" y="172662"/>
                  <a:pt x="0" y="66600"/>
                </a:cubicBezTo>
                <a:close/>
              </a:path>
              <a:path w="745955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94619" y="19402"/>
                  <a:pt x="491074" y="-28212"/>
                  <a:pt x="679355" y="0"/>
                </a:cubicBezTo>
                <a:cubicBezTo>
                  <a:pt x="718492" y="266"/>
                  <a:pt x="746421" y="28952"/>
                  <a:pt x="745955" y="66600"/>
                </a:cubicBezTo>
                <a:cubicBezTo>
                  <a:pt x="755491" y="148680"/>
                  <a:pt x="735795" y="222057"/>
                  <a:pt x="745955" y="332990"/>
                </a:cubicBezTo>
                <a:cubicBezTo>
                  <a:pt x="748288" y="361951"/>
                  <a:pt x="719963" y="402288"/>
                  <a:pt x="679355" y="399590"/>
                </a:cubicBezTo>
                <a:cubicBezTo>
                  <a:pt x="531944" y="403362"/>
                  <a:pt x="261328" y="378385"/>
                  <a:pt x="66600" y="399590"/>
                </a:cubicBezTo>
                <a:cubicBezTo>
                  <a:pt x="24133" y="404785"/>
                  <a:pt x="-2861" y="371757"/>
                  <a:pt x="0" y="332990"/>
                </a:cubicBezTo>
                <a:cubicBezTo>
                  <a:pt x="-6620" y="278054"/>
                  <a:pt x="-6430" y="164941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2.5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0CA7050-F939-1720-681C-91CA552A0AB0}"/>
              </a:ext>
            </a:extLst>
          </p:cNvPr>
          <p:cNvSpPr/>
          <p:nvPr/>
        </p:nvSpPr>
        <p:spPr>
          <a:xfrm>
            <a:off x="5858593" y="1831044"/>
            <a:ext cx="790372" cy="399590"/>
          </a:xfrm>
          <a:custGeom>
            <a:avLst/>
            <a:gdLst>
              <a:gd name="connsiteX0" fmla="*/ 0 w 790372"/>
              <a:gd name="connsiteY0" fmla="*/ 66600 h 399590"/>
              <a:gd name="connsiteX1" fmla="*/ 66600 w 790372"/>
              <a:gd name="connsiteY1" fmla="*/ 0 h 399590"/>
              <a:gd name="connsiteX2" fmla="*/ 723772 w 790372"/>
              <a:gd name="connsiteY2" fmla="*/ 0 h 399590"/>
              <a:gd name="connsiteX3" fmla="*/ 790372 w 790372"/>
              <a:gd name="connsiteY3" fmla="*/ 66600 h 399590"/>
              <a:gd name="connsiteX4" fmla="*/ 790372 w 790372"/>
              <a:gd name="connsiteY4" fmla="*/ 332990 h 399590"/>
              <a:gd name="connsiteX5" fmla="*/ 723772 w 790372"/>
              <a:gd name="connsiteY5" fmla="*/ 399590 h 399590"/>
              <a:gd name="connsiteX6" fmla="*/ 66600 w 790372"/>
              <a:gd name="connsiteY6" fmla="*/ 399590 h 399590"/>
              <a:gd name="connsiteX7" fmla="*/ 0 w 790372"/>
              <a:gd name="connsiteY7" fmla="*/ 332990 h 399590"/>
              <a:gd name="connsiteX8" fmla="*/ 0 w 790372"/>
              <a:gd name="connsiteY8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0372" h="399590" fill="none" extrusionOk="0">
                <a:moveTo>
                  <a:pt x="0" y="66600"/>
                </a:moveTo>
                <a:cubicBezTo>
                  <a:pt x="-5" y="27907"/>
                  <a:pt x="21532" y="-3417"/>
                  <a:pt x="66600" y="0"/>
                </a:cubicBezTo>
                <a:cubicBezTo>
                  <a:pt x="294551" y="-22864"/>
                  <a:pt x="549052" y="7232"/>
                  <a:pt x="723772" y="0"/>
                </a:cubicBezTo>
                <a:cubicBezTo>
                  <a:pt x="758467" y="-1015"/>
                  <a:pt x="786648" y="33115"/>
                  <a:pt x="790372" y="66600"/>
                </a:cubicBezTo>
                <a:cubicBezTo>
                  <a:pt x="781150" y="171937"/>
                  <a:pt x="800283" y="215367"/>
                  <a:pt x="790372" y="332990"/>
                </a:cubicBezTo>
                <a:cubicBezTo>
                  <a:pt x="791214" y="364120"/>
                  <a:pt x="764855" y="400695"/>
                  <a:pt x="723772" y="399590"/>
                </a:cubicBezTo>
                <a:cubicBezTo>
                  <a:pt x="446879" y="383157"/>
                  <a:pt x="324071" y="430396"/>
                  <a:pt x="66600" y="399590"/>
                </a:cubicBezTo>
                <a:cubicBezTo>
                  <a:pt x="25373" y="399154"/>
                  <a:pt x="2899" y="368347"/>
                  <a:pt x="0" y="332990"/>
                </a:cubicBezTo>
                <a:cubicBezTo>
                  <a:pt x="-9474" y="261290"/>
                  <a:pt x="12493" y="172662"/>
                  <a:pt x="0" y="66600"/>
                </a:cubicBezTo>
                <a:close/>
              </a:path>
              <a:path w="790372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82573" y="-25666"/>
                  <a:pt x="468759" y="-12764"/>
                  <a:pt x="723772" y="0"/>
                </a:cubicBezTo>
                <a:cubicBezTo>
                  <a:pt x="762909" y="266"/>
                  <a:pt x="790838" y="28952"/>
                  <a:pt x="790372" y="66600"/>
                </a:cubicBezTo>
                <a:cubicBezTo>
                  <a:pt x="799908" y="148680"/>
                  <a:pt x="780212" y="222057"/>
                  <a:pt x="790372" y="332990"/>
                </a:cubicBezTo>
                <a:cubicBezTo>
                  <a:pt x="792705" y="361951"/>
                  <a:pt x="764380" y="402288"/>
                  <a:pt x="723772" y="399590"/>
                </a:cubicBezTo>
                <a:cubicBezTo>
                  <a:pt x="421548" y="398664"/>
                  <a:pt x="207039" y="393868"/>
                  <a:pt x="66600" y="399590"/>
                </a:cubicBezTo>
                <a:cubicBezTo>
                  <a:pt x="24133" y="404785"/>
                  <a:pt x="-2861" y="371757"/>
                  <a:pt x="0" y="332990"/>
                </a:cubicBezTo>
                <a:cubicBezTo>
                  <a:pt x="-6620" y="278054"/>
                  <a:pt x="-6430" y="164941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9B37BD8-DFBC-8A51-57B0-823536040A9A}"/>
              </a:ext>
            </a:extLst>
          </p:cNvPr>
          <p:cNvCxnSpPr>
            <a:cxnSpLocks/>
          </p:cNvCxnSpPr>
          <p:nvPr/>
        </p:nvCxnSpPr>
        <p:spPr>
          <a:xfrm flipH="1">
            <a:off x="5743719" y="1622792"/>
            <a:ext cx="819473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F12309D5-C7A2-8CC6-9BD5-CEF0B01F9D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600" y="1478304"/>
            <a:ext cx="453126" cy="302084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668F2C3-F198-D65D-EF9B-E2586A263705}"/>
              </a:ext>
            </a:extLst>
          </p:cNvPr>
          <p:cNvSpPr/>
          <p:nvPr/>
        </p:nvSpPr>
        <p:spPr>
          <a:xfrm>
            <a:off x="4284532" y="1427212"/>
            <a:ext cx="745955" cy="399590"/>
          </a:xfrm>
          <a:custGeom>
            <a:avLst/>
            <a:gdLst>
              <a:gd name="connsiteX0" fmla="*/ 0 w 745955"/>
              <a:gd name="connsiteY0" fmla="*/ 66600 h 399590"/>
              <a:gd name="connsiteX1" fmla="*/ 66600 w 745955"/>
              <a:gd name="connsiteY1" fmla="*/ 0 h 399590"/>
              <a:gd name="connsiteX2" fmla="*/ 679355 w 745955"/>
              <a:gd name="connsiteY2" fmla="*/ 0 h 399590"/>
              <a:gd name="connsiteX3" fmla="*/ 745955 w 745955"/>
              <a:gd name="connsiteY3" fmla="*/ 66600 h 399590"/>
              <a:gd name="connsiteX4" fmla="*/ 745955 w 745955"/>
              <a:gd name="connsiteY4" fmla="*/ 332990 h 399590"/>
              <a:gd name="connsiteX5" fmla="*/ 679355 w 745955"/>
              <a:gd name="connsiteY5" fmla="*/ 399590 h 399590"/>
              <a:gd name="connsiteX6" fmla="*/ 66600 w 745955"/>
              <a:gd name="connsiteY6" fmla="*/ 399590 h 399590"/>
              <a:gd name="connsiteX7" fmla="*/ 0 w 745955"/>
              <a:gd name="connsiteY7" fmla="*/ 332990 h 399590"/>
              <a:gd name="connsiteX8" fmla="*/ 0 w 745955"/>
              <a:gd name="connsiteY8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5955" h="399590" fill="none" extrusionOk="0">
                <a:moveTo>
                  <a:pt x="0" y="66600"/>
                </a:moveTo>
                <a:cubicBezTo>
                  <a:pt x="-5" y="27907"/>
                  <a:pt x="21532" y="-3417"/>
                  <a:pt x="66600" y="0"/>
                </a:cubicBezTo>
                <a:cubicBezTo>
                  <a:pt x="358330" y="-24079"/>
                  <a:pt x="396086" y="14648"/>
                  <a:pt x="679355" y="0"/>
                </a:cubicBezTo>
                <a:cubicBezTo>
                  <a:pt x="714050" y="-1015"/>
                  <a:pt x="742231" y="33115"/>
                  <a:pt x="745955" y="66600"/>
                </a:cubicBezTo>
                <a:cubicBezTo>
                  <a:pt x="736733" y="171937"/>
                  <a:pt x="755866" y="215367"/>
                  <a:pt x="745955" y="332990"/>
                </a:cubicBezTo>
                <a:cubicBezTo>
                  <a:pt x="746797" y="364120"/>
                  <a:pt x="720438" y="400695"/>
                  <a:pt x="679355" y="399590"/>
                </a:cubicBezTo>
                <a:cubicBezTo>
                  <a:pt x="538057" y="420064"/>
                  <a:pt x="332125" y="370012"/>
                  <a:pt x="66600" y="399590"/>
                </a:cubicBezTo>
                <a:cubicBezTo>
                  <a:pt x="25373" y="399154"/>
                  <a:pt x="2899" y="368347"/>
                  <a:pt x="0" y="332990"/>
                </a:cubicBezTo>
                <a:cubicBezTo>
                  <a:pt x="-9474" y="261290"/>
                  <a:pt x="12493" y="172662"/>
                  <a:pt x="0" y="66600"/>
                </a:cubicBezTo>
                <a:close/>
              </a:path>
              <a:path w="745955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94619" y="19402"/>
                  <a:pt x="491074" y="-28212"/>
                  <a:pt x="679355" y="0"/>
                </a:cubicBezTo>
                <a:cubicBezTo>
                  <a:pt x="718492" y="266"/>
                  <a:pt x="746421" y="28952"/>
                  <a:pt x="745955" y="66600"/>
                </a:cubicBezTo>
                <a:cubicBezTo>
                  <a:pt x="755491" y="148680"/>
                  <a:pt x="735795" y="222057"/>
                  <a:pt x="745955" y="332990"/>
                </a:cubicBezTo>
                <a:cubicBezTo>
                  <a:pt x="748288" y="361951"/>
                  <a:pt x="719963" y="402288"/>
                  <a:pt x="679355" y="399590"/>
                </a:cubicBezTo>
                <a:cubicBezTo>
                  <a:pt x="531944" y="403362"/>
                  <a:pt x="261328" y="378385"/>
                  <a:pt x="66600" y="399590"/>
                </a:cubicBezTo>
                <a:cubicBezTo>
                  <a:pt x="24133" y="404785"/>
                  <a:pt x="-2861" y="371757"/>
                  <a:pt x="0" y="332990"/>
                </a:cubicBezTo>
                <a:cubicBezTo>
                  <a:pt x="-6620" y="278054"/>
                  <a:pt x="-6430" y="164941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0.25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331BDBE-4F7C-9CE4-4C11-0C999C0F2E29}"/>
              </a:ext>
            </a:extLst>
          </p:cNvPr>
          <p:cNvSpPr/>
          <p:nvPr/>
        </p:nvSpPr>
        <p:spPr>
          <a:xfrm>
            <a:off x="3221223" y="1402200"/>
            <a:ext cx="745955" cy="399590"/>
          </a:xfrm>
          <a:custGeom>
            <a:avLst/>
            <a:gdLst>
              <a:gd name="connsiteX0" fmla="*/ 0 w 745955"/>
              <a:gd name="connsiteY0" fmla="*/ 66600 h 399590"/>
              <a:gd name="connsiteX1" fmla="*/ 66600 w 745955"/>
              <a:gd name="connsiteY1" fmla="*/ 0 h 399590"/>
              <a:gd name="connsiteX2" fmla="*/ 679355 w 745955"/>
              <a:gd name="connsiteY2" fmla="*/ 0 h 399590"/>
              <a:gd name="connsiteX3" fmla="*/ 745955 w 745955"/>
              <a:gd name="connsiteY3" fmla="*/ 66600 h 399590"/>
              <a:gd name="connsiteX4" fmla="*/ 745955 w 745955"/>
              <a:gd name="connsiteY4" fmla="*/ 332990 h 399590"/>
              <a:gd name="connsiteX5" fmla="*/ 679355 w 745955"/>
              <a:gd name="connsiteY5" fmla="*/ 399590 h 399590"/>
              <a:gd name="connsiteX6" fmla="*/ 66600 w 745955"/>
              <a:gd name="connsiteY6" fmla="*/ 399590 h 399590"/>
              <a:gd name="connsiteX7" fmla="*/ 0 w 745955"/>
              <a:gd name="connsiteY7" fmla="*/ 332990 h 399590"/>
              <a:gd name="connsiteX8" fmla="*/ 0 w 745955"/>
              <a:gd name="connsiteY8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5955" h="399590" fill="none" extrusionOk="0">
                <a:moveTo>
                  <a:pt x="0" y="66600"/>
                </a:moveTo>
                <a:cubicBezTo>
                  <a:pt x="-5" y="27907"/>
                  <a:pt x="21532" y="-3417"/>
                  <a:pt x="66600" y="0"/>
                </a:cubicBezTo>
                <a:cubicBezTo>
                  <a:pt x="358330" y="-24079"/>
                  <a:pt x="396086" y="14648"/>
                  <a:pt x="679355" y="0"/>
                </a:cubicBezTo>
                <a:cubicBezTo>
                  <a:pt x="714050" y="-1015"/>
                  <a:pt x="742231" y="33115"/>
                  <a:pt x="745955" y="66600"/>
                </a:cubicBezTo>
                <a:cubicBezTo>
                  <a:pt x="736733" y="171937"/>
                  <a:pt x="755866" y="215367"/>
                  <a:pt x="745955" y="332990"/>
                </a:cubicBezTo>
                <a:cubicBezTo>
                  <a:pt x="746797" y="364120"/>
                  <a:pt x="720438" y="400695"/>
                  <a:pt x="679355" y="399590"/>
                </a:cubicBezTo>
                <a:cubicBezTo>
                  <a:pt x="538057" y="420064"/>
                  <a:pt x="332125" y="370012"/>
                  <a:pt x="66600" y="399590"/>
                </a:cubicBezTo>
                <a:cubicBezTo>
                  <a:pt x="25373" y="399154"/>
                  <a:pt x="2899" y="368347"/>
                  <a:pt x="0" y="332990"/>
                </a:cubicBezTo>
                <a:cubicBezTo>
                  <a:pt x="-9474" y="261290"/>
                  <a:pt x="12493" y="172662"/>
                  <a:pt x="0" y="66600"/>
                </a:cubicBezTo>
                <a:close/>
              </a:path>
              <a:path w="745955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94619" y="19402"/>
                  <a:pt x="491074" y="-28212"/>
                  <a:pt x="679355" y="0"/>
                </a:cubicBezTo>
                <a:cubicBezTo>
                  <a:pt x="718492" y="266"/>
                  <a:pt x="746421" y="28952"/>
                  <a:pt x="745955" y="66600"/>
                </a:cubicBezTo>
                <a:cubicBezTo>
                  <a:pt x="755491" y="148680"/>
                  <a:pt x="735795" y="222057"/>
                  <a:pt x="745955" y="332990"/>
                </a:cubicBezTo>
                <a:cubicBezTo>
                  <a:pt x="748288" y="361951"/>
                  <a:pt x="719963" y="402288"/>
                  <a:pt x="679355" y="399590"/>
                </a:cubicBezTo>
                <a:cubicBezTo>
                  <a:pt x="531944" y="403362"/>
                  <a:pt x="261328" y="378385"/>
                  <a:pt x="66600" y="399590"/>
                </a:cubicBezTo>
                <a:cubicBezTo>
                  <a:pt x="24133" y="404785"/>
                  <a:pt x="-2861" y="371757"/>
                  <a:pt x="0" y="332990"/>
                </a:cubicBezTo>
                <a:cubicBezTo>
                  <a:pt x="-6620" y="278054"/>
                  <a:pt x="-6430" y="164941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25%</a:t>
            </a:r>
            <a:endParaRPr lang="en-US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DED3265-1E74-559A-F76E-8A77EAF1F9CA}"/>
              </a:ext>
            </a:extLst>
          </p:cNvPr>
          <p:cNvSpPr/>
          <p:nvPr/>
        </p:nvSpPr>
        <p:spPr>
          <a:xfrm>
            <a:off x="3354332" y="2915530"/>
            <a:ext cx="3284426" cy="717303"/>
          </a:xfrm>
          <a:custGeom>
            <a:avLst/>
            <a:gdLst>
              <a:gd name="connsiteX0" fmla="*/ 0 w 3284426"/>
              <a:gd name="connsiteY0" fmla="*/ 119553 h 717303"/>
              <a:gd name="connsiteX1" fmla="*/ 119553 w 3284426"/>
              <a:gd name="connsiteY1" fmla="*/ 0 h 717303"/>
              <a:gd name="connsiteX2" fmla="*/ 698164 w 3284426"/>
              <a:gd name="connsiteY2" fmla="*/ 0 h 717303"/>
              <a:gd name="connsiteX3" fmla="*/ 1276775 w 3284426"/>
              <a:gd name="connsiteY3" fmla="*/ 0 h 717303"/>
              <a:gd name="connsiteX4" fmla="*/ 1824932 w 3284426"/>
              <a:gd name="connsiteY4" fmla="*/ 0 h 717303"/>
              <a:gd name="connsiteX5" fmla="*/ 2494903 w 3284426"/>
              <a:gd name="connsiteY5" fmla="*/ 0 h 717303"/>
              <a:gd name="connsiteX6" fmla="*/ 3164873 w 3284426"/>
              <a:gd name="connsiteY6" fmla="*/ 0 h 717303"/>
              <a:gd name="connsiteX7" fmla="*/ 3284426 w 3284426"/>
              <a:gd name="connsiteY7" fmla="*/ 119553 h 717303"/>
              <a:gd name="connsiteX8" fmla="*/ 3284426 w 3284426"/>
              <a:gd name="connsiteY8" fmla="*/ 597750 h 717303"/>
              <a:gd name="connsiteX9" fmla="*/ 3164873 w 3284426"/>
              <a:gd name="connsiteY9" fmla="*/ 717303 h 717303"/>
              <a:gd name="connsiteX10" fmla="*/ 2494903 w 3284426"/>
              <a:gd name="connsiteY10" fmla="*/ 717303 h 717303"/>
              <a:gd name="connsiteX11" fmla="*/ 1916292 w 3284426"/>
              <a:gd name="connsiteY11" fmla="*/ 717303 h 717303"/>
              <a:gd name="connsiteX12" fmla="*/ 1398587 w 3284426"/>
              <a:gd name="connsiteY12" fmla="*/ 717303 h 717303"/>
              <a:gd name="connsiteX13" fmla="*/ 728617 w 3284426"/>
              <a:gd name="connsiteY13" fmla="*/ 717303 h 717303"/>
              <a:gd name="connsiteX14" fmla="*/ 119553 w 3284426"/>
              <a:gd name="connsiteY14" fmla="*/ 717303 h 717303"/>
              <a:gd name="connsiteX15" fmla="*/ 0 w 3284426"/>
              <a:gd name="connsiteY15" fmla="*/ 597750 h 717303"/>
              <a:gd name="connsiteX16" fmla="*/ 0 w 3284426"/>
              <a:gd name="connsiteY16" fmla="*/ 119553 h 71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84426" h="717303" fill="none" extrusionOk="0">
                <a:moveTo>
                  <a:pt x="0" y="119553"/>
                </a:moveTo>
                <a:cubicBezTo>
                  <a:pt x="550" y="48535"/>
                  <a:pt x="50327" y="3691"/>
                  <a:pt x="119553" y="0"/>
                </a:cubicBezTo>
                <a:cubicBezTo>
                  <a:pt x="259731" y="18685"/>
                  <a:pt x="561592" y="-20147"/>
                  <a:pt x="698164" y="0"/>
                </a:cubicBezTo>
                <a:cubicBezTo>
                  <a:pt x="834736" y="20147"/>
                  <a:pt x="1138778" y="-23697"/>
                  <a:pt x="1276775" y="0"/>
                </a:cubicBezTo>
                <a:cubicBezTo>
                  <a:pt x="1414772" y="23697"/>
                  <a:pt x="1620105" y="7924"/>
                  <a:pt x="1824932" y="0"/>
                </a:cubicBezTo>
                <a:cubicBezTo>
                  <a:pt x="2029759" y="-7924"/>
                  <a:pt x="2208738" y="7597"/>
                  <a:pt x="2494903" y="0"/>
                </a:cubicBezTo>
                <a:cubicBezTo>
                  <a:pt x="2781068" y="-7597"/>
                  <a:pt x="2838372" y="16529"/>
                  <a:pt x="3164873" y="0"/>
                </a:cubicBezTo>
                <a:cubicBezTo>
                  <a:pt x="3237136" y="-2795"/>
                  <a:pt x="3285382" y="51467"/>
                  <a:pt x="3284426" y="119553"/>
                </a:cubicBezTo>
                <a:cubicBezTo>
                  <a:pt x="3262560" y="277744"/>
                  <a:pt x="3265811" y="409671"/>
                  <a:pt x="3284426" y="597750"/>
                </a:cubicBezTo>
                <a:cubicBezTo>
                  <a:pt x="3282176" y="655113"/>
                  <a:pt x="3228917" y="715343"/>
                  <a:pt x="3164873" y="717303"/>
                </a:cubicBezTo>
                <a:cubicBezTo>
                  <a:pt x="2979472" y="698215"/>
                  <a:pt x="2637390" y="718669"/>
                  <a:pt x="2494903" y="717303"/>
                </a:cubicBezTo>
                <a:cubicBezTo>
                  <a:pt x="2352416" y="715938"/>
                  <a:pt x="2069103" y="731593"/>
                  <a:pt x="1916292" y="717303"/>
                </a:cubicBezTo>
                <a:cubicBezTo>
                  <a:pt x="1763481" y="703013"/>
                  <a:pt x="1593030" y="696593"/>
                  <a:pt x="1398587" y="717303"/>
                </a:cubicBezTo>
                <a:cubicBezTo>
                  <a:pt x="1204144" y="738013"/>
                  <a:pt x="875192" y="736837"/>
                  <a:pt x="728617" y="717303"/>
                </a:cubicBezTo>
                <a:cubicBezTo>
                  <a:pt x="582042" y="697770"/>
                  <a:pt x="252337" y="706234"/>
                  <a:pt x="119553" y="717303"/>
                </a:cubicBezTo>
                <a:cubicBezTo>
                  <a:pt x="69392" y="717548"/>
                  <a:pt x="-9875" y="672229"/>
                  <a:pt x="0" y="597750"/>
                </a:cubicBezTo>
                <a:cubicBezTo>
                  <a:pt x="-7566" y="426719"/>
                  <a:pt x="-7566" y="242762"/>
                  <a:pt x="0" y="119553"/>
                </a:cubicBezTo>
                <a:close/>
              </a:path>
              <a:path w="3284426" h="717303" stroke="0" extrusionOk="0">
                <a:moveTo>
                  <a:pt x="0" y="119553"/>
                </a:moveTo>
                <a:cubicBezTo>
                  <a:pt x="4790" y="46644"/>
                  <a:pt x="52407" y="8336"/>
                  <a:pt x="119553" y="0"/>
                </a:cubicBezTo>
                <a:cubicBezTo>
                  <a:pt x="262396" y="19763"/>
                  <a:pt x="583859" y="-8292"/>
                  <a:pt x="728617" y="0"/>
                </a:cubicBezTo>
                <a:cubicBezTo>
                  <a:pt x="873375" y="8292"/>
                  <a:pt x="1125004" y="-25306"/>
                  <a:pt x="1398587" y="0"/>
                </a:cubicBezTo>
                <a:cubicBezTo>
                  <a:pt x="1672170" y="25306"/>
                  <a:pt x="1889711" y="17151"/>
                  <a:pt x="2068558" y="0"/>
                </a:cubicBezTo>
                <a:cubicBezTo>
                  <a:pt x="2247405" y="-17151"/>
                  <a:pt x="2768858" y="34547"/>
                  <a:pt x="3164873" y="0"/>
                </a:cubicBezTo>
                <a:cubicBezTo>
                  <a:pt x="3233849" y="-9884"/>
                  <a:pt x="3290201" y="57599"/>
                  <a:pt x="3284426" y="119553"/>
                </a:cubicBezTo>
                <a:cubicBezTo>
                  <a:pt x="3278144" y="333194"/>
                  <a:pt x="3293275" y="392186"/>
                  <a:pt x="3284426" y="597750"/>
                </a:cubicBezTo>
                <a:cubicBezTo>
                  <a:pt x="3275440" y="671988"/>
                  <a:pt x="3218980" y="725574"/>
                  <a:pt x="3164873" y="717303"/>
                </a:cubicBezTo>
                <a:cubicBezTo>
                  <a:pt x="2981349" y="701877"/>
                  <a:pt x="2688901" y="708061"/>
                  <a:pt x="2555809" y="717303"/>
                </a:cubicBezTo>
                <a:cubicBezTo>
                  <a:pt x="2422717" y="726545"/>
                  <a:pt x="2216218" y="702071"/>
                  <a:pt x="2038105" y="717303"/>
                </a:cubicBezTo>
                <a:cubicBezTo>
                  <a:pt x="1859992" y="732535"/>
                  <a:pt x="1631646" y="727505"/>
                  <a:pt x="1459494" y="717303"/>
                </a:cubicBezTo>
                <a:cubicBezTo>
                  <a:pt x="1287342" y="707101"/>
                  <a:pt x="964658" y="714843"/>
                  <a:pt x="789523" y="717303"/>
                </a:cubicBezTo>
                <a:cubicBezTo>
                  <a:pt x="614388" y="719763"/>
                  <a:pt x="416209" y="730192"/>
                  <a:pt x="119553" y="717303"/>
                </a:cubicBezTo>
                <a:cubicBezTo>
                  <a:pt x="51325" y="715971"/>
                  <a:pt x="1945" y="661532"/>
                  <a:pt x="0" y="597750"/>
                </a:cubicBezTo>
                <a:cubicBezTo>
                  <a:pt x="-926" y="366172"/>
                  <a:pt x="16126" y="238419"/>
                  <a:pt x="0" y="119553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rgbClr val="00B0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كلما أرتفعت كان جيدا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810416B-FAAC-EEED-58A3-F6067C487326}"/>
              </a:ext>
            </a:extLst>
          </p:cNvPr>
          <p:cNvSpPr/>
          <p:nvPr/>
        </p:nvSpPr>
        <p:spPr>
          <a:xfrm>
            <a:off x="7528731" y="4145057"/>
            <a:ext cx="3284426" cy="875190"/>
          </a:xfrm>
          <a:custGeom>
            <a:avLst/>
            <a:gdLst>
              <a:gd name="connsiteX0" fmla="*/ 0 w 3284426"/>
              <a:gd name="connsiteY0" fmla="*/ 145868 h 875190"/>
              <a:gd name="connsiteX1" fmla="*/ 145868 w 3284426"/>
              <a:gd name="connsiteY1" fmla="*/ 0 h 875190"/>
              <a:gd name="connsiteX2" fmla="*/ 714479 w 3284426"/>
              <a:gd name="connsiteY2" fmla="*/ 0 h 875190"/>
              <a:gd name="connsiteX3" fmla="*/ 1283090 w 3284426"/>
              <a:gd name="connsiteY3" fmla="*/ 0 h 875190"/>
              <a:gd name="connsiteX4" fmla="*/ 1821774 w 3284426"/>
              <a:gd name="connsiteY4" fmla="*/ 0 h 875190"/>
              <a:gd name="connsiteX5" fmla="*/ 2480166 w 3284426"/>
              <a:gd name="connsiteY5" fmla="*/ 0 h 875190"/>
              <a:gd name="connsiteX6" fmla="*/ 3138558 w 3284426"/>
              <a:gd name="connsiteY6" fmla="*/ 0 h 875190"/>
              <a:gd name="connsiteX7" fmla="*/ 3284426 w 3284426"/>
              <a:gd name="connsiteY7" fmla="*/ 145868 h 875190"/>
              <a:gd name="connsiteX8" fmla="*/ 3284426 w 3284426"/>
              <a:gd name="connsiteY8" fmla="*/ 729322 h 875190"/>
              <a:gd name="connsiteX9" fmla="*/ 3138558 w 3284426"/>
              <a:gd name="connsiteY9" fmla="*/ 875190 h 875190"/>
              <a:gd name="connsiteX10" fmla="*/ 2480166 w 3284426"/>
              <a:gd name="connsiteY10" fmla="*/ 875190 h 875190"/>
              <a:gd name="connsiteX11" fmla="*/ 1911555 w 3284426"/>
              <a:gd name="connsiteY11" fmla="*/ 875190 h 875190"/>
              <a:gd name="connsiteX12" fmla="*/ 1402798 w 3284426"/>
              <a:gd name="connsiteY12" fmla="*/ 875190 h 875190"/>
              <a:gd name="connsiteX13" fmla="*/ 744406 w 3284426"/>
              <a:gd name="connsiteY13" fmla="*/ 875190 h 875190"/>
              <a:gd name="connsiteX14" fmla="*/ 145868 w 3284426"/>
              <a:gd name="connsiteY14" fmla="*/ 875190 h 875190"/>
              <a:gd name="connsiteX15" fmla="*/ 0 w 3284426"/>
              <a:gd name="connsiteY15" fmla="*/ 729322 h 875190"/>
              <a:gd name="connsiteX16" fmla="*/ 0 w 3284426"/>
              <a:gd name="connsiteY16" fmla="*/ 145868 h 875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84426" h="875190" fill="none" extrusionOk="0">
                <a:moveTo>
                  <a:pt x="0" y="145868"/>
                </a:moveTo>
                <a:cubicBezTo>
                  <a:pt x="376" y="61894"/>
                  <a:pt x="58520" y="7832"/>
                  <a:pt x="145868" y="0"/>
                </a:cubicBezTo>
                <a:cubicBezTo>
                  <a:pt x="269779" y="4387"/>
                  <a:pt x="537081" y="17946"/>
                  <a:pt x="714479" y="0"/>
                </a:cubicBezTo>
                <a:cubicBezTo>
                  <a:pt x="891877" y="-17946"/>
                  <a:pt x="1050011" y="-12779"/>
                  <a:pt x="1283090" y="0"/>
                </a:cubicBezTo>
                <a:cubicBezTo>
                  <a:pt x="1516169" y="12779"/>
                  <a:pt x="1673028" y="-13597"/>
                  <a:pt x="1821774" y="0"/>
                </a:cubicBezTo>
                <a:cubicBezTo>
                  <a:pt x="1970520" y="13597"/>
                  <a:pt x="2348362" y="-24839"/>
                  <a:pt x="2480166" y="0"/>
                </a:cubicBezTo>
                <a:cubicBezTo>
                  <a:pt x="2611970" y="24839"/>
                  <a:pt x="2924687" y="12027"/>
                  <a:pt x="3138558" y="0"/>
                </a:cubicBezTo>
                <a:cubicBezTo>
                  <a:pt x="3230767" y="-5221"/>
                  <a:pt x="3288002" y="57605"/>
                  <a:pt x="3284426" y="145868"/>
                </a:cubicBezTo>
                <a:cubicBezTo>
                  <a:pt x="3263736" y="366772"/>
                  <a:pt x="3306199" y="502010"/>
                  <a:pt x="3284426" y="729322"/>
                </a:cubicBezTo>
                <a:cubicBezTo>
                  <a:pt x="3281019" y="796765"/>
                  <a:pt x="3210901" y="867064"/>
                  <a:pt x="3138558" y="875190"/>
                </a:cubicBezTo>
                <a:cubicBezTo>
                  <a:pt x="2911558" y="863889"/>
                  <a:pt x="2620709" y="906393"/>
                  <a:pt x="2480166" y="875190"/>
                </a:cubicBezTo>
                <a:cubicBezTo>
                  <a:pt x="2339623" y="843987"/>
                  <a:pt x="2062471" y="879507"/>
                  <a:pt x="1911555" y="875190"/>
                </a:cubicBezTo>
                <a:cubicBezTo>
                  <a:pt x="1760639" y="870873"/>
                  <a:pt x="1542892" y="884520"/>
                  <a:pt x="1402798" y="875190"/>
                </a:cubicBezTo>
                <a:cubicBezTo>
                  <a:pt x="1262704" y="865860"/>
                  <a:pt x="1020995" y="866779"/>
                  <a:pt x="744406" y="875190"/>
                </a:cubicBezTo>
                <a:cubicBezTo>
                  <a:pt x="467817" y="883601"/>
                  <a:pt x="327321" y="852100"/>
                  <a:pt x="145868" y="875190"/>
                </a:cubicBezTo>
                <a:cubicBezTo>
                  <a:pt x="69119" y="875249"/>
                  <a:pt x="-6823" y="815723"/>
                  <a:pt x="0" y="729322"/>
                </a:cubicBezTo>
                <a:cubicBezTo>
                  <a:pt x="-1207" y="485750"/>
                  <a:pt x="-6244" y="420494"/>
                  <a:pt x="0" y="145868"/>
                </a:cubicBezTo>
                <a:close/>
              </a:path>
              <a:path w="3284426" h="875190" stroke="0" extrusionOk="0">
                <a:moveTo>
                  <a:pt x="0" y="145868"/>
                </a:moveTo>
                <a:cubicBezTo>
                  <a:pt x="10270" y="50554"/>
                  <a:pt x="62945" y="17593"/>
                  <a:pt x="145868" y="0"/>
                </a:cubicBezTo>
                <a:cubicBezTo>
                  <a:pt x="324437" y="-7417"/>
                  <a:pt x="593732" y="-24410"/>
                  <a:pt x="744406" y="0"/>
                </a:cubicBezTo>
                <a:cubicBezTo>
                  <a:pt x="895080" y="24410"/>
                  <a:pt x="1228291" y="-6949"/>
                  <a:pt x="1402798" y="0"/>
                </a:cubicBezTo>
                <a:cubicBezTo>
                  <a:pt x="1577305" y="6949"/>
                  <a:pt x="1804086" y="-18427"/>
                  <a:pt x="2061190" y="0"/>
                </a:cubicBezTo>
                <a:cubicBezTo>
                  <a:pt x="2318294" y="18427"/>
                  <a:pt x="2747965" y="-9477"/>
                  <a:pt x="3138558" y="0"/>
                </a:cubicBezTo>
                <a:cubicBezTo>
                  <a:pt x="3220557" y="-4821"/>
                  <a:pt x="3299277" y="75781"/>
                  <a:pt x="3284426" y="145868"/>
                </a:cubicBezTo>
                <a:cubicBezTo>
                  <a:pt x="3260970" y="307692"/>
                  <a:pt x="3284792" y="542750"/>
                  <a:pt x="3284426" y="729322"/>
                </a:cubicBezTo>
                <a:cubicBezTo>
                  <a:pt x="3282079" y="812027"/>
                  <a:pt x="3204079" y="885625"/>
                  <a:pt x="3138558" y="875190"/>
                </a:cubicBezTo>
                <a:cubicBezTo>
                  <a:pt x="2866587" y="853569"/>
                  <a:pt x="2688759" y="869359"/>
                  <a:pt x="2540020" y="875190"/>
                </a:cubicBezTo>
                <a:cubicBezTo>
                  <a:pt x="2391281" y="881021"/>
                  <a:pt x="2268778" y="866359"/>
                  <a:pt x="2031263" y="875190"/>
                </a:cubicBezTo>
                <a:cubicBezTo>
                  <a:pt x="1793748" y="884021"/>
                  <a:pt x="1706482" y="869503"/>
                  <a:pt x="1462652" y="875190"/>
                </a:cubicBezTo>
                <a:cubicBezTo>
                  <a:pt x="1218822" y="880877"/>
                  <a:pt x="1031429" y="869734"/>
                  <a:pt x="804260" y="875190"/>
                </a:cubicBezTo>
                <a:cubicBezTo>
                  <a:pt x="577091" y="880646"/>
                  <a:pt x="366209" y="871806"/>
                  <a:pt x="145868" y="875190"/>
                </a:cubicBezTo>
                <a:cubicBezTo>
                  <a:pt x="52893" y="867675"/>
                  <a:pt x="11213" y="796937"/>
                  <a:pt x="0" y="729322"/>
                </a:cubicBezTo>
                <a:cubicBezTo>
                  <a:pt x="17878" y="482006"/>
                  <a:pt x="23391" y="272063"/>
                  <a:pt x="0" y="145868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جيدة في مقارنة منشأتين في نفس النشاط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E444711-E301-D40D-BFD2-95292A2EA6A4}"/>
              </a:ext>
            </a:extLst>
          </p:cNvPr>
          <p:cNvSpPr/>
          <p:nvPr/>
        </p:nvSpPr>
        <p:spPr>
          <a:xfrm>
            <a:off x="1381398" y="5410304"/>
            <a:ext cx="8871677" cy="875190"/>
          </a:xfrm>
          <a:custGeom>
            <a:avLst/>
            <a:gdLst>
              <a:gd name="connsiteX0" fmla="*/ 0 w 8871677"/>
              <a:gd name="connsiteY0" fmla="*/ 145868 h 875190"/>
              <a:gd name="connsiteX1" fmla="*/ 145868 w 8871677"/>
              <a:gd name="connsiteY1" fmla="*/ 0 h 875190"/>
              <a:gd name="connsiteX2" fmla="*/ 720064 w 8871677"/>
              <a:gd name="connsiteY2" fmla="*/ 0 h 875190"/>
              <a:gd name="connsiteX3" fmla="*/ 1551658 w 8871677"/>
              <a:gd name="connsiteY3" fmla="*/ 0 h 875190"/>
              <a:gd name="connsiteX4" fmla="*/ 2211654 w 8871677"/>
              <a:gd name="connsiteY4" fmla="*/ 0 h 875190"/>
              <a:gd name="connsiteX5" fmla="*/ 2785850 w 8871677"/>
              <a:gd name="connsiteY5" fmla="*/ 0 h 875190"/>
              <a:gd name="connsiteX6" fmla="*/ 3360046 w 8871677"/>
              <a:gd name="connsiteY6" fmla="*/ 0 h 875190"/>
              <a:gd name="connsiteX7" fmla="*/ 4105841 w 8871677"/>
              <a:gd name="connsiteY7" fmla="*/ 0 h 875190"/>
              <a:gd name="connsiteX8" fmla="*/ 4937435 w 8871677"/>
              <a:gd name="connsiteY8" fmla="*/ 0 h 875190"/>
              <a:gd name="connsiteX9" fmla="*/ 5683230 w 8871677"/>
              <a:gd name="connsiteY9" fmla="*/ 0 h 875190"/>
              <a:gd name="connsiteX10" fmla="*/ 6429025 w 8871677"/>
              <a:gd name="connsiteY10" fmla="*/ 0 h 875190"/>
              <a:gd name="connsiteX11" fmla="*/ 7003221 w 8871677"/>
              <a:gd name="connsiteY11" fmla="*/ 0 h 875190"/>
              <a:gd name="connsiteX12" fmla="*/ 7834815 w 8871677"/>
              <a:gd name="connsiteY12" fmla="*/ 0 h 875190"/>
              <a:gd name="connsiteX13" fmla="*/ 8725809 w 8871677"/>
              <a:gd name="connsiteY13" fmla="*/ 0 h 875190"/>
              <a:gd name="connsiteX14" fmla="*/ 8871677 w 8871677"/>
              <a:gd name="connsiteY14" fmla="*/ 145868 h 875190"/>
              <a:gd name="connsiteX15" fmla="*/ 8871677 w 8871677"/>
              <a:gd name="connsiteY15" fmla="*/ 729322 h 875190"/>
              <a:gd name="connsiteX16" fmla="*/ 8725809 w 8871677"/>
              <a:gd name="connsiteY16" fmla="*/ 875190 h 875190"/>
              <a:gd name="connsiteX17" fmla="*/ 7894215 w 8871677"/>
              <a:gd name="connsiteY17" fmla="*/ 875190 h 875190"/>
              <a:gd name="connsiteX18" fmla="*/ 7491617 w 8871677"/>
              <a:gd name="connsiteY18" fmla="*/ 875190 h 875190"/>
              <a:gd name="connsiteX19" fmla="*/ 7003221 w 8871677"/>
              <a:gd name="connsiteY19" fmla="*/ 875190 h 875190"/>
              <a:gd name="connsiteX20" fmla="*/ 6257426 w 8871677"/>
              <a:gd name="connsiteY20" fmla="*/ 875190 h 875190"/>
              <a:gd name="connsiteX21" fmla="*/ 5854829 w 8871677"/>
              <a:gd name="connsiteY21" fmla="*/ 875190 h 875190"/>
              <a:gd name="connsiteX22" fmla="*/ 5452232 w 8871677"/>
              <a:gd name="connsiteY22" fmla="*/ 875190 h 875190"/>
              <a:gd name="connsiteX23" fmla="*/ 4878035 w 8871677"/>
              <a:gd name="connsiteY23" fmla="*/ 875190 h 875190"/>
              <a:gd name="connsiteX24" fmla="*/ 4475438 w 8871677"/>
              <a:gd name="connsiteY24" fmla="*/ 875190 h 875190"/>
              <a:gd name="connsiteX25" fmla="*/ 3987042 w 8871677"/>
              <a:gd name="connsiteY25" fmla="*/ 875190 h 875190"/>
              <a:gd name="connsiteX26" fmla="*/ 3584444 w 8871677"/>
              <a:gd name="connsiteY26" fmla="*/ 875190 h 875190"/>
              <a:gd name="connsiteX27" fmla="*/ 3096048 w 8871677"/>
              <a:gd name="connsiteY27" fmla="*/ 875190 h 875190"/>
              <a:gd name="connsiteX28" fmla="*/ 2693450 w 8871677"/>
              <a:gd name="connsiteY28" fmla="*/ 875190 h 875190"/>
              <a:gd name="connsiteX29" fmla="*/ 2119254 w 8871677"/>
              <a:gd name="connsiteY29" fmla="*/ 875190 h 875190"/>
              <a:gd name="connsiteX30" fmla="*/ 1459259 w 8871677"/>
              <a:gd name="connsiteY30" fmla="*/ 875190 h 875190"/>
              <a:gd name="connsiteX31" fmla="*/ 799264 w 8871677"/>
              <a:gd name="connsiteY31" fmla="*/ 875190 h 875190"/>
              <a:gd name="connsiteX32" fmla="*/ 145868 w 8871677"/>
              <a:gd name="connsiteY32" fmla="*/ 875190 h 875190"/>
              <a:gd name="connsiteX33" fmla="*/ 0 w 8871677"/>
              <a:gd name="connsiteY33" fmla="*/ 729322 h 875190"/>
              <a:gd name="connsiteX34" fmla="*/ 0 w 8871677"/>
              <a:gd name="connsiteY34" fmla="*/ 145868 h 875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871677" h="875190" fill="none" extrusionOk="0">
                <a:moveTo>
                  <a:pt x="0" y="145868"/>
                </a:moveTo>
                <a:cubicBezTo>
                  <a:pt x="3812" y="65366"/>
                  <a:pt x="58484" y="5840"/>
                  <a:pt x="145868" y="0"/>
                </a:cubicBezTo>
                <a:cubicBezTo>
                  <a:pt x="382469" y="-25916"/>
                  <a:pt x="519140" y="-1083"/>
                  <a:pt x="720064" y="0"/>
                </a:cubicBezTo>
                <a:cubicBezTo>
                  <a:pt x="920988" y="1083"/>
                  <a:pt x="1160787" y="-13152"/>
                  <a:pt x="1551658" y="0"/>
                </a:cubicBezTo>
                <a:cubicBezTo>
                  <a:pt x="1942529" y="13152"/>
                  <a:pt x="1912174" y="29753"/>
                  <a:pt x="2211654" y="0"/>
                </a:cubicBezTo>
                <a:cubicBezTo>
                  <a:pt x="2511134" y="-29753"/>
                  <a:pt x="2531772" y="2362"/>
                  <a:pt x="2785850" y="0"/>
                </a:cubicBezTo>
                <a:cubicBezTo>
                  <a:pt x="3039928" y="-2362"/>
                  <a:pt x="3188788" y="-3795"/>
                  <a:pt x="3360046" y="0"/>
                </a:cubicBezTo>
                <a:cubicBezTo>
                  <a:pt x="3531304" y="3795"/>
                  <a:pt x="3790867" y="11742"/>
                  <a:pt x="4105841" y="0"/>
                </a:cubicBezTo>
                <a:cubicBezTo>
                  <a:pt x="4420815" y="-11742"/>
                  <a:pt x="4540821" y="30985"/>
                  <a:pt x="4937435" y="0"/>
                </a:cubicBezTo>
                <a:cubicBezTo>
                  <a:pt x="5334049" y="-30985"/>
                  <a:pt x="5317211" y="4602"/>
                  <a:pt x="5683230" y="0"/>
                </a:cubicBezTo>
                <a:cubicBezTo>
                  <a:pt x="6049250" y="-4602"/>
                  <a:pt x="6126303" y="-13228"/>
                  <a:pt x="6429025" y="0"/>
                </a:cubicBezTo>
                <a:cubicBezTo>
                  <a:pt x="6731748" y="13228"/>
                  <a:pt x="6717544" y="13297"/>
                  <a:pt x="7003221" y="0"/>
                </a:cubicBezTo>
                <a:cubicBezTo>
                  <a:pt x="7288898" y="-13297"/>
                  <a:pt x="7443311" y="-39946"/>
                  <a:pt x="7834815" y="0"/>
                </a:cubicBezTo>
                <a:cubicBezTo>
                  <a:pt x="8226319" y="39946"/>
                  <a:pt x="8495615" y="39157"/>
                  <a:pt x="8725809" y="0"/>
                </a:cubicBezTo>
                <a:cubicBezTo>
                  <a:pt x="8802842" y="0"/>
                  <a:pt x="8864200" y="83841"/>
                  <a:pt x="8871677" y="145868"/>
                </a:cubicBezTo>
                <a:cubicBezTo>
                  <a:pt x="8889623" y="359411"/>
                  <a:pt x="8897673" y="554610"/>
                  <a:pt x="8871677" y="729322"/>
                </a:cubicBezTo>
                <a:cubicBezTo>
                  <a:pt x="8876065" y="812908"/>
                  <a:pt x="8812017" y="878017"/>
                  <a:pt x="8725809" y="875190"/>
                </a:cubicBezTo>
                <a:cubicBezTo>
                  <a:pt x="8338011" y="905925"/>
                  <a:pt x="8129965" y="877666"/>
                  <a:pt x="7894215" y="875190"/>
                </a:cubicBezTo>
                <a:cubicBezTo>
                  <a:pt x="7658465" y="872714"/>
                  <a:pt x="7683067" y="864434"/>
                  <a:pt x="7491617" y="875190"/>
                </a:cubicBezTo>
                <a:cubicBezTo>
                  <a:pt x="7300167" y="885946"/>
                  <a:pt x="7154179" y="890864"/>
                  <a:pt x="7003221" y="875190"/>
                </a:cubicBezTo>
                <a:cubicBezTo>
                  <a:pt x="6852263" y="859516"/>
                  <a:pt x="6439623" y="881063"/>
                  <a:pt x="6257426" y="875190"/>
                </a:cubicBezTo>
                <a:cubicBezTo>
                  <a:pt x="6075229" y="869317"/>
                  <a:pt x="6012482" y="866996"/>
                  <a:pt x="5854829" y="875190"/>
                </a:cubicBezTo>
                <a:cubicBezTo>
                  <a:pt x="5697176" y="883384"/>
                  <a:pt x="5578091" y="869735"/>
                  <a:pt x="5452232" y="875190"/>
                </a:cubicBezTo>
                <a:cubicBezTo>
                  <a:pt x="5326373" y="880645"/>
                  <a:pt x="5127951" y="847092"/>
                  <a:pt x="4878035" y="875190"/>
                </a:cubicBezTo>
                <a:cubicBezTo>
                  <a:pt x="4628119" y="903288"/>
                  <a:pt x="4638941" y="865091"/>
                  <a:pt x="4475438" y="875190"/>
                </a:cubicBezTo>
                <a:cubicBezTo>
                  <a:pt x="4311935" y="885289"/>
                  <a:pt x="4184988" y="884147"/>
                  <a:pt x="3987042" y="875190"/>
                </a:cubicBezTo>
                <a:cubicBezTo>
                  <a:pt x="3789096" y="866233"/>
                  <a:pt x="3770908" y="860809"/>
                  <a:pt x="3584444" y="875190"/>
                </a:cubicBezTo>
                <a:cubicBezTo>
                  <a:pt x="3397980" y="889571"/>
                  <a:pt x="3221173" y="886421"/>
                  <a:pt x="3096048" y="875190"/>
                </a:cubicBezTo>
                <a:cubicBezTo>
                  <a:pt x="2970923" y="863959"/>
                  <a:pt x="2894507" y="864511"/>
                  <a:pt x="2693450" y="875190"/>
                </a:cubicBezTo>
                <a:cubicBezTo>
                  <a:pt x="2492393" y="885869"/>
                  <a:pt x="2339813" y="899081"/>
                  <a:pt x="2119254" y="875190"/>
                </a:cubicBezTo>
                <a:cubicBezTo>
                  <a:pt x="1898695" y="851299"/>
                  <a:pt x="1781952" y="866180"/>
                  <a:pt x="1459259" y="875190"/>
                </a:cubicBezTo>
                <a:cubicBezTo>
                  <a:pt x="1136566" y="884200"/>
                  <a:pt x="1059939" y="844874"/>
                  <a:pt x="799264" y="875190"/>
                </a:cubicBezTo>
                <a:cubicBezTo>
                  <a:pt x="538590" y="905506"/>
                  <a:pt x="349451" y="845295"/>
                  <a:pt x="145868" y="875190"/>
                </a:cubicBezTo>
                <a:cubicBezTo>
                  <a:pt x="74291" y="892404"/>
                  <a:pt x="8414" y="813869"/>
                  <a:pt x="0" y="729322"/>
                </a:cubicBezTo>
                <a:cubicBezTo>
                  <a:pt x="610" y="587545"/>
                  <a:pt x="-5415" y="346266"/>
                  <a:pt x="0" y="145868"/>
                </a:cubicBezTo>
                <a:close/>
              </a:path>
              <a:path w="8871677" h="875190" stroke="0" extrusionOk="0">
                <a:moveTo>
                  <a:pt x="0" y="145868"/>
                </a:moveTo>
                <a:cubicBezTo>
                  <a:pt x="10270" y="50554"/>
                  <a:pt x="62945" y="17593"/>
                  <a:pt x="145868" y="0"/>
                </a:cubicBezTo>
                <a:cubicBezTo>
                  <a:pt x="355464" y="-11120"/>
                  <a:pt x="484206" y="17692"/>
                  <a:pt x="805863" y="0"/>
                </a:cubicBezTo>
                <a:cubicBezTo>
                  <a:pt x="1127520" y="-17692"/>
                  <a:pt x="1225785" y="-38565"/>
                  <a:pt x="1637458" y="0"/>
                </a:cubicBezTo>
                <a:cubicBezTo>
                  <a:pt x="2049132" y="38565"/>
                  <a:pt x="2218869" y="20259"/>
                  <a:pt x="2469052" y="0"/>
                </a:cubicBezTo>
                <a:cubicBezTo>
                  <a:pt x="2719235" y="-20259"/>
                  <a:pt x="2906469" y="12805"/>
                  <a:pt x="3043248" y="0"/>
                </a:cubicBezTo>
                <a:cubicBezTo>
                  <a:pt x="3180027" y="-12805"/>
                  <a:pt x="3425269" y="-5572"/>
                  <a:pt x="3789043" y="0"/>
                </a:cubicBezTo>
                <a:cubicBezTo>
                  <a:pt x="4152818" y="5572"/>
                  <a:pt x="4305222" y="-33435"/>
                  <a:pt x="4620637" y="0"/>
                </a:cubicBezTo>
                <a:cubicBezTo>
                  <a:pt x="4936052" y="33435"/>
                  <a:pt x="4952982" y="10056"/>
                  <a:pt x="5194833" y="0"/>
                </a:cubicBezTo>
                <a:cubicBezTo>
                  <a:pt x="5436684" y="-10056"/>
                  <a:pt x="5707060" y="-28591"/>
                  <a:pt x="5854829" y="0"/>
                </a:cubicBezTo>
                <a:cubicBezTo>
                  <a:pt x="6002598" y="28591"/>
                  <a:pt x="6108199" y="2772"/>
                  <a:pt x="6257426" y="0"/>
                </a:cubicBezTo>
                <a:cubicBezTo>
                  <a:pt x="6406653" y="-2772"/>
                  <a:pt x="6681211" y="-195"/>
                  <a:pt x="7003221" y="0"/>
                </a:cubicBezTo>
                <a:cubicBezTo>
                  <a:pt x="7325232" y="195"/>
                  <a:pt x="7312719" y="-1934"/>
                  <a:pt x="7405818" y="0"/>
                </a:cubicBezTo>
                <a:cubicBezTo>
                  <a:pt x="7498917" y="1934"/>
                  <a:pt x="7846662" y="18176"/>
                  <a:pt x="7980014" y="0"/>
                </a:cubicBezTo>
                <a:cubicBezTo>
                  <a:pt x="8113366" y="-18176"/>
                  <a:pt x="8502844" y="-14230"/>
                  <a:pt x="8725809" y="0"/>
                </a:cubicBezTo>
                <a:cubicBezTo>
                  <a:pt x="8800271" y="-2967"/>
                  <a:pt x="8862298" y="73610"/>
                  <a:pt x="8871677" y="145868"/>
                </a:cubicBezTo>
                <a:cubicBezTo>
                  <a:pt x="8853522" y="394307"/>
                  <a:pt x="8876461" y="462996"/>
                  <a:pt x="8871677" y="729322"/>
                </a:cubicBezTo>
                <a:cubicBezTo>
                  <a:pt x="8874182" y="793064"/>
                  <a:pt x="8825413" y="880084"/>
                  <a:pt x="8725809" y="875190"/>
                </a:cubicBezTo>
                <a:cubicBezTo>
                  <a:pt x="8544737" y="881917"/>
                  <a:pt x="8291049" y="869570"/>
                  <a:pt x="8151613" y="875190"/>
                </a:cubicBezTo>
                <a:cubicBezTo>
                  <a:pt x="8012177" y="880810"/>
                  <a:pt x="7626558" y="840476"/>
                  <a:pt x="7405818" y="875190"/>
                </a:cubicBezTo>
                <a:cubicBezTo>
                  <a:pt x="7185078" y="909904"/>
                  <a:pt x="7058921" y="863644"/>
                  <a:pt x="6831622" y="875190"/>
                </a:cubicBezTo>
                <a:cubicBezTo>
                  <a:pt x="6604323" y="886736"/>
                  <a:pt x="6563441" y="868067"/>
                  <a:pt x="6343225" y="875190"/>
                </a:cubicBezTo>
                <a:cubicBezTo>
                  <a:pt x="6123009" y="882313"/>
                  <a:pt x="5802263" y="871919"/>
                  <a:pt x="5511631" y="875190"/>
                </a:cubicBezTo>
                <a:cubicBezTo>
                  <a:pt x="5220999" y="878461"/>
                  <a:pt x="5241147" y="860096"/>
                  <a:pt x="5023234" y="875190"/>
                </a:cubicBezTo>
                <a:cubicBezTo>
                  <a:pt x="4805321" y="890284"/>
                  <a:pt x="4752532" y="851039"/>
                  <a:pt x="4534838" y="875190"/>
                </a:cubicBezTo>
                <a:cubicBezTo>
                  <a:pt x="4317144" y="899341"/>
                  <a:pt x="4111529" y="856507"/>
                  <a:pt x="3789043" y="875190"/>
                </a:cubicBezTo>
                <a:cubicBezTo>
                  <a:pt x="3466557" y="893873"/>
                  <a:pt x="3294939" y="906328"/>
                  <a:pt x="3043248" y="875190"/>
                </a:cubicBezTo>
                <a:cubicBezTo>
                  <a:pt x="2791557" y="844052"/>
                  <a:pt x="2484100" y="907575"/>
                  <a:pt x="2297453" y="875190"/>
                </a:cubicBezTo>
                <a:cubicBezTo>
                  <a:pt x="2110807" y="842805"/>
                  <a:pt x="1998006" y="860978"/>
                  <a:pt x="1809057" y="875190"/>
                </a:cubicBezTo>
                <a:cubicBezTo>
                  <a:pt x="1620108" y="889402"/>
                  <a:pt x="1327061" y="877651"/>
                  <a:pt x="1149061" y="875190"/>
                </a:cubicBezTo>
                <a:cubicBezTo>
                  <a:pt x="971061" y="872729"/>
                  <a:pt x="398833" y="910319"/>
                  <a:pt x="145868" y="875190"/>
                </a:cubicBezTo>
                <a:cubicBezTo>
                  <a:pt x="65783" y="872346"/>
                  <a:pt x="-1757" y="825537"/>
                  <a:pt x="0" y="729322"/>
                </a:cubicBezTo>
                <a:cubicBezTo>
                  <a:pt x="21016" y="475980"/>
                  <a:pt x="-21358" y="367592"/>
                  <a:pt x="0" y="14586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النسبتان جيدتان لقياس مدى </a:t>
            </a:r>
            <a:r>
              <a:rPr lang="ar-EG" sz="1600" b="1" dirty="0">
                <a:solidFill>
                  <a:schemeClr val="accent5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قدرة المنشأة على مواجهة الظروف الصعبة</a:t>
            </a:r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وخاصة فيما يتعلق </a:t>
            </a:r>
            <a:r>
              <a:rPr lang="ar-EG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بتغير أسعار السلع</a:t>
            </a:r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أو تغير تكاليف الإنتاج أو </a:t>
            </a:r>
            <a:r>
              <a:rPr lang="ar-EG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تغير حجم المبيعات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2DB219D-77DC-C2D0-25C4-73E2EB1495A2}"/>
              </a:ext>
            </a:extLst>
          </p:cNvPr>
          <p:cNvSpPr/>
          <p:nvPr/>
        </p:nvSpPr>
        <p:spPr>
          <a:xfrm>
            <a:off x="487067" y="4145057"/>
            <a:ext cx="6241924" cy="875190"/>
          </a:xfrm>
          <a:custGeom>
            <a:avLst/>
            <a:gdLst>
              <a:gd name="connsiteX0" fmla="*/ 0 w 6241924"/>
              <a:gd name="connsiteY0" fmla="*/ 145868 h 875190"/>
              <a:gd name="connsiteX1" fmla="*/ 145868 w 6241924"/>
              <a:gd name="connsiteY1" fmla="*/ 0 h 875190"/>
              <a:gd name="connsiteX2" fmla="*/ 687996 w 6241924"/>
              <a:gd name="connsiteY2" fmla="*/ 0 h 875190"/>
              <a:gd name="connsiteX3" fmla="*/ 1230124 w 6241924"/>
              <a:gd name="connsiteY3" fmla="*/ 0 h 875190"/>
              <a:gd name="connsiteX4" fmla="*/ 1891256 w 6241924"/>
              <a:gd name="connsiteY4" fmla="*/ 0 h 875190"/>
              <a:gd name="connsiteX5" fmla="*/ 2492887 w 6241924"/>
              <a:gd name="connsiteY5" fmla="*/ 0 h 875190"/>
              <a:gd name="connsiteX6" fmla="*/ 2975513 w 6241924"/>
              <a:gd name="connsiteY6" fmla="*/ 0 h 875190"/>
              <a:gd name="connsiteX7" fmla="*/ 3755649 w 6241924"/>
              <a:gd name="connsiteY7" fmla="*/ 0 h 875190"/>
              <a:gd name="connsiteX8" fmla="*/ 4238275 w 6241924"/>
              <a:gd name="connsiteY8" fmla="*/ 0 h 875190"/>
              <a:gd name="connsiteX9" fmla="*/ 4958909 w 6241924"/>
              <a:gd name="connsiteY9" fmla="*/ 0 h 875190"/>
              <a:gd name="connsiteX10" fmla="*/ 6096056 w 6241924"/>
              <a:gd name="connsiteY10" fmla="*/ 0 h 875190"/>
              <a:gd name="connsiteX11" fmla="*/ 6241924 w 6241924"/>
              <a:gd name="connsiteY11" fmla="*/ 145868 h 875190"/>
              <a:gd name="connsiteX12" fmla="*/ 6241924 w 6241924"/>
              <a:gd name="connsiteY12" fmla="*/ 729322 h 875190"/>
              <a:gd name="connsiteX13" fmla="*/ 6096056 w 6241924"/>
              <a:gd name="connsiteY13" fmla="*/ 875190 h 875190"/>
              <a:gd name="connsiteX14" fmla="*/ 5613430 w 6241924"/>
              <a:gd name="connsiteY14" fmla="*/ 875190 h 875190"/>
              <a:gd name="connsiteX15" fmla="*/ 4833294 w 6241924"/>
              <a:gd name="connsiteY15" fmla="*/ 875190 h 875190"/>
              <a:gd name="connsiteX16" fmla="*/ 4112660 w 6241924"/>
              <a:gd name="connsiteY16" fmla="*/ 875190 h 875190"/>
              <a:gd name="connsiteX17" fmla="*/ 3392026 w 6241924"/>
              <a:gd name="connsiteY17" fmla="*/ 875190 h 875190"/>
              <a:gd name="connsiteX18" fmla="*/ 2790396 w 6241924"/>
              <a:gd name="connsiteY18" fmla="*/ 875190 h 875190"/>
              <a:gd name="connsiteX19" fmla="*/ 2010260 w 6241924"/>
              <a:gd name="connsiteY19" fmla="*/ 875190 h 875190"/>
              <a:gd name="connsiteX20" fmla="*/ 1230124 w 6241924"/>
              <a:gd name="connsiteY20" fmla="*/ 875190 h 875190"/>
              <a:gd name="connsiteX21" fmla="*/ 747498 w 6241924"/>
              <a:gd name="connsiteY21" fmla="*/ 875190 h 875190"/>
              <a:gd name="connsiteX22" fmla="*/ 145868 w 6241924"/>
              <a:gd name="connsiteY22" fmla="*/ 875190 h 875190"/>
              <a:gd name="connsiteX23" fmla="*/ 0 w 6241924"/>
              <a:gd name="connsiteY23" fmla="*/ 729322 h 875190"/>
              <a:gd name="connsiteX24" fmla="*/ 0 w 6241924"/>
              <a:gd name="connsiteY24" fmla="*/ 145868 h 875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241924" h="875190" fill="none" extrusionOk="0">
                <a:moveTo>
                  <a:pt x="0" y="145868"/>
                </a:moveTo>
                <a:cubicBezTo>
                  <a:pt x="1141" y="57818"/>
                  <a:pt x="47922" y="-9546"/>
                  <a:pt x="145868" y="0"/>
                </a:cubicBezTo>
                <a:cubicBezTo>
                  <a:pt x="380678" y="22009"/>
                  <a:pt x="452417" y="-19140"/>
                  <a:pt x="687996" y="0"/>
                </a:cubicBezTo>
                <a:cubicBezTo>
                  <a:pt x="923575" y="19140"/>
                  <a:pt x="1000239" y="139"/>
                  <a:pt x="1230124" y="0"/>
                </a:cubicBezTo>
                <a:cubicBezTo>
                  <a:pt x="1460009" y="-139"/>
                  <a:pt x="1640759" y="-23251"/>
                  <a:pt x="1891256" y="0"/>
                </a:cubicBezTo>
                <a:cubicBezTo>
                  <a:pt x="2141753" y="23251"/>
                  <a:pt x="2340946" y="-20105"/>
                  <a:pt x="2492887" y="0"/>
                </a:cubicBezTo>
                <a:cubicBezTo>
                  <a:pt x="2644828" y="20105"/>
                  <a:pt x="2847112" y="-10187"/>
                  <a:pt x="2975513" y="0"/>
                </a:cubicBezTo>
                <a:cubicBezTo>
                  <a:pt x="3103914" y="10187"/>
                  <a:pt x="3492417" y="-34177"/>
                  <a:pt x="3755649" y="0"/>
                </a:cubicBezTo>
                <a:cubicBezTo>
                  <a:pt x="4018881" y="34177"/>
                  <a:pt x="4094109" y="-10734"/>
                  <a:pt x="4238275" y="0"/>
                </a:cubicBezTo>
                <a:cubicBezTo>
                  <a:pt x="4382441" y="10734"/>
                  <a:pt x="4750836" y="12874"/>
                  <a:pt x="4958909" y="0"/>
                </a:cubicBezTo>
                <a:cubicBezTo>
                  <a:pt x="5166982" y="-12874"/>
                  <a:pt x="5718491" y="-30345"/>
                  <a:pt x="6096056" y="0"/>
                </a:cubicBezTo>
                <a:cubicBezTo>
                  <a:pt x="6177454" y="-8069"/>
                  <a:pt x="6223827" y="71080"/>
                  <a:pt x="6241924" y="145868"/>
                </a:cubicBezTo>
                <a:cubicBezTo>
                  <a:pt x="6223226" y="326342"/>
                  <a:pt x="6228150" y="474680"/>
                  <a:pt x="6241924" y="729322"/>
                </a:cubicBezTo>
                <a:cubicBezTo>
                  <a:pt x="6231145" y="814180"/>
                  <a:pt x="6181546" y="878929"/>
                  <a:pt x="6096056" y="875190"/>
                </a:cubicBezTo>
                <a:cubicBezTo>
                  <a:pt x="5921914" y="864886"/>
                  <a:pt x="5755931" y="880670"/>
                  <a:pt x="5613430" y="875190"/>
                </a:cubicBezTo>
                <a:cubicBezTo>
                  <a:pt x="5470929" y="869710"/>
                  <a:pt x="5022033" y="883707"/>
                  <a:pt x="4833294" y="875190"/>
                </a:cubicBezTo>
                <a:cubicBezTo>
                  <a:pt x="4644555" y="866673"/>
                  <a:pt x="4414241" y="879395"/>
                  <a:pt x="4112660" y="875190"/>
                </a:cubicBezTo>
                <a:cubicBezTo>
                  <a:pt x="3811079" y="870985"/>
                  <a:pt x="3633594" y="854743"/>
                  <a:pt x="3392026" y="875190"/>
                </a:cubicBezTo>
                <a:cubicBezTo>
                  <a:pt x="3150458" y="895637"/>
                  <a:pt x="3018359" y="868160"/>
                  <a:pt x="2790396" y="875190"/>
                </a:cubicBezTo>
                <a:cubicBezTo>
                  <a:pt x="2562433" y="882221"/>
                  <a:pt x="2207951" y="858064"/>
                  <a:pt x="2010260" y="875190"/>
                </a:cubicBezTo>
                <a:cubicBezTo>
                  <a:pt x="1812569" y="892316"/>
                  <a:pt x="1485619" y="895875"/>
                  <a:pt x="1230124" y="875190"/>
                </a:cubicBezTo>
                <a:cubicBezTo>
                  <a:pt x="974629" y="854505"/>
                  <a:pt x="934909" y="872247"/>
                  <a:pt x="747498" y="875190"/>
                </a:cubicBezTo>
                <a:cubicBezTo>
                  <a:pt x="560087" y="878133"/>
                  <a:pt x="268600" y="882296"/>
                  <a:pt x="145868" y="875190"/>
                </a:cubicBezTo>
                <a:cubicBezTo>
                  <a:pt x="73985" y="866955"/>
                  <a:pt x="3786" y="801269"/>
                  <a:pt x="0" y="729322"/>
                </a:cubicBezTo>
                <a:cubicBezTo>
                  <a:pt x="-11504" y="576635"/>
                  <a:pt x="23602" y="377623"/>
                  <a:pt x="0" y="145868"/>
                </a:cubicBezTo>
                <a:close/>
              </a:path>
              <a:path w="6241924" h="875190" stroke="0" extrusionOk="0">
                <a:moveTo>
                  <a:pt x="0" y="145868"/>
                </a:moveTo>
                <a:cubicBezTo>
                  <a:pt x="10270" y="50554"/>
                  <a:pt x="62945" y="17593"/>
                  <a:pt x="145868" y="0"/>
                </a:cubicBezTo>
                <a:cubicBezTo>
                  <a:pt x="430858" y="14833"/>
                  <a:pt x="612793" y="-23558"/>
                  <a:pt x="807000" y="0"/>
                </a:cubicBezTo>
                <a:cubicBezTo>
                  <a:pt x="1001207" y="23558"/>
                  <a:pt x="1329662" y="13720"/>
                  <a:pt x="1587136" y="0"/>
                </a:cubicBezTo>
                <a:cubicBezTo>
                  <a:pt x="1844610" y="-13720"/>
                  <a:pt x="2141172" y="19692"/>
                  <a:pt x="2367272" y="0"/>
                </a:cubicBezTo>
                <a:cubicBezTo>
                  <a:pt x="2593372" y="-19692"/>
                  <a:pt x="2728259" y="-23194"/>
                  <a:pt x="2968902" y="0"/>
                </a:cubicBezTo>
                <a:cubicBezTo>
                  <a:pt x="3209545" y="23194"/>
                  <a:pt x="3498371" y="-10036"/>
                  <a:pt x="3689536" y="0"/>
                </a:cubicBezTo>
                <a:cubicBezTo>
                  <a:pt x="3880701" y="10036"/>
                  <a:pt x="4283053" y="-34000"/>
                  <a:pt x="4469671" y="0"/>
                </a:cubicBezTo>
                <a:cubicBezTo>
                  <a:pt x="4656290" y="34000"/>
                  <a:pt x="4771453" y="8416"/>
                  <a:pt x="5071301" y="0"/>
                </a:cubicBezTo>
                <a:cubicBezTo>
                  <a:pt x="5371149" y="-8416"/>
                  <a:pt x="5713873" y="11599"/>
                  <a:pt x="6096056" y="0"/>
                </a:cubicBezTo>
                <a:cubicBezTo>
                  <a:pt x="6175169" y="8579"/>
                  <a:pt x="6247898" y="78996"/>
                  <a:pt x="6241924" y="145868"/>
                </a:cubicBezTo>
                <a:cubicBezTo>
                  <a:pt x="6228436" y="288084"/>
                  <a:pt x="6264484" y="549471"/>
                  <a:pt x="6241924" y="729322"/>
                </a:cubicBezTo>
                <a:cubicBezTo>
                  <a:pt x="6256375" y="823449"/>
                  <a:pt x="6169988" y="863314"/>
                  <a:pt x="6096056" y="875190"/>
                </a:cubicBezTo>
                <a:cubicBezTo>
                  <a:pt x="5777646" y="842230"/>
                  <a:pt x="5662259" y="850020"/>
                  <a:pt x="5375422" y="875190"/>
                </a:cubicBezTo>
                <a:cubicBezTo>
                  <a:pt x="5088585" y="900360"/>
                  <a:pt x="4773099" y="868328"/>
                  <a:pt x="4595286" y="875190"/>
                </a:cubicBezTo>
                <a:cubicBezTo>
                  <a:pt x="4417473" y="882052"/>
                  <a:pt x="4171477" y="885846"/>
                  <a:pt x="4053158" y="875190"/>
                </a:cubicBezTo>
                <a:cubicBezTo>
                  <a:pt x="3934839" y="864534"/>
                  <a:pt x="3667206" y="892195"/>
                  <a:pt x="3332524" y="875190"/>
                </a:cubicBezTo>
                <a:cubicBezTo>
                  <a:pt x="2997842" y="858185"/>
                  <a:pt x="2772007" y="883915"/>
                  <a:pt x="2611890" y="875190"/>
                </a:cubicBezTo>
                <a:cubicBezTo>
                  <a:pt x="2451773" y="866465"/>
                  <a:pt x="2198306" y="893766"/>
                  <a:pt x="2069762" y="875190"/>
                </a:cubicBezTo>
                <a:cubicBezTo>
                  <a:pt x="1941218" y="856614"/>
                  <a:pt x="1516099" y="899936"/>
                  <a:pt x="1349128" y="875190"/>
                </a:cubicBezTo>
                <a:cubicBezTo>
                  <a:pt x="1182157" y="850444"/>
                  <a:pt x="982050" y="893204"/>
                  <a:pt x="747498" y="875190"/>
                </a:cubicBezTo>
                <a:cubicBezTo>
                  <a:pt x="512946" y="857177"/>
                  <a:pt x="432746" y="882231"/>
                  <a:pt x="145868" y="875190"/>
                </a:cubicBezTo>
                <a:cubicBezTo>
                  <a:pt x="45192" y="874599"/>
                  <a:pt x="-1400" y="806944"/>
                  <a:pt x="0" y="729322"/>
                </a:cubicBezTo>
                <a:cubicBezTo>
                  <a:pt x="5092" y="602936"/>
                  <a:pt x="5389" y="376308"/>
                  <a:pt x="0" y="145868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صافي الربح بعد كل التكاليف المباشرة والغير مباشرة </a:t>
            </a:r>
            <a:r>
              <a:rPr lang="ar-EG" sz="1400" b="1" dirty="0">
                <a:solidFill>
                  <a:srgbClr val="00B0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( من النشاط التشغيلي</a:t>
            </a:r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), والإيرادات أو التكاليف الغير تشغيلية, والفوائد والضرائب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87388CD-F65E-661A-80E6-235211D8D32E}"/>
              </a:ext>
            </a:extLst>
          </p:cNvPr>
          <p:cNvSpPr/>
          <p:nvPr/>
        </p:nvSpPr>
        <p:spPr>
          <a:xfrm>
            <a:off x="2995924" y="859261"/>
            <a:ext cx="8863440" cy="1654190"/>
          </a:xfrm>
          <a:custGeom>
            <a:avLst/>
            <a:gdLst>
              <a:gd name="connsiteX0" fmla="*/ 0 w 8863440"/>
              <a:gd name="connsiteY0" fmla="*/ 275704 h 1654190"/>
              <a:gd name="connsiteX1" fmla="*/ 275704 w 8863440"/>
              <a:gd name="connsiteY1" fmla="*/ 0 h 1654190"/>
              <a:gd name="connsiteX2" fmla="*/ 1134614 w 8863440"/>
              <a:gd name="connsiteY2" fmla="*/ 0 h 1654190"/>
              <a:gd name="connsiteX3" fmla="*/ 1744163 w 8863440"/>
              <a:gd name="connsiteY3" fmla="*/ 0 h 1654190"/>
              <a:gd name="connsiteX4" fmla="*/ 2270592 w 8863440"/>
              <a:gd name="connsiteY4" fmla="*/ 0 h 1654190"/>
              <a:gd name="connsiteX5" fmla="*/ 3046381 w 8863440"/>
              <a:gd name="connsiteY5" fmla="*/ 0 h 1654190"/>
              <a:gd name="connsiteX6" fmla="*/ 3655930 w 8863440"/>
              <a:gd name="connsiteY6" fmla="*/ 0 h 1654190"/>
              <a:gd name="connsiteX7" fmla="*/ 4514840 w 8863440"/>
              <a:gd name="connsiteY7" fmla="*/ 0 h 1654190"/>
              <a:gd name="connsiteX8" fmla="*/ 5041269 w 8863440"/>
              <a:gd name="connsiteY8" fmla="*/ 0 h 1654190"/>
              <a:gd name="connsiteX9" fmla="*/ 5900179 w 8863440"/>
              <a:gd name="connsiteY9" fmla="*/ 0 h 1654190"/>
              <a:gd name="connsiteX10" fmla="*/ 6343487 w 8863440"/>
              <a:gd name="connsiteY10" fmla="*/ 0 h 1654190"/>
              <a:gd name="connsiteX11" fmla="*/ 7036157 w 8863440"/>
              <a:gd name="connsiteY11" fmla="*/ 0 h 1654190"/>
              <a:gd name="connsiteX12" fmla="*/ 7728826 w 8863440"/>
              <a:gd name="connsiteY12" fmla="*/ 0 h 1654190"/>
              <a:gd name="connsiteX13" fmla="*/ 8587736 w 8863440"/>
              <a:gd name="connsiteY13" fmla="*/ 0 h 1654190"/>
              <a:gd name="connsiteX14" fmla="*/ 8863440 w 8863440"/>
              <a:gd name="connsiteY14" fmla="*/ 275704 h 1654190"/>
              <a:gd name="connsiteX15" fmla="*/ 8863440 w 8863440"/>
              <a:gd name="connsiteY15" fmla="*/ 827095 h 1654190"/>
              <a:gd name="connsiteX16" fmla="*/ 8863440 w 8863440"/>
              <a:gd name="connsiteY16" fmla="*/ 1378486 h 1654190"/>
              <a:gd name="connsiteX17" fmla="*/ 8587736 w 8863440"/>
              <a:gd name="connsiteY17" fmla="*/ 1654190 h 1654190"/>
              <a:gd name="connsiteX18" fmla="*/ 7811946 w 8863440"/>
              <a:gd name="connsiteY18" fmla="*/ 1654190 h 1654190"/>
              <a:gd name="connsiteX19" fmla="*/ 7285518 w 8863440"/>
              <a:gd name="connsiteY19" fmla="*/ 1654190 h 1654190"/>
              <a:gd name="connsiteX20" fmla="*/ 6426608 w 8863440"/>
              <a:gd name="connsiteY20" fmla="*/ 1654190 h 1654190"/>
              <a:gd name="connsiteX21" fmla="*/ 5733938 w 8863440"/>
              <a:gd name="connsiteY21" fmla="*/ 1654190 h 1654190"/>
              <a:gd name="connsiteX22" fmla="*/ 5207510 w 8863440"/>
              <a:gd name="connsiteY22" fmla="*/ 1654190 h 1654190"/>
              <a:gd name="connsiteX23" fmla="*/ 4514840 w 8863440"/>
              <a:gd name="connsiteY23" fmla="*/ 1654190 h 1654190"/>
              <a:gd name="connsiteX24" fmla="*/ 4071532 w 8863440"/>
              <a:gd name="connsiteY24" fmla="*/ 1654190 h 1654190"/>
              <a:gd name="connsiteX25" fmla="*/ 3628224 w 8863440"/>
              <a:gd name="connsiteY25" fmla="*/ 1654190 h 1654190"/>
              <a:gd name="connsiteX26" fmla="*/ 2935554 w 8863440"/>
              <a:gd name="connsiteY26" fmla="*/ 1654190 h 1654190"/>
              <a:gd name="connsiteX27" fmla="*/ 2409126 w 8863440"/>
              <a:gd name="connsiteY27" fmla="*/ 1654190 h 1654190"/>
              <a:gd name="connsiteX28" fmla="*/ 1633336 w 8863440"/>
              <a:gd name="connsiteY28" fmla="*/ 1654190 h 1654190"/>
              <a:gd name="connsiteX29" fmla="*/ 1106907 w 8863440"/>
              <a:gd name="connsiteY29" fmla="*/ 1654190 h 1654190"/>
              <a:gd name="connsiteX30" fmla="*/ 275704 w 8863440"/>
              <a:gd name="connsiteY30" fmla="*/ 1654190 h 1654190"/>
              <a:gd name="connsiteX31" fmla="*/ 0 w 8863440"/>
              <a:gd name="connsiteY31" fmla="*/ 1378486 h 1654190"/>
              <a:gd name="connsiteX32" fmla="*/ 0 w 8863440"/>
              <a:gd name="connsiteY32" fmla="*/ 816067 h 1654190"/>
              <a:gd name="connsiteX33" fmla="*/ 0 w 8863440"/>
              <a:gd name="connsiteY33" fmla="*/ 275704 h 1654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63440" h="1654190" extrusionOk="0">
                <a:moveTo>
                  <a:pt x="0" y="275704"/>
                </a:moveTo>
                <a:cubicBezTo>
                  <a:pt x="-18961" y="111742"/>
                  <a:pt x="104274" y="7192"/>
                  <a:pt x="275704" y="0"/>
                </a:cubicBezTo>
                <a:cubicBezTo>
                  <a:pt x="559214" y="6592"/>
                  <a:pt x="722836" y="-22110"/>
                  <a:pt x="1134614" y="0"/>
                </a:cubicBezTo>
                <a:cubicBezTo>
                  <a:pt x="1546392" y="22110"/>
                  <a:pt x="1498089" y="-9001"/>
                  <a:pt x="1744163" y="0"/>
                </a:cubicBezTo>
                <a:cubicBezTo>
                  <a:pt x="1990237" y="9001"/>
                  <a:pt x="2115901" y="-18672"/>
                  <a:pt x="2270592" y="0"/>
                </a:cubicBezTo>
                <a:cubicBezTo>
                  <a:pt x="2425283" y="18672"/>
                  <a:pt x="2691290" y="3926"/>
                  <a:pt x="3046381" y="0"/>
                </a:cubicBezTo>
                <a:cubicBezTo>
                  <a:pt x="3401472" y="-3926"/>
                  <a:pt x="3409355" y="8591"/>
                  <a:pt x="3655930" y="0"/>
                </a:cubicBezTo>
                <a:cubicBezTo>
                  <a:pt x="3902505" y="-8591"/>
                  <a:pt x="4185028" y="-11757"/>
                  <a:pt x="4514840" y="0"/>
                </a:cubicBezTo>
                <a:cubicBezTo>
                  <a:pt x="4844652" y="11757"/>
                  <a:pt x="4784876" y="-22864"/>
                  <a:pt x="5041269" y="0"/>
                </a:cubicBezTo>
                <a:cubicBezTo>
                  <a:pt x="5297662" y="22864"/>
                  <a:pt x="5520507" y="23416"/>
                  <a:pt x="5900179" y="0"/>
                </a:cubicBezTo>
                <a:cubicBezTo>
                  <a:pt x="6279851" y="-23416"/>
                  <a:pt x="6214692" y="-6355"/>
                  <a:pt x="6343487" y="0"/>
                </a:cubicBezTo>
                <a:cubicBezTo>
                  <a:pt x="6472282" y="6355"/>
                  <a:pt x="6705531" y="-3036"/>
                  <a:pt x="7036157" y="0"/>
                </a:cubicBezTo>
                <a:cubicBezTo>
                  <a:pt x="7366783" y="3036"/>
                  <a:pt x="7505235" y="13619"/>
                  <a:pt x="7728826" y="0"/>
                </a:cubicBezTo>
                <a:cubicBezTo>
                  <a:pt x="7952417" y="-13619"/>
                  <a:pt x="8317951" y="-24960"/>
                  <a:pt x="8587736" y="0"/>
                </a:cubicBezTo>
                <a:cubicBezTo>
                  <a:pt x="8760883" y="25577"/>
                  <a:pt x="8889764" y="100389"/>
                  <a:pt x="8863440" y="275704"/>
                </a:cubicBezTo>
                <a:cubicBezTo>
                  <a:pt x="8868122" y="544380"/>
                  <a:pt x="8881053" y="670945"/>
                  <a:pt x="8863440" y="827095"/>
                </a:cubicBezTo>
                <a:cubicBezTo>
                  <a:pt x="8845827" y="983245"/>
                  <a:pt x="8862231" y="1229285"/>
                  <a:pt x="8863440" y="1378486"/>
                </a:cubicBezTo>
                <a:cubicBezTo>
                  <a:pt x="8856222" y="1516039"/>
                  <a:pt x="8741098" y="1639385"/>
                  <a:pt x="8587736" y="1654190"/>
                </a:cubicBezTo>
                <a:cubicBezTo>
                  <a:pt x="8258228" y="1690856"/>
                  <a:pt x="7968765" y="1674518"/>
                  <a:pt x="7811946" y="1654190"/>
                </a:cubicBezTo>
                <a:cubicBezTo>
                  <a:pt x="7655127" y="1633863"/>
                  <a:pt x="7512803" y="1662135"/>
                  <a:pt x="7285518" y="1654190"/>
                </a:cubicBezTo>
                <a:cubicBezTo>
                  <a:pt x="7058233" y="1646245"/>
                  <a:pt x="6836127" y="1685198"/>
                  <a:pt x="6426608" y="1654190"/>
                </a:cubicBezTo>
                <a:cubicBezTo>
                  <a:pt x="6017089" y="1623183"/>
                  <a:pt x="5941067" y="1673552"/>
                  <a:pt x="5733938" y="1654190"/>
                </a:cubicBezTo>
                <a:cubicBezTo>
                  <a:pt x="5526809" y="1634829"/>
                  <a:pt x="5346459" y="1670054"/>
                  <a:pt x="5207510" y="1654190"/>
                </a:cubicBezTo>
                <a:cubicBezTo>
                  <a:pt x="5068561" y="1638326"/>
                  <a:pt x="4733019" y="1686974"/>
                  <a:pt x="4514840" y="1654190"/>
                </a:cubicBezTo>
                <a:cubicBezTo>
                  <a:pt x="4296661" y="1621407"/>
                  <a:pt x="4283955" y="1675152"/>
                  <a:pt x="4071532" y="1654190"/>
                </a:cubicBezTo>
                <a:cubicBezTo>
                  <a:pt x="3859109" y="1633228"/>
                  <a:pt x="3770664" y="1654089"/>
                  <a:pt x="3628224" y="1654190"/>
                </a:cubicBezTo>
                <a:cubicBezTo>
                  <a:pt x="3485784" y="1654291"/>
                  <a:pt x="3132290" y="1658898"/>
                  <a:pt x="2935554" y="1654190"/>
                </a:cubicBezTo>
                <a:cubicBezTo>
                  <a:pt x="2738818" y="1649483"/>
                  <a:pt x="2548637" y="1642412"/>
                  <a:pt x="2409126" y="1654190"/>
                </a:cubicBezTo>
                <a:cubicBezTo>
                  <a:pt x="2269615" y="1665968"/>
                  <a:pt x="1824617" y="1692830"/>
                  <a:pt x="1633336" y="1654190"/>
                </a:cubicBezTo>
                <a:cubicBezTo>
                  <a:pt x="1442055" y="1615551"/>
                  <a:pt x="1307998" y="1657375"/>
                  <a:pt x="1106907" y="1654190"/>
                </a:cubicBezTo>
                <a:cubicBezTo>
                  <a:pt x="905816" y="1651005"/>
                  <a:pt x="466545" y="1648846"/>
                  <a:pt x="275704" y="1654190"/>
                </a:cubicBezTo>
                <a:cubicBezTo>
                  <a:pt x="120178" y="1657489"/>
                  <a:pt x="-1796" y="1534596"/>
                  <a:pt x="0" y="1378486"/>
                </a:cubicBezTo>
                <a:cubicBezTo>
                  <a:pt x="14195" y="1207055"/>
                  <a:pt x="1336" y="1059377"/>
                  <a:pt x="0" y="816067"/>
                </a:cubicBezTo>
                <a:cubicBezTo>
                  <a:pt x="-1336" y="572757"/>
                  <a:pt x="-24941" y="523668"/>
                  <a:pt x="0" y="275704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bg2"/>
                </a:gs>
                <a:gs pos="100000">
                  <a:srgbClr val="FF0000"/>
                </a:gs>
              </a:gsLst>
              <a:lin ang="5400000" scaled="1"/>
            </a:gra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249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 animBg="1"/>
      <p:bldP spid="12" grpId="0" animBg="1"/>
      <p:bldP spid="13" grpId="0" animBg="1"/>
      <p:bldP spid="17" grpId="0" animBg="1"/>
      <p:bldP spid="18" grpId="0" animBg="1"/>
      <p:bldP spid="23" grpId="0" animBg="1"/>
      <p:bldP spid="24" grpId="0" animBg="1"/>
      <p:bldP spid="25" grpId="0" animBg="1"/>
      <p:bldP spid="26" grpId="0" animBg="1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4145" y="6188075"/>
            <a:ext cx="1142245" cy="669925"/>
          </a:xfrm>
        </p:spPr>
        <p:txBody>
          <a:bodyPr/>
          <a:lstStyle/>
          <a:p>
            <a:r>
              <a:rPr lang="en-US" sz="6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9145131" y="85104"/>
            <a:ext cx="2355733" cy="399590"/>
          </a:xfrm>
          <a:custGeom>
            <a:avLst/>
            <a:gdLst>
              <a:gd name="connsiteX0" fmla="*/ 0 w 2355733"/>
              <a:gd name="connsiteY0" fmla="*/ 66600 h 399590"/>
              <a:gd name="connsiteX1" fmla="*/ 66600 w 2355733"/>
              <a:gd name="connsiteY1" fmla="*/ 0 h 399590"/>
              <a:gd name="connsiteX2" fmla="*/ 622233 w 2355733"/>
              <a:gd name="connsiteY2" fmla="*/ 0 h 399590"/>
              <a:gd name="connsiteX3" fmla="*/ 1222317 w 2355733"/>
              <a:gd name="connsiteY3" fmla="*/ 0 h 399590"/>
              <a:gd name="connsiteX4" fmla="*/ 2289133 w 2355733"/>
              <a:gd name="connsiteY4" fmla="*/ 0 h 399590"/>
              <a:gd name="connsiteX5" fmla="*/ 2355733 w 2355733"/>
              <a:gd name="connsiteY5" fmla="*/ 66600 h 399590"/>
              <a:gd name="connsiteX6" fmla="*/ 2355733 w 2355733"/>
              <a:gd name="connsiteY6" fmla="*/ 332990 h 399590"/>
              <a:gd name="connsiteX7" fmla="*/ 2289133 w 2355733"/>
              <a:gd name="connsiteY7" fmla="*/ 399590 h 399590"/>
              <a:gd name="connsiteX8" fmla="*/ 1711274 w 2355733"/>
              <a:gd name="connsiteY8" fmla="*/ 399590 h 399590"/>
              <a:gd name="connsiteX9" fmla="*/ 1133416 w 2355733"/>
              <a:gd name="connsiteY9" fmla="*/ 399590 h 399590"/>
              <a:gd name="connsiteX10" fmla="*/ 644459 w 2355733"/>
              <a:gd name="connsiteY10" fmla="*/ 399590 h 399590"/>
              <a:gd name="connsiteX11" fmla="*/ 66600 w 2355733"/>
              <a:gd name="connsiteY11" fmla="*/ 399590 h 399590"/>
              <a:gd name="connsiteX12" fmla="*/ 0 w 2355733"/>
              <a:gd name="connsiteY12" fmla="*/ 332990 h 399590"/>
              <a:gd name="connsiteX13" fmla="*/ 0 w 2355733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55733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02627" y="-23832"/>
                  <a:pt x="368345" y="-21674"/>
                  <a:pt x="622233" y="0"/>
                </a:cubicBezTo>
                <a:cubicBezTo>
                  <a:pt x="876121" y="21674"/>
                  <a:pt x="965314" y="-14479"/>
                  <a:pt x="1222317" y="0"/>
                </a:cubicBezTo>
                <a:cubicBezTo>
                  <a:pt x="1479320" y="14479"/>
                  <a:pt x="1920794" y="13956"/>
                  <a:pt x="2289133" y="0"/>
                </a:cubicBezTo>
                <a:cubicBezTo>
                  <a:pt x="2323371" y="3418"/>
                  <a:pt x="2355487" y="25716"/>
                  <a:pt x="2355733" y="66600"/>
                </a:cubicBezTo>
                <a:cubicBezTo>
                  <a:pt x="2356351" y="163177"/>
                  <a:pt x="2361684" y="233743"/>
                  <a:pt x="2355733" y="332990"/>
                </a:cubicBezTo>
                <a:cubicBezTo>
                  <a:pt x="2349576" y="368193"/>
                  <a:pt x="2325097" y="398983"/>
                  <a:pt x="2289133" y="399590"/>
                </a:cubicBezTo>
                <a:cubicBezTo>
                  <a:pt x="2034555" y="384541"/>
                  <a:pt x="1948710" y="409563"/>
                  <a:pt x="1711274" y="399590"/>
                </a:cubicBezTo>
                <a:cubicBezTo>
                  <a:pt x="1473838" y="389617"/>
                  <a:pt x="1383162" y="378838"/>
                  <a:pt x="1133416" y="399590"/>
                </a:cubicBezTo>
                <a:cubicBezTo>
                  <a:pt x="883670" y="420342"/>
                  <a:pt x="876720" y="408684"/>
                  <a:pt x="644459" y="399590"/>
                </a:cubicBezTo>
                <a:cubicBezTo>
                  <a:pt x="412198" y="390496"/>
                  <a:pt x="213343" y="423623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Net Profit Margin</a:t>
            </a:r>
            <a:endParaRPr lang="en-US" sz="2000" b="1" u="sng" dirty="0">
              <a:solidFill>
                <a:schemeClr val="tx1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F65C824-8685-17AC-F48A-AF040CF3C86C}"/>
              </a:ext>
            </a:extLst>
          </p:cNvPr>
          <p:cNvSpPr/>
          <p:nvPr/>
        </p:nvSpPr>
        <p:spPr>
          <a:xfrm>
            <a:off x="4859952" y="284899"/>
            <a:ext cx="2472095" cy="668483"/>
          </a:xfrm>
          <a:custGeom>
            <a:avLst/>
            <a:gdLst>
              <a:gd name="connsiteX0" fmla="*/ 0 w 2472095"/>
              <a:gd name="connsiteY0" fmla="*/ 111416 h 668483"/>
              <a:gd name="connsiteX1" fmla="*/ 111416 w 2472095"/>
              <a:gd name="connsiteY1" fmla="*/ 0 h 668483"/>
              <a:gd name="connsiteX2" fmla="*/ 696224 w 2472095"/>
              <a:gd name="connsiteY2" fmla="*/ 0 h 668483"/>
              <a:gd name="connsiteX3" fmla="*/ 1213555 w 2472095"/>
              <a:gd name="connsiteY3" fmla="*/ 0 h 668483"/>
              <a:gd name="connsiteX4" fmla="*/ 1798363 w 2472095"/>
              <a:gd name="connsiteY4" fmla="*/ 0 h 668483"/>
              <a:gd name="connsiteX5" fmla="*/ 2360679 w 2472095"/>
              <a:gd name="connsiteY5" fmla="*/ 0 h 668483"/>
              <a:gd name="connsiteX6" fmla="*/ 2472095 w 2472095"/>
              <a:gd name="connsiteY6" fmla="*/ 111416 h 668483"/>
              <a:gd name="connsiteX7" fmla="*/ 2472095 w 2472095"/>
              <a:gd name="connsiteY7" fmla="*/ 557067 h 668483"/>
              <a:gd name="connsiteX8" fmla="*/ 2360679 w 2472095"/>
              <a:gd name="connsiteY8" fmla="*/ 668483 h 668483"/>
              <a:gd name="connsiteX9" fmla="*/ 1843349 w 2472095"/>
              <a:gd name="connsiteY9" fmla="*/ 668483 h 668483"/>
              <a:gd name="connsiteX10" fmla="*/ 1258540 w 2472095"/>
              <a:gd name="connsiteY10" fmla="*/ 668483 h 668483"/>
              <a:gd name="connsiteX11" fmla="*/ 741210 w 2472095"/>
              <a:gd name="connsiteY11" fmla="*/ 668483 h 668483"/>
              <a:gd name="connsiteX12" fmla="*/ 111416 w 2472095"/>
              <a:gd name="connsiteY12" fmla="*/ 668483 h 668483"/>
              <a:gd name="connsiteX13" fmla="*/ 0 w 2472095"/>
              <a:gd name="connsiteY13" fmla="*/ 557067 h 668483"/>
              <a:gd name="connsiteX14" fmla="*/ 0 w 2472095"/>
              <a:gd name="connsiteY14" fmla="*/ 111416 h 66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72095" h="668483" fill="none" extrusionOk="0">
                <a:moveTo>
                  <a:pt x="0" y="111416"/>
                </a:moveTo>
                <a:cubicBezTo>
                  <a:pt x="-1054" y="46852"/>
                  <a:pt x="47236" y="3466"/>
                  <a:pt x="111416" y="0"/>
                </a:cubicBezTo>
                <a:cubicBezTo>
                  <a:pt x="237472" y="15238"/>
                  <a:pt x="512075" y="22231"/>
                  <a:pt x="696224" y="0"/>
                </a:cubicBezTo>
                <a:cubicBezTo>
                  <a:pt x="880373" y="-22231"/>
                  <a:pt x="972041" y="-22912"/>
                  <a:pt x="1213555" y="0"/>
                </a:cubicBezTo>
                <a:cubicBezTo>
                  <a:pt x="1455069" y="22912"/>
                  <a:pt x="1543924" y="27358"/>
                  <a:pt x="1798363" y="0"/>
                </a:cubicBezTo>
                <a:cubicBezTo>
                  <a:pt x="2052802" y="-27358"/>
                  <a:pt x="2136964" y="-11566"/>
                  <a:pt x="2360679" y="0"/>
                </a:cubicBezTo>
                <a:cubicBezTo>
                  <a:pt x="2426900" y="2309"/>
                  <a:pt x="2472999" y="64430"/>
                  <a:pt x="2472095" y="111416"/>
                </a:cubicBezTo>
                <a:cubicBezTo>
                  <a:pt x="2450053" y="209250"/>
                  <a:pt x="2489778" y="466936"/>
                  <a:pt x="2472095" y="557067"/>
                </a:cubicBezTo>
                <a:cubicBezTo>
                  <a:pt x="2483837" y="613337"/>
                  <a:pt x="2425886" y="660569"/>
                  <a:pt x="2360679" y="668483"/>
                </a:cubicBezTo>
                <a:cubicBezTo>
                  <a:pt x="2225157" y="679095"/>
                  <a:pt x="1960665" y="692730"/>
                  <a:pt x="1843349" y="668483"/>
                </a:cubicBezTo>
                <a:cubicBezTo>
                  <a:pt x="1726033" y="644237"/>
                  <a:pt x="1500320" y="676960"/>
                  <a:pt x="1258540" y="668483"/>
                </a:cubicBezTo>
                <a:cubicBezTo>
                  <a:pt x="1016760" y="660006"/>
                  <a:pt x="895262" y="672280"/>
                  <a:pt x="741210" y="668483"/>
                </a:cubicBezTo>
                <a:cubicBezTo>
                  <a:pt x="587158" y="664687"/>
                  <a:pt x="320034" y="661971"/>
                  <a:pt x="111416" y="668483"/>
                </a:cubicBezTo>
                <a:cubicBezTo>
                  <a:pt x="58895" y="664785"/>
                  <a:pt x="8747" y="626386"/>
                  <a:pt x="0" y="557067"/>
                </a:cubicBezTo>
                <a:cubicBezTo>
                  <a:pt x="7766" y="380806"/>
                  <a:pt x="17642" y="266111"/>
                  <a:pt x="0" y="111416"/>
                </a:cubicBezTo>
                <a:close/>
              </a:path>
              <a:path w="2472095" h="668483" stroke="0" extrusionOk="0">
                <a:moveTo>
                  <a:pt x="0" y="111416"/>
                </a:moveTo>
                <a:cubicBezTo>
                  <a:pt x="4024" y="44102"/>
                  <a:pt x="48352" y="11401"/>
                  <a:pt x="111416" y="0"/>
                </a:cubicBezTo>
                <a:cubicBezTo>
                  <a:pt x="259579" y="-8709"/>
                  <a:pt x="395420" y="22387"/>
                  <a:pt x="673732" y="0"/>
                </a:cubicBezTo>
                <a:cubicBezTo>
                  <a:pt x="952044" y="-22387"/>
                  <a:pt x="1059149" y="16645"/>
                  <a:pt x="1281033" y="0"/>
                </a:cubicBezTo>
                <a:cubicBezTo>
                  <a:pt x="1502917" y="-16645"/>
                  <a:pt x="1877198" y="-48898"/>
                  <a:pt x="2360679" y="0"/>
                </a:cubicBezTo>
                <a:cubicBezTo>
                  <a:pt x="2414045" y="10971"/>
                  <a:pt x="2471872" y="46160"/>
                  <a:pt x="2472095" y="111416"/>
                </a:cubicBezTo>
                <a:cubicBezTo>
                  <a:pt x="2481005" y="241312"/>
                  <a:pt x="2468833" y="447618"/>
                  <a:pt x="2472095" y="557067"/>
                </a:cubicBezTo>
                <a:cubicBezTo>
                  <a:pt x="2459065" y="615258"/>
                  <a:pt x="2415951" y="663841"/>
                  <a:pt x="2360679" y="668483"/>
                </a:cubicBezTo>
                <a:cubicBezTo>
                  <a:pt x="2086104" y="670260"/>
                  <a:pt x="1963828" y="663238"/>
                  <a:pt x="1775871" y="668483"/>
                </a:cubicBezTo>
                <a:cubicBezTo>
                  <a:pt x="1587914" y="673728"/>
                  <a:pt x="1400226" y="687554"/>
                  <a:pt x="1191062" y="668483"/>
                </a:cubicBezTo>
                <a:cubicBezTo>
                  <a:pt x="981898" y="649412"/>
                  <a:pt x="833228" y="651552"/>
                  <a:pt x="696224" y="668483"/>
                </a:cubicBezTo>
                <a:cubicBezTo>
                  <a:pt x="559220" y="685414"/>
                  <a:pt x="317409" y="690015"/>
                  <a:pt x="111416" y="668483"/>
                </a:cubicBezTo>
                <a:cubicBezTo>
                  <a:pt x="43188" y="682200"/>
                  <a:pt x="-12803" y="626402"/>
                  <a:pt x="0" y="557067"/>
                </a:cubicBezTo>
                <a:cubicBezTo>
                  <a:pt x="13539" y="334636"/>
                  <a:pt x="9364" y="232340"/>
                  <a:pt x="0" y="11141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b="1" dirty="0">
                <a:solidFill>
                  <a:srgbClr val="00B0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القطاعات الأكثر ربحية ؟</a:t>
            </a:r>
            <a:endParaRPr lang="en-US" sz="1600" b="1" u="sng" dirty="0">
              <a:solidFill>
                <a:srgbClr val="00B05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81F0F59-C62C-E5E1-D260-4315C615E0FC}"/>
              </a:ext>
            </a:extLst>
          </p:cNvPr>
          <p:cNvSpPr/>
          <p:nvPr/>
        </p:nvSpPr>
        <p:spPr>
          <a:xfrm>
            <a:off x="8318572" y="2005008"/>
            <a:ext cx="2472095" cy="632488"/>
          </a:xfrm>
          <a:custGeom>
            <a:avLst/>
            <a:gdLst>
              <a:gd name="connsiteX0" fmla="*/ 0 w 2472095"/>
              <a:gd name="connsiteY0" fmla="*/ 105417 h 632488"/>
              <a:gd name="connsiteX1" fmla="*/ 105417 w 2472095"/>
              <a:gd name="connsiteY1" fmla="*/ 0 h 632488"/>
              <a:gd name="connsiteX2" fmla="*/ 693345 w 2472095"/>
              <a:gd name="connsiteY2" fmla="*/ 0 h 632488"/>
              <a:gd name="connsiteX3" fmla="*/ 1213435 w 2472095"/>
              <a:gd name="connsiteY3" fmla="*/ 0 h 632488"/>
              <a:gd name="connsiteX4" fmla="*/ 1801363 w 2472095"/>
              <a:gd name="connsiteY4" fmla="*/ 0 h 632488"/>
              <a:gd name="connsiteX5" fmla="*/ 2366678 w 2472095"/>
              <a:gd name="connsiteY5" fmla="*/ 0 h 632488"/>
              <a:gd name="connsiteX6" fmla="*/ 2472095 w 2472095"/>
              <a:gd name="connsiteY6" fmla="*/ 105417 h 632488"/>
              <a:gd name="connsiteX7" fmla="*/ 2472095 w 2472095"/>
              <a:gd name="connsiteY7" fmla="*/ 527071 h 632488"/>
              <a:gd name="connsiteX8" fmla="*/ 2366678 w 2472095"/>
              <a:gd name="connsiteY8" fmla="*/ 632488 h 632488"/>
              <a:gd name="connsiteX9" fmla="*/ 1846588 w 2472095"/>
              <a:gd name="connsiteY9" fmla="*/ 632488 h 632488"/>
              <a:gd name="connsiteX10" fmla="*/ 1258660 w 2472095"/>
              <a:gd name="connsiteY10" fmla="*/ 632488 h 632488"/>
              <a:gd name="connsiteX11" fmla="*/ 738570 w 2472095"/>
              <a:gd name="connsiteY11" fmla="*/ 632488 h 632488"/>
              <a:gd name="connsiteX12" fmla="*/ 105417 w 2472095"/>
              <a:gd name="connsiteY12" fmla="*/ 632488 h 632488"/>
              <a:gd name="connsiteX13" fmla="*/ 0 w 2472095"/>
              <a:gd name="connsiteY13" fmla="*/ 527071 h 632488"/>
              <a:gd name="connsiteX14" fmla="*/ 0 w 2472095"/>
              <a:gd name="connsiteY14" fmla="*/ 105417 h 632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72095" h="632488" fill="none" extrusionOk="0">
                <a:moveTo>
                  <a:pt x="0" y="105417"/>
                </a:moveTo>
                <a:cubicBezTo>
                  <a:pt x="-839" y="44785"/>
                  <a:pt x="46158" y="1361"/>
                  <a:pt x="105417" y="0"/>
                </a:cubicBezTo>
                <a:cubicBezTo>
                  <a:pt x="299591" y="-7840"/>
                  <a:pt x="427540" y="-25954"/>
                  <a:pt x="693345" y="0"/>
                </a:cubicBezTo>
                <a:cubicBezTo>
                  <a:pt x="959150" y="25954"/>
                  <a:pt x="1102776" y="15267"/>
                  <a:pt x="1213435" y="0"/>
                </a:cubicBezTo>
                <a:cubicBezTo>
                  <a:pt x="1324094" y="-15267"/>
                  <a:pt x="1565523" y="12751"/>
                  <a:pt x="1801363" y="0"/>
                </a:cubicBezTo>
                <a:cubicBezTo>
                  <a:pt x="2037203" y="-12751"/>
                  <a:pt x="2159511" y="16037"/>
                  <a:pt x="2366678" y="0"/>
                </a:cubicBezTo>
                <a:cubicBezTo>
                  <a:pt x="2433628" y="4300"/>
                  <a:pt x="2472265" y="49938"/>
                  <a:pt x="2472095" y="105417"/>
                </a:cubicBezTo>
                <a:cubicBezTo>
                  <a:pt x="2484526" y="267638"/>
                  <a:pt x="2456555" y="400200"/>
                  <a:pt x="2472095" y="527071"/>
                </a:cubicBezTo>
                <a:cubicBezTo>
                  <a:pt x="2483820" y="580036"/>
                  <a:pt x="2429316" y="622972"/>
                  <a:pt x="2366678" y="632488"/>
                </a:cubicBezTo>
                <a:cubicBezTo>
                  <a:pt x="2116820" y="656322"/>
                  <a:pt x="2032568" y="614981"/>
                  <a:pt x="1846588" y="632488"/>
                </a:cubicBezTo>
                <a:cubicBezTo>
                  <a:pt x="1660608" y="649996"/>
                  <a:pt x="1520716" y="622414"/>
                  <a:pt x="1258660" y="632488"/>
                </a:cubicBezTo>
                <a:cubicBezTo>
                  <a:pt x="996604" y="642562"/>
                  <a:pt x="915470" y="619790"/>
                  <a:pt x="738570" y="632488"/>
                </a:cubicBezTo>
                <a:cubicBezTo>
                  <a:pt x="561670" y="645187"/>
                  <a:pt x="337948" y="616411"/>
                  <a:pt x="105417" y="632488"/>
                </a:cubicBezTo>
                <a:cubicBezTo>
                  <a:pt x="58830" y="627714"/>
                  <a:pt x="8205" y="592596"/>
                  <a:pt x="0" y="527071"/>
                </a:cubicBezTo>
                <a:cubicBezTo>
                  <a:pt x="8347" y="341865"/>
                  <a:pt x="14366" y="278606"/>
                  <a:pt x="0" y="105417"/>
                </a:cubicBezTo>
                <a:close/>
              </a:path>
              <a:path w="2472095" h="632488" stroke="0" extrusionOk="0">
                <a:moveTo>
                  <a:pt x="0" y="105417"/>
                </a:moveTo>
                <a:cubicBezTo>
                  <a:pt x="5443" y="39378"/>
                  <a:pt x="46226" y="7228"/>
                  <a:pt x="105417" y="0"/>
                </a:cubicBezTo>
                <a:cubicBezTo>
                  <a:pt x="299650" y="427"/>
                  <a:pt x="425298" y="-3841"/>
                  <a:pt x="670732" y="0"/>
                </a:cubicBezTo>
                <a:cubicBezTo>
                  <a:pt x="916167" y="3841"/>
                  <a:pt x="1036451" y="15653"/>
                  <a:pt x="1281273" y="0"/>
                </a:cubicBezTo>
                <a:cubicBezTo>
                  <a:pt x="1526095" y="-15653"/>
                  <a:pt x="2090086" y="-45244"/>
                  <a:pt x="2366678" y="0"/>
                </a:cubicBezTo>
                <a:cubicBezTo>
                  <a:pt x="2420067" y="6491"/>
                  <a:pt x="2471242" y="32987"/>
                  <a:pt x="2472095" y="105417"/>
                </a:cubicBezTo>
                <a:cubicBezTo>
                  <a:pt x="2458242" y="277682"/>
                  <a:pt x="2451157" y="416907"/>
                  <a:pt x="2472095" y="527071"/>
                </a:cubicBezTo>
                <a:cubicBezTo>
                  <a:pt x="2469442" y="584610"/>
                  <a:pt x="2416238" y="626068"/>
                  <a:pt x="2366678" y="632488"/>
                </a:cubicBezTo>
                <a:cubicBezTo>
                  <a:pt x="2115981" y="614926"/>
                  <a:pt x="2069481" y="628508"/>
                  <a:pt x="1778750" y="632488"/>
                </a:cubicBezTo>
                <a:cubicBezTo>
                  <a:pt x="1488019" y="636468"/>
                  <a:pt x="1312192" y="638729"/>
                  <a:pt x="1190822" y="632488"/>
                </a:cubicBezTo>
                <a:cubicBezTo>
                  <a:pt x="1069452" y="626247"/>
                  <a:pt x="877542" y="652106"/>
                  <a:pt x="693345" y="632488"/>
                </a:cubicBezTo>
                <a:cubicBezTo>
                  <a:pt x="509148" y="612870"/>
                  <a:pt x="282319" y="658133"/>
                  <a:pt x="105417" y="632488"/>
                </a:cubicBezTo>
                <a:cubicBezTo>
                  <a:pt x="44066" y="638903"/>
                  <a:pt x="-5457" y="588616"/>
                  <a:pt x="0" y="527071"/>
                </a:cubicBezTo>
                <a:cubicBezTo>
                  <a:pt x="17423" y="337719"/>
                  <a:pt x="5814" y="199730"/>
                  <a:pt x="0" y="105417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b="1" dirty="0">
                <a:solidFill>
                  <a:srgbClr val="00B0F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قطاع التكنولوجيا</a:t>
            </a:r>
            <a:endParaRPr lang="en-US" sz="1600" b="1" u="sng" dirty="0">
              <a:solidFill>
                <a:srgbClr val="00B0F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2632136-53A0-1E9C-8A6C-C9B8FCD77E30}"/>
              </a:ext>
            </a:extLst>
          </p:cNvPr>
          <p:cNvSpPr/>
          <p:nvPr/>
        </p:nvSpPr>
        <p:spPr>
          <a:xfrm>
            <a:off x="3894871" y="1939079"/>
            <a:ext cx="2472095" cy="632488"/>
          </a:xfrm>
          <a:custGeom>
            <a:avLst/>
            <a:gdLst>
              <a:gd name="connsiteX0" fmla="*/ 0 w 2472095"/>
              <a:gd name="connsiteY0" fmla="*/ 105417 h 632488"/>
              <a:gd name="connsiteX1" fmla="*/ 105417 w 2472095"/>
              <a:gd name="connsiteY1" fmla="*/ 0 h 632488"/>
              <a:gd name="connsiteX2" fmla="*/ 693345 w 2472095"/>
              <a:gd name="connsiteY2" fmla="*/ 0 h 632488"/>
              <a:gd name="connsiteX3" fmla="*/ 1213435 w 2472095"/>
              <a:gd name="connsiteY3" fmla="*/ 0 h 632488"/>
              <a:gd name="connsiteX4" fmla="*/ 1801363 w 2472095"/>
              <a:gd name="connsiteY4" fmla="*/ 0 h 632488"/>
              <a:gd name="connsiteX5" fmla="*/ 2366678 w 2472095"/>
              <a:gd name="connsiteY5" fmla="*/ 0 h 632488"/>
              <a:gd name="connsiteX6" fmla="*/ 2472095 w 2472095"/>
              <a:gd name="connsiteY6" fmla="*/ 105417 h 632488"/>
              <a:gd name="connsiteX7" fmla="*/ 2472095 w 2472095"/>
              <a:gd name="connsiteY7" fmla="*/ 527071 h 632488"/>
              <a:gd name="connsiteX8" fmla="*/ 2366678 w 2472095"/>
              <a:gd name="connsiteY8" fmla="*/ 632488 h 632488"/>
              <a:gd name="connsiteX9" fmla="*/ 1846588 w 2472095"/>
              <a:gd name="connsiteY9" fmla="*/ 632488 h 632488"/>
              <a:gd name="connsiteX10" fmla="*/ 1258660 w 2472095"/>
              <a:gd name="connsiteY10" fmla="*/ 632488 h 632488"/>
              <a:gd name="connsiteX11" fmla="*/ 738570 w 2472095"/>
              <a:gd name="connsiteY11" fmla="*/ 632488 h 632488"/>
              <a:gd name="connsiteX12" fmla="*/ 105417 w 2472095"/>
              <a:gd name="connsiteY12" fmla="*/ 632488 h 632488"/>
              <a:gd name="connsiteX13" fmla="*/ 0 w 2472095"/>
              <a:gd name="connsiteY13" fmla="*/ 527071 h 632488"/>
              <a:gd name="connsiteX14" fmla="*/ 0 w 2472095"/>
              <a:gd name="connsiteY14" fmla="*/ 105417 h 632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72095" h="632488" fill="none" extrusionOk="0">
                <a:moveTo>
                  <a:pt x="0" y="105417"/>
                </a:moveTo>
                <a:cubicBezTo>
                  <a:pt x="-839" y="44785"/>
                  <a:pt x="46158" y="1361"/>
                  <a:pt x="105417" y="0"/>
                </a:cubicBezTo>
                <a:cubicBezTo>
                  <a:pt x="299591" y="-7840"/>
                  <a:pt x="427540" y="-25954"/>
                  <a:pt x="693345" y="0"/>
                </a:cubicBezTo>
                <a:cubicBezTo>
                  <a:pt x="959150" y="25954"/>
                  <a:pt x="1102776" y="15267"/>
                  <a:pt x="1213435" y="0"/>
                </a:cubicBezTo>
                <a:cubicBezTo>
                  <a:pt x="1324094" y="-15267"/>
                  <a:pt x="1565523" y="12751"/>
                  <a:pt x="1801363" y="0"/>
                </a:cubicBezTo>
                <a:cubicBezTo>
                  <a:pt x="2037203" y="-12751"/>
                  <a:pt x="2159511" y="16037"/>
                  <a:pt x="2366678" y="0"/>
                </a:cubicBezTo>
                <a:cubicBezTo>
                  <a:pt x="2433628" y="4300"/>
                  <a:pt x="2472265" y="49938"/>
                  <a:pt x="2472095" y="105417"/>
                </a:cubicBezTo>
                <a:cubicBezTo>
                  <a:pt x="2484526" y="267638"/>
                  <a:pt x="2456555" y="400200"/>
                  <a:pt x="2472095" y="527071"/>
                </a:cubicBezTo>
                <a:cubicBezTo>
                  <a:pt x="2483820" y="580036"/>
                  <a:pt x="2429316" y="622972"/>
                  <a:pt x="2366678" y="632488"/>
                </a:cubicBezTo>
                <a:cubicBezTo>
                  <a:pt x="2116820" y="656322"/>
                  <a:pt x="2032568" y="614981"/>
                  <a:pt x="1846588" y="632488"/>
                </a:cubicBezTo>
                <a:cubicBezTo>
                  <a:pt x="1660608" y="649996"/>
                  <a:pt x="1520716" y="622414"/>
                  <a:pt x="1258660" y="632488"/>
                </a:cubicBezTo>
                <a:cubicBezTo>
                  <a:pt x="996604" y="642562"/>
                  <a:pt x="915470" y="619790"/>
                  <a:pt x="738570" y="632488"/>
                </a:cubicBezTo>
                <a:cubicBezTo>
                  <a:pt x="561670" y="645187"/>
                  <a:pt x="337948" y="616411"/>
                  <a:pt x="105417" y="632488"/>
                </a:cubicBezTo>
                <a:cubicBezTo>
                  <a:pt x="58830" y="627714"/>
                  <a:pt x="8205" y="592596"/>
                  <a:pt x="0" y="527071"/>
                </a:cubicBezTo>
                <a:cubicBezTo>
                  <a:pt x="8347" y="341865"/>
                  <a:pt x="14366" y="278606"/>
                  <a:pt x="0" y="105417"/>
                </a:cubicBezTo>
                <a:close/>
              </a:path>
              <a:path w="2472095" h="632488" stroke="0" extrusionOk="0">
                <a:moveTo>
                  <a:pt x="0" y="105417"/>
                </a:moveTo>
                <a:cubicBezTo>
                  <a:pt x="5443" y="39378"/>
                  <a:pt x="46226" y="7228"/>
                  <a:pt x="105417" y="0"/>
                </a:cubicBezTo>
                <a:cubicBezTo>
                  <a:pt x="299650" y="427"/>
                  <a:pt x="425298" y="-3841"/>
                  <a:pt x="670732" y="0"/>
                </a:cubicBezTo>
                <a:cubicBezTo>
                  <a:pt x="916167" y="3841"/>
                  <a:pt x="1036451" y="15653"/>
                  <a:pt x="1281273" y="0"/>
                </a:cubicBezTo>
                <a:cubicBezTo>
                  <a:pt x="1526095" y="-15653"/>
                  <a:pt x="2090086" y="-45244"/>
                  <a:pt x="2366678" y="0"/>
                </a:cubicBezTo>
                <a:cubicBezTo>
                  <a:pt x="2420067" y="6491"/>
                  <a:pt x="2471242" y="32987"/>
                  <a:pt x="2472095" y="105417"/>
                </a:cubicBezTo>
                <a:cubicBezTo>
                  <a:pt x="2458242" y="277682"/>
                  <a:pt x="2451157" y="416907"/>
                  <a:pt x="2472095" y="527071"/>
                </a:cubicBezTo>
                <a:cubicBezTo>
                  <a:pt x="2469442" y="584610"/>
                  <a:pt x="2416238" y="626068"/>
                  <a:pt x="2366678" y="632488"/>
                </a:cubicBezTo>
                <a:cubicBezTo>
                  <a:pt x="2115981" y="614926"/>
                  <a:pt x="2069481" y="628508"/>
                  <a:pt x="1778750" y="632488"/>
                </a:cubicBezTo>
                <a:cubicBezTo>
                  <a:pt x="1488019" y="636468"/>
                  <a:pt x="1312192" y="638729"/>
                  <a:pt x="1190822" y="632488"/>
                </a:cubicBezTo>
                <a:cubicBezTo>
                  <a:pt x="1069452" y="626247"/>
                  <a:pt x="877542" y="652106"/>
                  <a:pt x="693345" y="632488"/>
                </a:cubicBezTo>
                <a:cubicBezTo>
                  <a:pt x="509148" y="612870"/>
                  <a:pt x="282319" y="658133"/>
                  <a:pt x="105417" y="632488"/>
                </a:cubicBezTo>
                <a:cubicBezTo>
                  <a:pt x="44066" y="638903"/>
                  <a:pt x="-5457" y="588616"/>
                  <a:pt x="0" y="527071"/>
                </a:cubicBezTo>
                <a:cubicBezTo>
                  <a:pt x="17423" y="337719"/>
                  <a:pt x="5814" y="199730"/>
                  <a:pt x="0" y="105417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Apple Inc. (AAPL)</a:t>
            </a:r>
            <a:endParaRPr lang="en-US" sz="1600" b="1" u="sng" dirty="0">
              <a:solidFill>
                <a:srgbClr val="00B05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B9E69FE-976F-D4E7-80C3-A3FD4EC804FC}"/>
              </a:ext>
            </a:extLst>
          </p:cNvPr>
          <p:cNvSpPr/>
          <p:nvPr/>
        </p:nvSpPr>
        <p:spPr>
          <a:xfrm>
            <a:off x="3712741" y="3331318"/>
            <a:ext cx="7162168" cy="1257443"/>
          </a:xfrm>
          <a:custGeom>
            <a:avLst/>
            <a:gdLst>
              <a:gd name="connsiteX0" fmla="*/ 0 w 7162168"/>
              <a:gd name="connsiteY0" fmla="*/ 209578 h 1257443"/>
              <a:gd name="connsiteX1" fmla="*/ 209578 w 7162168"/>
              <a:gd name="connsiteY1" fmla="*/ 0 h 1257443"/>
              <a:gd name="connsiteX2" fmla="*/ 816449 w 7162168"/>
              <a:gd name="connsiteY2" fmla="*/ 0 h 1257443"/>
              <a:gd name="connsiteX3" fmla="*/ 1625611 w 7162168"/>
              <a:gd name="connsiteY3" fmla="*/ 0 h 1257443"/>
              <a:gd name="connsiteX4" fmla="*/ 2097621 w 7162168"/>
              <a:gd name="connsiteY4" fmla="*/ 0 h 1257443"/>
              <a:gd name="connsiteX5" fmla="*/ 2839353 w 7162168"/>
              <a:gd name="connsiteY5" fmla="*/ 0 h 1257443"/>
              <a:gd name="connsiteX6" fmla="*/ 3446224 w 7162168"/>
              <a:gd name="connsiteY6" fmla="*/ 0 h 1257443"/>
              <a:gd name="connsiteX7" fmla="*/ 4255385 w 7162168"/>
              <a:gd name="connsiteY7" fmla="*/ 0 h 1257443"/>
              <a:gd name="connsiteX8" fmla="*/ 5064547 w 7162168"/>
              <a:gd name="connsiteY8" fmla="*/ 0 h 1257443"/>
              <a:gd name="connsiteX9" fmla="*/ 5738848 w 7162168"/>
              <a:gd name="connsiteY9" fmla="*/ 0 h 1257443"/>
              <a:gd name="connsiteX10" fmla="*/ 6345719 w 7162168"/>
              <a:gd name="connsiteY10" fmla="*/ 0 h 1257443"/>
              <a:gd name="connsiteX11" fmla="*/ 6952590 w 7162168"/>
              <a:gd name="connsiteY11" fmla="*/ 0 h 1257443"/>
              <a:gd name="connsiteX12" fmla="*/ 7162168 w 7162168"/>
              <a:gd name="connsiteY12" fmla="*/ 209578 h 1257443"/>
              <a:gd name="connsiteX13" fmla="*/ 7162168 w 7162168"/>
              <a:gd name="connsiteY13" fmla="*/ 645487 h 1257443"/>
              <a:gd name="connsiteX14" fmla="*/ 7162168 w 7162168"/>
              <a:gd name="connsiteY14" fmla="*/ 1047865 h 1257443"/>
              <a:gd name="connsiteX15" fmla="*/ 6952590 w 7162168"/>
              <a:gd name="connsiteY15" fmla="*/ 1257443 h 1257443"/>
              <a:gd name="connsiteX16" fmla="*/ 6143429 w 7162168"/>
              <a:gd name="connsiteY16" fmla="*/ 1257443 h 1257443"/>
              <a:gd name="connsiteX17" fmla="*/ 5671418 w 7162168"/>
              <a:gd name="connsiteY17" fmla="*/ 1257443 h 1257443"/>
              <a:gd name="connsiteX18" fmla="*/ 4862256 w 7162168"/>
              <a:gd name="connsiteY18" fmla="*/ 1257443 h 1257443"/>
              <a:gd name="connsiteX19" fmla="*/ 4255385 w 7162168"/>
              <a:gd name="connsiteY19" fmla="*/ 1257443 h 1257443"/>
              <a:gd name="connsiteX20" fmla="*/ 3513654 w 7162168"/>
              <a:gd name="connsiteY20" fmla="*/ 1257443 h 1257443"/>
              <a:gd name="connsiteX21" fmla="*/ 2906783 w 7162168"/>
              <a:gd name="connsiteY21" fmla="*/ 1257443 h 1257443"/>
              <a:gd name="connsiteX22" fmla="*/ 2232482 w 7162168"/>
              <a:gd name="connsiteY22" fmla="*/ 1257443 h 1257443"/>
              <a:gd name="connsiteX23" fmla="*/ 1760471 w 7162168"/>
              <a:gd name="connsiteY23" fmla="*/ 1257443 h 1257443"/>
              <a:gd name="connsiteX24" fmla="*/ 1221030 w 7162168"/>
              <a:gd name="connsiteY24" fmla="*/ 1257443 h 1257443"/>
              <a:gd name="connsiteX25" fmla="*/ 209578 w 7162168"/>
              <a:gd name="connsiteY25" fmla="*/ 1257443 h 1257443"/>
              <a:gd name="connsiteX26" fmla="*/ 0 w 7162168"/>
              <a:gd name="connsiteY26" fmla="*/ 1047865 h 1257443"/>
              <a:gd name="connsiteX27" fmla="*/ 0 w 7162168"/>
              <a:gd name="connsiteY27" fmla="*/ 620339 h 1257443"/>
              <a:gd name="connsiteX28" fmla="*/ 0 w 7162168"/>
              <a:gd name="connsiteY28" fmla="*/ 209578 h 1257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162168" h="1257443" fill="none" extrusionOk="0">
                <a:moveTo>
                  <a:pt x="0" y="209578"/>
                </a:moveTo>
                <a:cubicBezTo>
                  <a:pt x="-11672" y="67598"/>
                  <a:pt x="105900" y="-21703"/>
                  <a:pt x="209578" y="0"/>
                </a:cubicBezTo>
                <a:cubicBezTo>
                  <a:pt x="407657" y="-14967"/>
                  <a:pt x="666513" y="-29061"/>
                  <a:pt x="816449" y="0"/>
                </a:cubicBezTo>
                <a:cubicBezTo>
                  <a:pt x="966385" y="29061"/>
                  <a:pt x="1308510" y="38978"/>
                  <a:pt x="1625611" y="0"/>
                </a:cubicBezTo>
                <a:cubicBezTo>
                  <a:pt x="1942712" y="-38978"/>
                  <a:pt x="1926453" y="-14056"/>
                  <a:pt x="2097621" y="0"/>
                </a:cubicBezTo>
                <a:cubicBezTo>
                  <a:pt x="2268789" y="14056"/>
                  <a:pt x="2619062" y="-2313"/>
                  <a:pt x="2839353" y="0"/>
                </a:cubicBezTo>
                <a:cubicBezTo>
                  <a:pt x="3059644" y="2313"/>
                  <a:pt x="3185063" y="-27372"/>
                  <a:pt x="3446224" y="0"/>
                </a:cubicBezTo>
                <a:cubicBezTo>
                  <a:pt x="3707385" y="27372"/>
                  <a:pt x="3851680" y="-31197"/>
                  <a:pt x="4255385" y="0"/>
                </a:cubicBezTo>
                <a:cubicBezTo>
                  <a:pt x="4659090" y="31197"/>
                  <a:pt x="4711692" y="36407"/>
                  <a:pt x="5064547" y="0"/>
                </a:cubicBezTo>
                <a:cubicBezTo>
                  <a:pt x="5417402" y="-36407"/>
                  <a:pt x="5603424" y="-17486"/>
                  <a:pt x="5738848" y="0"/>
                </a:cubicBezTo>
                <a:cubicBezTo>
                  <a:pt x="5874272" y="17486"/>
                  <a:pt x="6101082" y="-6909"/>
                  <a:pt x="6345719" y="0"/>
                </a:cubicBezTo>
                <a:cubicBezTo>
                  <a:pt x="6590356" y="6909"/>
                  <a:pt x="6808635" y="22740"/>
                  <a:pt x="6952590" y="0"/>
                </a:cubicBezTo>
                <a:cubicBezTo>
                  <a:pt x="7070093" y="12586"/>
                  <a:pt x="7146307" y="108846"/>
                  <a:pt x="7162168" y="209578"/>
                </a:cubicBezTo>
                <a:cubicBezTo>
                  <a:pt x="7164489" y="298523"/>
                  <a:pt x="7169770" y="552093"/>
                  <a:pt x="7162168" y="645487"/>
                </a:cubicBezTo>
                <a:cubicBezTo>
                  <a:pt x="7154566" y="738881"/>
                  <a:pt x="7173102" y="866804"/>
                  <a:pt x="7162168" y="1047865"/>
                </a:cubicBezTo>
                <a:cubicBezTo>
                  <a:pt x="7173421" y="1148565"/>
                  <a:pt x="7064472" y="1257082"/>
                  <a:pt x="6952590" y="1257443"/>
                </a:cubicBezTo>
                <a:cubicBezTo>
                  <a:pt x="6709244" y="1217765"/>
                  <a:pt x="6448422" y="1272142"/>
                  <a:pt x="6143429" y="1257443"/>
                </a:cubicBezTo>
                <a:cubicBezTo>
                  <a:pt x="5838436" y="1242744"/>
                  <a:pt x="5816642" y="1244448"/>
                  <a:pt x="5671418" y="1257443"/>
                </a:cubicBezTo>
                <a:cubicBezTo>
                  <a:pt x="5526194" y="1270438"/>
                  <a:pt x="5227630" y="1286375"/>
                  <a:pt x="4862256" y="1257443"/>
                </a:cubicBezTo>
                <a:cubicBezTo>
                  <a:pt x="4496882" y="1228511"/>
                  <a:pt x="4504015" y="1234856"/>
                  <a:pt x="4255385" y="1257443"/>
                </a:cubicBezTo>
                <a:cubicBezTo>
                  <a:pt x="4006755" y="1280030"/>
                  <a:pt x="3796951" y="1275762"/>
                  <a:pt x="3513654" y="1257443"/>
                </a:cubicBezTo>
                <a:cubicBezTo>
                  <a:pt x="3230357" y="1239124"/>
                  <a:pt x="3160265" y="1278935"/>
                  <a:pt x="2906783" y="1257443"/>
                </a:cubicBezTo>
                <a:cubicBezTo>
                  <a:pt x="2653301" y="1235951"/>
                  <a:pt x="2425209" y="1285301"/>
                  <a:pt x="2232482" y="1257443"/>
                </a:cubicBezTo>
                <a:cubicBezTo>
                  <a:pt x="2039755" y="1229585"/>
                  <a:pt x="1987470" y="1271145"/>
                  <a:pt x="1760471" y="1257443"/>
                </a:cubicBezTo>
                <a:cubicBezTo>
                  <a:pt x="1533472" y="1243741"/>
                  <a:pt x="1477675" y="1270901"/>
                  <a:pt x="1221030" y="1257443"/>
                </a:cubicBezTo>
                <a:cubicBezTo>
                  <a:pt x="964385" y="1243985"/>
                  <a:pt x="612339" y="1297822"/>
                  <a:pt x="209578" y="1257443"/>
                </a:cubicBezTo>
                <a:cubicBezTo>
                  <a:pt x="86177" y="1257612"/>
                  <a:pt x="-2162" y="1169185"/>
                  <a:pt x="0" y="1047865"/>
                </a:cubicBezTo>
                <a:cubicBezTo>
                  <a:pt x="16932" y="951371"/>
                  <a:pt x="-10612" y="780579"/>
                  <a:pt x="0" y="620339"/>
                </a:cubicBezTo>
                <a:cubicBezTo>
                  <a:pt x="10612" y="460099"/>
                  <a:pt x="-137" y="326311"/>
                  <a:pt x="0" y="209578"/>
                </a:cubicBezTo>
                <a:close/>
              </a:path>
              <a:path w="7162168" h="1257443" stroke="0" extrusionOk="0">
                <a:moveTo>
                  <a:pt x="0" y="209578"/>
                </a:moveTo>
                <a:cubicBezTo>
                  <a:pt x="2891" y="89678"/>
                  <a:pt x="92784" y="7797"/>
                  <a:pt x="209578" y="0"/>
                </a:cubicBezTo>
                <a:cubicBezTo>
                  <a:pt x="420572" y="-22770"/>
                  <a:pt x="598239" y="13503"/>
                  <a:pt x="883879" y="0"/>
                </a:cubicBezTo>
                <a:cubicBezTo>
                  <a:pt x="1169519" y="-13503"/>
                  <a:pt x="1423291" y="-9416"/>
                  <a:pt x="1693041" y="0"/>
                </a:cubicBezTo>
                <a:cubicBezTo>
                  <a:pt x="1962791" y="9416"/>
                  <a:pt x="2255669" y="28105"/>
                  <a:pt x="2502202" y="0"/>
                </a:cubicBezTo>
                <a:cubicBezTo>
                  <a:pt x="2748735" y="-28105"/>
                  <a:pt x="2882646" y="20274"/>
                  <a:pt x="3109073" y="0"/>
                </a:cubicBezTo>
                <a:cubicBezTo>
                  <a:pt x="3335500" y="-20274"/>
                  <a:pt x="3500667" y="18908"/>
                  <a:pt x="3850804" y="0"/>
                </a:cubicBezTo>
                <a:cubicBezTo>
                  <a:pt x="4200941" y="-18908"/>
                  <a:pt x="4276968" y="-17506"/>
                  <a:pt x="4659966" y="0"/>
                </a:cubicBezTo>
                <a:cubicBezTo>
                  <a:pt x="5042964" y="17506"/>
                  <a:pt x="5037340" y="-4453"/>
                  <a:pt x="5266837" y="0"/>
                </a:cubicBezTo>
                <a:cubicBezTo>
                  <a:pt x="5496334" y="4453"/>
                  <a:pt x="5706114" y="32080"/>
                  <a:pt x="5941138" y="0"/>
                </a:cubicBezTo>
                <a:cubicBezTo>
                  <a:pt x="6176162" y="-32080"/>
                  <a:pt x="6561206" y="39219"/>
                  <a:pt x="6952590" y="0"/>
                </a:cubicBezTo>
                <a:cubicBezTo>
                  <a:pt x="7078790" y="16309"/>
                  <a:pt x="7161579" y="96516"/>
                  <a:pt x="7162168" y="209578"/>
                </a:cubicBezTo>
                <a:cubicBezTo>
                  <a:pt x="7143954" y="330176"/>
                  <a:pt x="7178725" y="454512"/>
                  <a:pt x="7162168" y="620339"/>
                </a:cubicBezTo>
                <a:cubicBezTo>
                  <a:pt x="7145611" y="786166"/>
                  <a:pt x="7163723" y="867315"/>
                  <a:pt x="7162168" y="1047865"/>
                </a:cubicBezTo>
                <a:cubicBezTo>
                  <a:pt x="7147159" y="1156310"/>
                  <a:pt x="7054987" y="1269262"/>
                  <a:pt x="6952590" y="1257443"/>
                </a:cubicBezTo>
                <a:cubicBezTo>
                  <a:pt x="6584226" y="1270699"/>
                  <a:pt x="6365603" y="1249566"/>
                  <a:pt x="6210859" y="1257443"/>
                </a:cubicBezTo>
                <a:cubicBezTo>
                  <a:pt x="6056115" y="1265320"/>
                  <a:pt x="5656482" y="1285694"/>
                  <a:pt x="5469127" y="1257443"/>
                </a:cubicBezTo>
                <a:cubicBezTo>
                  <a:pt x="5281772" y="1229192"/>
                  <a:pt x="4909436" y="1220616"/>
                  <a:pt x="4727396" y="1257443"/>
                </a:cubicBezTo>
                <a:cubicBezTo>
                  <a:pt x="4545356" y="1294270"/>
                  <a:pt x="4346645" y="1263766"/>
                  <a:pt x="4187955" y="1257443"/>
                </a:cubicBezTo>
                <a:cubicBezTo>
                  <a:pt x="4029265" y="1251120"/>
                  <a:pt x="3759462" y="1277034"/>
                  <a:pt x="3446224" y="1257443"/>
                </a:cubicBezTo>
                <a:cubicBezTo>
                  <a:pt x="3132986" y="1237852"/>
                  <a:pt x="2966866" y="1245830"/>
                  <a:pt x="2839353" y="1257443"/>
                </a:cubicBezTo>
                <a:cubicBezTo>
                  <a:pt x="2711840" y="1269056"/>
                  <a:pt x="2539760" y="1261436"/>
                  <a:pt x="2299912" y="1257443"/>
                </a:cubicBezTo>
                <a:cubicBezTo>
                  <a:pt x="2060064" y="1253450"/>
                  <a:pt x="1716542" y="1248385"/>
                  <a:pt x="1490750" y="1257443"/>
                </a:cubicBezTo>
                <a:cubicBezTo>
                  <a:pt x="1264958" y="1266501"/>
                  <a:pt x="1160461" y="1275248"/>
                  <a:pt x="951309" y="1257443"/>
                </a:cubicBezTo>
                <a:cubicBezTo>
                  <a:pt x="742157" y="1239638"/>
                  <a:pt x="533740" y="1239953"/>
                  <a:pt x="209578" y="1257443"/>
                </a:cubicBezTo>
                <a:cubicBezTo>
                  <a:pt x="94965" y="1250001"/>
                  <a:pt x="-23541" y="1150685"/>
                  <a:pt x="0" y="1047865"/>
                </a:cubicBezTo>
                <a:cubicBezTo>
                  <a:pt x="1128" y="964503"/>
                  <a:pt x="-449" y="767658"/>
                  <a:pt x="0" y="645487"/>
                </a:cubicBezTo>
                <a:cubicBezTo>
                  <a:pt x="449" y="523316"/>
                  <a:pt x="-20709" y="308270"/>
                  <a:pt x="0" y="209578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شركات التكنولوجيا غالبًا ما تحقق هوامش ربح عالية </a:t>
            </a:r>
            <a:r>
              <a:rPr lang="ar-EG" sz="1600" b="1" dirty="0">
                <a:solidFill>
                  <a:srgbClr val="00B0F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نظرًا لابتكاراتها ومنتجاتها ذات القيمة العالية</a:t>
            </a:r>
            <a:r>
              <a:rPr lang="ar-EG" sz="1600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، بالإضافة إلى نماذج أعمالها القائمة على البرمجيات والخدمات الرقمية التي </a:t>
            </a:r>
            <a:r>
              <a:rPr lang="ar-EG" sz="1600" b="1" dirty="0">
                <a:solidFill>
                  <a:schemeClr val="accent5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تتطلب تكاليف تشغيلية منخفضة نسبيًا.</a:t>
            </a:r>
            <a:endParaRPr lang="en-US" sz="1600" b="1" u="sng" dirty="0">
              <a:solidFill>
                <a:schemeClr val="accent5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34351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  <p:bldP spid="19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0667" y="6188074"/>
            <a:ext cx="1142245" cy="669925"/>
          </a:xfrm>
        </p:spPr>
        <p:txBody>
          <a:bodyPr/>
          <a:lstStyle/>
          <a:p>
            <a:r>
              <a:rPr lang="en-US" sz="6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11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9145131" y="85104"/>
            <a:ext cx="2355733" cy="399590"/>
          </a:xfrm>
          <a:custGeom>
            <a:avLst/>
            <a:gdLst>
              <a:gd name="connsiteX0" fmla="*/ 0 w 2355733"/>
              <a:gd name="connsiteY0" fmla="*/ 66600 h 399590"/>
              <a:gd name="connsiteX1" fmla="*/ 66600 w 2355733"/>
              <a:gd name="connsiteY1" fmla="*/ 0 h 399590"/>
              <a:gd name="connsiteX2" fmla="*/ 622233 w 2355733"/>
              <a:gd name="connsiteY2" fmla="*/ 0 h 399590"/>
              <a:gd name="connsiteX3" fmla="*/ 1222317 w 2355733"/>
              <a:gd name="connsiteY3" fmla="*/ 0 h 399590"/>
              <a:gd name="connsiteX4" fmla="*/ 2289133 w 2355733"/>
              <a:gd name="connsiteY4" fmla="*/ 0 h 399590"/>
              <a:gd name="connsiteX5" fmla="*/ 2355733 w 2355733"/>
              <a:gd name="connsiteY5" fmla="*/ 66600 h 399590"/>
              <a:gd name="connsiteX6" fmla="*/ 2355733 w 2355733"/>
              <a:gd name="connsiteY6" fmla="*/ 332990 h 399590"/>
              <a:gd name="connsiteX7" fmla="*/ 2289133 w 2355733"/>
              <a:gd name="connsiteY7" fmla="*/ 399590 h 399590"/>
              <a:gd name="connsiteX8" fmla="*/ 1711274 w 2355733"/>
              <a:gd name="connsiteY8" fmla="*/ 399590 h 399590"/>
              <a:gd name="connsiteX9" fmla="*/ 1133416 w 2355733"/>
              <a:gd name="connsiteY9" fmla="*/ 399590 h 399590"/>
              <a:gd name="connsiteX10" fmla="*/ 644459 w 2355733"/>
              <a:gd name="connsiteY10" fmla="*/ 399590 h 399590"/>
              <a:gd name="connsiteX11" fmla="*/ 66600 w 2355733"/>
              <a:gd name="connsiteY11" fmla="*/ 399590 h 399590"/>
              <a:gd name="connsiteX12" fmla="*/ 0 w 2355733"/>
              <a:gd name="connsiteY12" fmla="*/ 332990 h 399590"/>
              <a:gd name="connsiteX13" fmla="*/ 0 w 2355733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55733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02627" y="-23832"/>
                  <a:pt x="368345" y="-21674"/>
                  <a:pt x="622233" y="0"/>
                </a:cubicBezTo>
                <a:cubicBezTo>
                  <a:pt x="876121" y="21674"/>
                  <a:pt x="965314" y="-14479"/>
                  <a:pt x="1222317" y="0"/>
                </a:cubicBezTo>
                <a:cubicBezTo>
                  <a:pt x="1479320" y="14479"/>
                  <a:pt x="1920794" y="13956"/>
                  <a:pt x="2289133" y="0"/>
                </a:cubicBezTo>
                <a:cubicBezTo>
                  <a:pt x="2323371" y="3418"/>
                  <a:pt x="2355487" y="25716"/>
                  <a:pt x="2355733" y="66600"/>
                </a:cubicBezTo>
                <a:cubicBezTo>
                  <a:pt x="2356351" y="163177"/>
                  <a:pt x="2361684" y="233743"/>
                  <a:pt x="2355733" y="332990"/>
                </a:cubicBezTo>
                <a:cubicBezTo>
                  <a:pt x="2349576" y="368193"/>
                  <a:pt x="2325097" y="398983"/>
                  <a:pt x="2289133" y="399590"/>
                </a:cubicBezTo>
                <a:cubicBezTo>
                  <a:pt x="2034555" y="384541"/>
                  <a:pt x="1948710" y="409563"/>
                  <a:pt x="1711274" y="399590"/>
                </a:cubicBezTo>
                <a:cubicBezTo>
                  <a:pt x="1473838" y="389617"/>
                  <a:pt x="1383162" y="378838"/>
                  <a:pt x="1133416" y="399590"/>
                </a:cubicBezTo>
                <a:cubicBezTo>
                  <a:pt x="883670" y="420342"/>
                  <a:pt x="876720" y="408684"/>
                  <a:pt x="644459" y="399590"/>
                </a:cubicBezTo>
                <a:cubicBezTo>
                  <a:pt x="412198" y="390496"/>
                  <a:pt x="213343" y="423623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Net Profit Margin</a:t>
            </a:r>
            <a:endParaRPr lang="en-US" sz="2000" b="1" u="sng" dirty="0">
              <a:solidFill>
                <a:schemeClr val="tx1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F65C824-8685-17AC-F48A-AF040CF3C86C}"/>
              </a:ext>
            </a:extLst>
          </p:cNvPr>
          <p:cNvSpPr/>
          <p:nvPr/>
        </p:nvSpPr>
        <p:spPr>
          <a:xfrm>
            <a:off x="4859952" y="284899"/>
            <a:ext cx="2472095" cy="668483"/>
          </a:xfrm>
          <a:custGeom>
            <a:avLst/>
            <a:gdLst>
              <a:gd name="connsiteX0" fmla="*/ 0 w 2472095"/>
              <a:gd name="connsiteY0" fmla="*/ 111416 h 668483"/>
              <a:gd name="connsiteX1" fmla="*/ 111416 w 2472095"/>
              <a:gd name="connsiteY1" fmla="*/ 0 h 668483"/>
              <a:gd name="connsiteX2" fmla="*/ 696224 w 2472095"/>
              <a:gd name="connsiteY2" fmla="*/ 0 h 668483"/>
              <a:gd name="connsiteX3" fmla="*/ 1213555 w 2472095"/>
              <a:gd name="connsiteY3" fmla="*/ 0 h 668483"/>
              <a:gd name="connsiteX4" fmla="*/ 1798363 w 2472095"/>
              <a:gd name="connsiteY4" fmla="*/ 0 h 668483"/>
              <a:gd name="connsiteX5" fmla="*/ 2360679 w 2472095"/>
              <a:gd name="connsiteY5" fmla="*/ 0 h 668483"/>
              <a:gd name="connsiteX6" fmla="*/ 2472095 w 2472095"/>
              <a:gd name="connsiteY6" fmla="*/ 111416 h 668483"/>
              <a:gd name="connsiteX7" fmla="*/ 2472095 w 2472095"/>
              <a:gd name="connsiteY7" fmla="*/ 557067 h 668483"/>
              <a:gd name="connsiteX8" fmla="*/ 2360679 w 2472095"/>
              <a:gd name="connsiteY8" fmla="*/ 668483 h 668483"/>
              <a:gd name="connsiteX9" fmla="*/ 1843349 w 2472095"/>
              <a:gd name="connsiteY9" fmla="*/ 668483 h 668483"/>
              <a:gd name="connsiteX10" fmla="*/ 1258540 w 2472095"/>
              <a:gd name="connsiteY10" fmla="*/ 668483 h 668483"/>
              <a:gd name="connsiteX11" fmla="*/ 741210 w 2472095"/>
              <a:gd name="connsiteY11" fmla="*/ 668483 h 668483"/>
              <a:gd name="connsiteX12" fmla="*/ 111416 w 2472095"/>
              <a:gd name="connsiteY12" fmla="*/ 668483 h 668483"/>
              <a:gd name="connsiteX13" fmla="*/ 0 w 2472095"/>
              <a:gd name="connsiteY13" fmla="*/ 557067 h 668483"/>
              <a:gd name="connsiteX14" fmla="*/ 0 w 2472095"/>
              <a:gd name="connsiteY14" fmla="*/ 111416 h 66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72095" h="668483" fill="none" extrusionOk="0">
                <a:moveTo>
                  <a:pt x="0" y="111416"/>
                </a:moveTo>
                <a:cubicBezTo>
                  <a:pt x="-1054" y="46852"/>
                  <a:pt x="47236" y="3466"/>
                  <a:pt x="111416" y="0"/>
                </a:cubicBezTo>
                <a:cubicBezTo>
                  <a:pt x="237472" y="15238"/>
                  <a:pt x="512075" y="22231"/>
                  <a:pt x="696224" y="0"/>
                </a:cubicBezTo>
                <a:cubicBezTo>
                  <a:pt x="880373" y="-22231"/>
                  <a:pt x="972041" y="-22912"/>
                  <a:pt x="1213555" y="0"/>
                </a:cubicBezTo>
                <a:cubicBezTo>
                  <a:pt x="1455069" y="22912"/>
                  <a:pt x="1543924" y="27358"/>
                  <a:pt x="1798363" y="0"/>
                </a:cubicBezTo>
                <a:cubicBezTo>
                  <a:pt x="2052802" y="-27358"/>
                  <a:pt x="2136964" y="-11566"/>
                  <a:pt x="2360679" y="0"/>
                </a:cubicBezTo>
                <a:cubicBezTo>
                  <a:pt x="2426900" y="2309"/>
                  <a:pt x="2472999" y="64430"/>
                  <a:pt x="2472095" y="111416"/>
                </a:cubicBezTo>
                <a:cubicBezTo>
                  <a:pt x="2450053" y="209250"/>
                  <a:pt x="2489778" y="466936"/>
                  <a:pt x="2472095" y="557067"/>
                </a:cubicBezTo>
                <a:cubicBezTo>
                  <a:pt x="2483837" y="613337"/>
                  <a:pt x="2425886" y="660569"/>
                  <a:pt x="2360679" y="668483"/>
                </a:cubicBezTo>
                <a:cubicBezTo>
                  <a:pt x="2225157" y="679095"/>
                  <a:pt x="1960665" y="692730"/>
                  <a:pt x="1843349" y="668483"/>
                </a:cubicBezTo>
                <a:cubicBezTo>
                  <a:pt x="1726033" y="644237"/>
                  <a:pt x="1500320" y="676960"/>
                  <a:pt x="1258540" y="668483"/>
                </a:cubicBezTo>
                <a:cubicBezTo>
                  <a:pt x="1016760" y="660006"/>
                  <a:pt x="895262" y="672280"/>
                  <a:pt x="741210" y="668483"/>
                </a:cubicBezTo>
                <a:cubicBezTo>
                  <a:pt x="587158" y="664687"/>
                  <a:pt x="320034" y="661971"/>
                  <a:pt x="111416" y="668483"/>
                </a:cubicBezTo>
                <a:cubicBezTo>
                  <a:pt x="58895" y="664785"/>
                  <a:pt x="8747" y="626386"/>
                  <a:pt x="0" y="557067"/>
                </a:cubicBezTo>
                <a:cubicBezTo>
                  <a:pt x="7766" y="380806"/>
                  <a:pt x="17642" y="266111"/>
                  <a:pt x="0" y="111416"/>
                </a:cubicBezTo>
                <a:close/>
              </a:path>
              <a:path w="2472095" h="668483" stroke="0" extrusionOk="0">
                <a:moveTo>
                  <a:pt x="0" y="111416"/>
                </a:moveTo>
                <a:cubicBezTo>
                  <a:pt x="4024" y="44102"/>
                  <a:pt x="48352" y="11401"/>
                  <a:pt x="111416" y="0"/>
                </a:cubicBezTo>
                <a:cubicBezTo>
                  <a:pt x="259579" y="-8709"/>
                  <a:pt x="395420" y="22387"/>
                  <a:pt x="673732" y="0"/>
                </a:cubicBezTo>
                <a:cubicBezTo>
                  <a:pt x="952044" y="-22387"/>
                  <a:pt x="1059149" y="16645"/>
                  <a:pt x="1281033" y="0"/>
                </a:cubicBezTo>
                <a:cubicBezTo>
                  <a:pt x="1502917" y="-16645"/>
                  <a:pt x="1877198" y="-48898"/>
                  <a:pt x="2360679" y="0"/>
                </a:cubicBezTo>
                <a:cubicBezTo>
                  <a:pt x="2414045" y="10971"/>
                  <a:pt x="2471872" y="46160"/>
                  <a:pt x="2472095" y="111416"/>
                </a:cubicBezTo>
                <a:cubicBezTo>
                  <a:pt x="2481005" y="241312"/>
                  <a:pt x="2468833" y="447618"/>
                  <a:pt x="2472095" y="557067"/>
                </a:cubicBezTo>
                <a:cubicBezTo>
                  <a:pt x="2459065" y="615258"/>
                  <a:pt x="2415951" y="663841"/>
                  <a:pt x="2360679" y="668483"/>
                </a:cubicBezTo>
                <a:cubicBezTo>
                  <a:pt x="2086104" y="670260"/>
                  <a:pt x="1963828" y="663238"/>
                  <a:pt x="1775871" y="668483"/>
                </a:cubicBezTo>
                <a:cubicBezTo>
                  <a:pt x="1587914" y="673728"/>
                  <a:pt x="1400226" y="687554"/>
                  <a:pt x="1191062" y="668483"/>
                </a:cubicBezTo>
                <a:cubicBezTo>
                  <a:pt x="981898" y="649412"/>
                  <a:pt x="833228" y="651552"/>
                  <a:pt x="696224" y="668483"/>
                </a:cubicBezTo>
                <a:cubicBezTo>
                  <a:pt x="559220" y="685414"/>
                  <a:pt x="317409" y="690015"/>
                  <a:pt x="111416" y="668483"/>
                </a:cubicBezTo>
                <a:cubicBezTo>
                  <a:pt x="43188" y="682200"/>
                  <a:pt x="-12803" y="626402"/>
                  <a:pt x="0" y="557067"/>
                </a:cubicBezTo>
                <a:cubicBezTo>
                  <a:pt x="13539" y="334636"/>
                  <a:pt x="9364" y="232340"/>
                  <a:pt x="0" y="11141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b="1" dirty="0">
                <a:solidFill>
                  <a:srgbClr val="00B0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القطاعات الأكثر ربحية ؟</a:t>
            </a:r>
            <a:endParaRPr lang="en-US" sz="1600" b="1" u="sng" dirty="0">
              <a:solidFill>
                <a:srgbClr val="00B05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81F0F59-C62C-E5E1-D260-4315C615E0FC}"/>
              </a:ext>
            </a:extLst>
          </p:cNvPr>
          <p:cNvSpPr/>
          <p:nvPr/>
        </p:nvSpPr>
        <p:spPr>
          <a:xfrm>
            <a:off x="8318572" y="2005008"/>
            <a:ext cx="2472095" cy="632488"/>
          </a:xfrm>
          <a:custGeom>
            <a:avLst/>
            <a:gdLst>
              <a:gd name="connsiteX0" fmla="*/ 0 w 2472095"/>
              <a:gd name="connsiteY0" fmla="*/ 105417 h 632488"/>
              <a:gd name="connsiteX1" fmla="*/ 105417 w 2472095"/>
              <a:gd name="connsiteY1" fmla="*/ 0 h 632488"/>
              <a:gd name="connsiteX2" fmla="*/ 693345 w 2472095"/>
              <a:gd name="connsiteY2" fmla="*/ 0 h 632488"/>
              <a:gd name="connsiteX3" fmla="*/ 1213435 w 2472095"/>
              <a:gd name="connsiteY3" fmla="*/ 0 h 632488"/>
              <a:gd name="connsiteX4" fmla="*/ 1801363 w 2472095"/>
              <a:gd name="connsiteY4" fmla="*/ 0 h 632488"/>
              <a:gd name="connsiteX5" fmla="*/ 2366678 w 2472095"/>
              <a:gd name="connsiteY5" fmla="*/ 0 h 632488"/>
              <a:gd name="connsiteX6" fmla="*/ 2472095 w 2472095"/>
              <a:gd name="connsiteY6" fmla="*/ 105417 h 632488"/>
              <a:gd name="connsiteX7" fmla="*/ 2472095 w 2472095"/>
              <a:gd name="connsiteY7" fmla="*/ 527071 h 632488"/>
              <a:gd name="connsiteX8" fmla="*/ 2366678 w 2472095"/>
              <a:gd name="connsiteY8" fmla="*/ 632488 h 632488"/>
              <a:gd name="connsiteX9" fmla="*/ 1846588 w 2472095"/>
              <a:gd name="connsiteY9" fmla="*/ 632488 h 632488"/>
              <a:gd name="connsiteX10" fmla="*/ 1258660 w 2472095"/>
              <a:gd name="connsiteY10" fmla="*/ 632488 h 632488"/>
              <a:gd name="connsiteX11" fmla="*/ 738570 w 2472095"/>
              <a:gd name="connsiteY11" fmla="*/ 632488 h 632488"/>
              <a:gd name="connsiteX12" fmla="*/ 105417 w 2472095"/>
              <a:gd name="connsiteY12" fmla="*/ 632488 h 632488"/>
              <a:gd name="connsiteX13" fmla="*/ 0 w 2472095"/>
              <a:gd name="connsiteY13" fmla="*/ 527071 h 632488"/>
              <a:gd name="connsiteX14" fmla="*/ 0 w 2472095"/>
              <a:gd name="connsiteY14" fmla="*/ 105417 h 632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72095" h="632488" fill="none" extrusionOk="0">
                <a:moveTo>
                  <a:pt x="0" y="105417"/>
                </a:moveTo>
                <a:cubicBezTo>
                  <a:pt x="-839" y="44785"/>
                  <a:pt x="46158" y="1361"/>
                  <a:pt x="105417" y="0"/>
                </a:cubicBezTo>
                <a:cubicBezTo>
                  <a:pt x="299591" y="-7840"/>
                  <a:pt x="427540" y="-25954"/>
                  <a:pt x="693345" y="0"/>
                </a:cubicBezTo>
                <a:cubicBezTo>
                  <a:pt x="959150" y="25954"/>
                  <a:pt x="1102776" y="15267"/>
                  <a:pt x="1213435" y="0"/>
                </a:cubicBezTo>
                <a:cubicBezTo>
                  <a:pt x="1324094" y="-15267"/>
                  <a:pt x="1565523" y="12751"/>
                  <a:pt x="1801363" y="0"/>
                </a:cubicBezTo>
                <a:cubicBezTo>
                  <a:pt x="2037203" y="-12751"/>
                  <a:pt x="2159511" y="16037"/>
                  <a:pt x="2366678" y="0"/>
                </a:cubicBezTo>
                <a:cubicBezTo>
                  <a:pt x="2433628" y="4300"/>
                  <a:pt x="2472265" y="49938"/>
                  <a:pt x="2472095" y="105417"/>
                </a:cubicBezTo>
                <a:cubicBezTo>
                  <a:pt x="2484526" y="267638"/>
                  <a:pt x="2456555" y="400200"/>
                  <a:pt x="2472095" y="527071"/>
                </a:cubicBezTo>
                <a:cubicBezTo>
                  <a:pt x="2483820" y="580036"/>
                  <a:pt x="2429316" y="622972"/>
                  <a:pt x="2366678" y="632488"/>
                </a:cubicBezTo>
                <a:cubicBezTo>
                  <a:pt x="2116820" y="656322"/>
                  <a:pt x="2032568" y="614981"/>
                  <a:pt x="1846588" y="632488"/>
                </a:cubicBezTo>
                <a:cubicBezTo>
                  <a:pt x="1660608" y="649996"/>
                  <a:pt x="1520716" y="622414"/>
                  <a:pt x="1258660" y="632488"/>
                </a:cubicBezTo>
                <a:cubicBezTo>
                  <a:pt x="996604" y="642562"/>
                  <a:pt x="915470" y="619790"/>
                  <a:pt x="738570" y="632488"/>
                </a:cubicBezTo>
                <a:cubicBezTo>
                  <a:pt x="561670" y="645187"/>
                  <a:pt x="337948" y="616411"/>
                  <a:pt x="105417" y="632488"/>
                </a:cubicBezTo>
                <a:cubicBezTo>
                  <a:pt x="58830" y="627714"/>
                  <a:pt x="8205" y="592596"/>
                  <a:pt x="0" y="527071"/>
                </a:cubicBezTo>
                <a:cubicBezTo>
                  <a:pt x="8347" y="341865"/>
                  <a:pt x="14366" y="278606"/>
                  <a:pt x="0" y="105417"/>
                </a:cubicBezTo>
                <a:close/>
              </a:path>
              <a:path w="2472095" h="632488" stroke="0" extrusionOk="0">
                <a:moveTo>
                  <a:pt x="0" y="105417"/>
                </a:moveTo>
                <a:cubicBezTo>
                  <a:pt x="5443" y="39378"/>
                  <a:pt x="46226" y="7228"/>
                  <a:pt x="105417" y="0"/>
                </a:cubicBezTo>
                <a:cubicBezTo>
                  <a:pt x="299650" y="427"/>
                  <a:pt x="425298" y="-3841"/>
                  <a:pt x="670732" y="0"/>
                </a:cubicBezTo>
                <a:cubicBezTo>
                  <a:pt x="916167" y="3841"/>
                  <a:pt x="1036451" y="15653"/>
                  <a:pt x="1281273" y="0"/>
                </a:cubicBezTo>
                <a:cubicBezTo>
                  <a:pt x="1526095" y="-15653"/>
                  <a:pt x="2090086" y="-45244"/>
                  <a:pt x="2366678" y="0"/>
                </a:cubicBezTo>
                <a:cubicBezTo>
                  <a:pt x="2420067" y="6491"/>
                  <a:pt x="2471242" y="32987"/>
                  <a:pt x="2472095" y="105417"/>
                </a:cubicBezTo>
                <a:cubicBezTo>
                  <a:pt x="2458242" y="277682"/>
                  <a:pt x="2451157" y="416907"/>
                  <a:pt x="2472095" y="527071"/>
                </a:cubicBezTo>
                <a:cubicBezTo>
                  <a:pt x="2469442" y="584610"/>
                  <a:pt x="2416238" y="626068"/>
                  <a:pt x="2366678" y="632488"/>
                </a:cubicBezTo>
                <a:cubicBezTo>
                  <a:pt x="2115981" y="614926"/>
                  <a:pt x="2069481" y="628508"/>
                  <a:pt x="1778750" y="632488"/>
                </a:cubicBezTo>
                <a:cubicBezTo>
                  <a:pt x="1488019" y="636468"/>
                  <a:pt x="1312192" y="638729"/>
                  <a:pt x="1190822" y="632488"/>
                </a:cubicBezTo>
                <a:cubicBezTo>
                  <a:pt x="1069452" y="626247"/>
                  <a:pt x="877542" y="652106"/>
                  <a:pt x="693345" y="632488"/>
                </a:cubicBezTo>
                <a:cubicBezTo>
                  <a:pt x="509148" y="612870"/>
                  <a:pt x="282319" y="658133"/>
                  <a:pt x="105417" y="632488"/>
                </a:cubicBezTo>
                <a:cubicBezTo>
                  <a:pt x="44066" y="638903"/>
                  <a:pt x="-5457" y="588616"/>
                  <a:pt x="0" y="527071"/>
                </a:cubicBezTo>
                <a:cubicBezTo>
                  <a:pt x="17423" y="337719"/>
                  <a:pt x="5814" y="199730"/>
                  <a:pt x="0" y="105417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b="1" dirty="0">
                <a:solidFill>
                  <a:srgbClr val="00B0F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قطاع الرعاية الصحية</a:t>
            </a:r>
            <a:endParaRPr lang="en-US" sz="1600" b="1" u="sng" dirty="0">
              <a:solidFill>
                <a:srgbClr val="00B0F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2632136-53A0-1E9C-8A6C-C9B8FCD77E30}"/>
              </a:ext>
            </a:extLst>
          </p:cNvPr>
          <p:cNvSpPr/>
          <p:nvPr/>
        </p:nvSpPr>
        <p:spPr>
          <a:xfrm>
            <a:off x="3795449" y="1939079"/>
            <a:ext cx="2821315" cy="632488"/>
          </a:xfrm>
          <a:custGeom>
            <a:avLst/>
            <a:gdLst>
              <a:gd name="connsiteX0" fmla="*/ 0 w 2821315"/>
              <a:gd name="connsiteY0" fmla="*/ 105417 h 632488"/>
              <a:gd name="connsiteX1" fmla="*/ 105417 w 2821315"/>
              <a:gd name="connsiteY1" fmla="*/ 0 h 632488"/>
              <a:gd name="connsiteX2" fmla="*/ 784142 w 2821315"/>
              <a:gd name="connsiteY2" fmla="*/ 0 h 632488"/>
              <a:gd name="connsiteX3" fmla="*/ 1384553 w 2821315"/>
              <a:gd name="connsiteY3" fmla="*/ 0 h 632488"/>
              <a:gd name="connsiteX4" fmla="*/ 2063278 w 2821315"/>
              <a:gd name="connsiteY4" fmla="*/ 0 h 632488"/>
              <a:gd name="connsiteX5" fmla="*/ 2715898 w 2821315"/>
              <a:gd name="connsiteY5" fmla="*/ 0 h 632488"/>
              <a:gd name="connsiteX6" fmla="*/ 2821315 w 2821315"/>
              <a:gd name="connsiteY6" fmla="*/ 105417 h 632488"/>
              <a:gd name="connsiteX7" fmla="*/ 2821315 w 2821315"/>
              <a:gd name="connsiteY7" fmla="*/ 527071 h 632488"/>
              <a:gd name="connsiteX8" fmla="*/ 2715898 w 2821315"/>
              <a:gd name="connsiteY8" fmla="*/ 632488 h 632488"/>
              <a:gd name="connsiteX9" fmla="*/ 2115487 w 2821315"/>
              <a:gd name="connsiteY9" fmla="*/ 632488 h 632488"/>
              <a:gd name="connsiteX10" fmla="*/ 1436762 w 2821315"/>
              <a:gd name="connsiteY10" fmla="*/ 632488 h 632488"/>
              <a:gd name="connsiteX11" fmla="*/ 836352 w 2821315"/>
              <a:gd name="connsiteY11" fmla="*/ 632488 h 632488"/>
              <a:gd name="connsiteX12" fmla="*/ 105417 w 2821315"/>
              <a:gd name="connsiteY12" fmla="*/ 632488 h 632488"/>
              <a:gd name="connsiteX13" fmla="*/ 0 w 2821315"/>
              <a:gd name="connsiteY13" fmla="*/ 527071 h 632488"/>
              <a:gd name="connsiteX14" fmla="*/ 0 w 2821315"/>
              <a:gd name="connsiteY14" fmla="*/ 105417 h 632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21315" h="632488" fill="none" extrusionOk="0">
                <a:moveTo>
                  <a:pt x="0" y="105417"/>
                </a:moveTo>
                <a:cubicBezTo>
                  <a:pt x="-839" y="44785"/>
                  <a:pt x="46158" y="1361"/>
                  <a:pt x="105417" y="0"/>
                </a:cubicBezTo>
                <a:cubicBezTo>
                  <a:pt x="302895" y="-17659"/>
                  <a:pt x="596926" y="31136"/>
                  <a:pt x="784142" y="0"/>
                </a:cubicBezTo>
                <a:cubicBezTo>
                  <a:pt x="971358" y="-31136"/>
                  <a:pt x="1161423" y="14304"/>
                  <a:pt x="1384553" y="0"/>
                </a:cubicBezTo>
                <a:cubicBezTo>
                  <a:pt x="1607683" y="-14304"/>
                  <a:pt x="1826447" y="-19138"/>
                  <a:pt x="2063278" y="0"/>
                </a:cubicBezTo>
                <a:cubicBezTo>
                  <a:pt x="2300109" y="19138"/>
                  <a:pt x="2566896" y="-23033"/>
                  <a:pt x="2715898" y="0"/>
                </a:cubicBezTo>
                <a:cubicBezTo>
                  <a:pt x="2782848" y="4300"/>
                  <a:pt x="2821485" y="49938"/>
                  <a:pt x="2821315" y="105417"/>
                </a:cubicBezTo>
                <a:cubicBezTo>
                  <a:pt x="2833746" y="267638"/>
                  <a:pt x="2805775" y="400200"/>
                  <a:pt x="2821315" y="527071"/>
                </a:cubicBezTo>
                <a:cubicBezTo>
                  <a:pt x="2833040" y="580036"/>
                  <a:pt x="2778536" y="622972"/>
                  <a:pt x="2715898" y="632488"/>
                </a:cubicBezTo>
                <a:cubicBezTo>
                  <a:pt x="2528696" y="608127"/>
                  <a:pt x="2326507" y="622654"/>
                  <a:pt x="2115487" y="632488"/>
                </a:cubicBezTo>
                <a:cubicBezTo>
                  <a:pt x="1904467" y="642322"/>
                  <a:pt x="1673369" y="613295"/>
                  <a:pt x="1436762" y="632488"/>
                </a:cubicBezTo>
                <a:cubicBezTo>
                  <a:pt x="1200155" y="651681"/>
                  <a:pt x="990276" y="640667"/>
                  <a:pt x="836352" y="632488"/>
                </a:cubicBezTo>
                <a:cubicBezTo>
                  <a:pt x="682428" y="624310"/>
                  <a:pt x="409874" y="617594"/>
                  <a:pt x="105417" y="632488"/>
                </a:cubicBezTo>
                <a:cubicBezTo>
                  <a:pt x="58830" y="627714"/>
                  <a:pt x="8205" y="592596"/>
                  <a:pt x="0" y="527071"/>
                </a:cubicBezTo>
                <a:cubicBezTo>
                  <a:pt x="8347" y="341865"/>
                  <a:pt x="14366" y="278606"/>
                  <a:pt x="0" y="105417"/>
                </a:cubicBezTo>
                <a:close/>
              </a:path>
              <a:path w="2821315" h="632488" stroke="0" extrusionOk="0">
                <a:moveTo>
                  <a:pt x="0" y="105417"/>
                </a:moveTo>
                <a:cubicBezTo>
                  <a:pt x="5443" y="39378"/>
                  <a:pt x="46226" y="7228"/>
                  <a:pt x="105417" y="0"/>
                </a:cubicBezTo>
                <a:cubicBezTo>
                  <a:pt x="384915" y="3696"/>
                  <a:pt x="558313" y="5258"/>
                  <a:pt x="758037" y="0"/>
                </a:cubicBezTo>
                <a:cubicBezTo>
                  <a:pt x="957761" y="-5258"/>
                  <a:pt x="1313666" y="33845"/>
                  <a:pt x="1462867" y="0"/>
                </a:cubicBezTo>
                <a:cubicBezTo>
                  <a:pt x="1612068" y="-33845"/>
                  <a:pt x="2357281" y="39985"/>
                  <a:pt x="2715898" y="0"/>
                </a:cubicBezTo>
                <a:cubicBezTo>
                  <a:pt x="2769287" y="6491"/>
                  <a:pt x="2820462" y="32987"/>
                  <a:pt x="2821315" y="105417"/>
                </a:cubicBezTo>
                <a:cubicBezTo>
                  <a:pt x="2807462" y="277682"/>
                  <a:pt x="2800377" y="416907"/>
                  <a:pt x="2821315" y="527071"/>
                </a:cubicBezTo>
                <a:cubicBezTo>
                  <a:pt x="2818662" y="584610"/>
                  <a:pt x="2765458" y="626068"/>
                  <a:pt x="2715898" y="632488"/>
                </a:cubicBezTo>
                <a:cubicBezTo>
                  <a:pt x="2486344" y="640039"/>
                  <a:pt x="2228121" y="633445"/>
                  <a:pt x="2037173" y="632488"/>
                </a:cubicBezTo>
                <a:cubicBezTo>
                  <a:pt x="1846226" y="631531"/>
                  <a:pt x="1609594" y="604514"/>
                  <a:pt x="1358448" y="632488"/>
                </a:cubicBezTo>
                <a:cubicBezTo>
                  <a:pt x="1107302" y="660462"/>
                  <a:pt x="1017462" y="612804"/>
                  <a:pt x="784142" y="632488"/>
                </a:cubicBezTo>
                <a:cubicBezTo>
                  <a:pt x="550822" y="652172"/>
                  <a:pt x="284400" y="657318"/>
                  <a:pt x="105417" y="632488"/>
                </a:cubicBezTo>
                <a:cubicBezTo>
                  <a:pt x="44066" y="638903"/>
                  <a:pt x="-5457" y="588616"/>
                  <a:pt x="0" y="527071"/>
                </a:cubicBezTo>
                <a:cubicBezTo>
                  <a:pt x="17423" y="337719"/>
                  <a:pt x="5814" y="199730"/>
                  <a:pt x="0" y="105417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Johnson &amp; Johnson (JNJ)</a:t>
            </a:r>
            <a:endParaRPr lang="en-US" sz="1600" b="1" u="sng" dirty="0">
              <a:solidFill>
                <a:srgbClr val="00B05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B9E69FE-976F-D4E7-80C3-A3FD4EC804FC}"/>
              </a:ext>
            </a:extLst>
          </p:cNvPr>
          <p:cNvSpPr/>
          <p:nvPr/>
        </p:nvSpPr>
        <p:spPr>
          <a:xfrm>
            <a:off x="3712741" y="3331318"/>
            <a:ext cx="7162168" cy="1257443"/>
          </a:xfrm>
          <a:custGeom>
            <a:avLst/>
            <a:gdLst>
              <a:gd name="connsiteX0" fmla="*/ 0 w 7162168"/>
              <a:gd name="connsiteY0" fmla="*/ 209578 h 1257443"/>
              <a:gd name="connsiteX1" fmla="*/ 209578 w 7162168"/>
              <a:gd name="connsiteY1" fmla="*/ 0 h 1257443"/>
              <a:gd name="connsiteX2" fmla="*/ 816449 w 7162168"/>
              <a:gd name="connsiteY2" fmla="*/ 0 h 1257443"/>
              <a:gd name="connsiteX3" fmla="*/ 1625611 w 7162168"/>
              <a:gd name="connsiteY3" fmla="*/ 0 h 1257443"/>
              <a:gd name="connsiteX4" fmla="*/ 2097621 w 7162168"/>
              <a:gd name="connsiteY4" fmla="*/ 0 h 1257443"/>
              <a:gd name="connsiteX5" fmla="*/ 2839353 w 7162168"/>
              <a:gd name="connsiteY5" fmla="*/ 0 h 1257443"/>
              <a:gd name="connsiteX6" fmla="*/ 3446224 w 7162168"/>
              <a:gd name="connsiteY6" fmla="*/ 0 h 1257443"/>
              <a:gd name="connsiteX7" fmla="*/ 4255385 w 7162168"/>
              <a:gd name="connsiteY7" fmla="*/ 0 h 1257443"/>
              <a:gd name="connsiteX8" fmla="*/ 5064547 w 7162168"/>
              <a:gd name="connsiteY8" fmla="*/ 0 h 1257443"/>
              <a:gd name="connsiteX9" fmla="*/ 5738848 w 7162168"/>
              <a:gd name="connsiteY9" fmla="*/ 0 h 1257443"/>
              <a:gd name="connsiteX10" fmla="*/ 6345719 w 7162168"/>
              <a:gd name="connsiteY10" fmla="*/ 0 h 1257443"/>
              <a:gd name="connsiteX11" fmla="*/ 6952590 w 7162168"/>
              <a:gd name="connsiteY11" fmla="*/ 0 h 1257443"/>
              <a:gd name="connsiteX12" fmla="*/ 7162168 w 7162168"/>
              <a:gd name="connsiteY12" fmla="*/ 209578 h 1257443"/>
              <a:gd name="connsiteX13" fmla="*/ 7162168 w 7162168"/>
              <a:gd name="connsiteY13" fmla="*/ 645487 h 1257443"/>
              <a:gd name="connsiteX14" fmla="*/ 7162168 w 7162168"/>
              <a:gd name="connsiteY14" fmla="*/ 1047865 h 1257443"/>
              <a:gd name="connsiteX15" fmla="*/ 6952590 w 7162168"/>
              <a:gd name="connsiteY15" fmla="*/ 1257443 h 1257443"/>
              <a:gd name="connsiteX16" fmla="*/ 6143429 w 7162168"/>
              <a:gd name="connsiteY16" fmla="*/ 1257443 h 1257443"/>
              <a:gd name="connsiteX17" fmla="*/ 5671418 w 7162168"/>
              <a:gd name="connsiteY17" fmla="*/ 1257443 h 1257443"/>
              <a:gd name="connsiteX18" fmla="*/ 4862256 w 7162168"/>
              <a:gd name="connsiteY18" fmla="*/ 1257443 h 1257443"/>
              <a:gd name="connsiteX19" fmla="*/ 4255385 w 7162168"/>
              <a:gd name="connsiteY19" fmla="*/ 1257443 h 1257443"/>
              <a:gd name="connsiteX20" fmla="*/ 3513654 w 7162168"/>
              <a:gd name="connsiteY20" fmla="*/ 1257443 h 1257443"/>
              <a:gd name="connsiteX21" fmla="*/ 2906783 w 7162168"/>
              <a:gd name="connsiteY21" fmla="*/ 1257443 h 1257443"/>
              <a:gd name="connsiteX22" fmla="*/ 2232482 w 7162168"/>
              <a:gd name="connsiteY22" fmla="*/ 1257443 h 1257443"/>
              <a:gd name="connsiteX23" fmla="*/ 1760471 w 7162168"/>
              <a:gd name="connsiteY23" fmla="*/ 1257443 h 1257443"/>
              <a:gd name="connsiteX24" fmla="*/ 1221030 w 7162168"/>
              <a:gd name="connsiteY24" fmla="*/ 1257443 h 1257443"/>
              <a:gd name="connsiteX25" fmla="*/ 209578 w 7162168"/>
              <a:gd name="connsiteY25" fmla="*/ 1257443 h 1257443"/>
              <a:gd name="connsiteX26" fmla="*/ 0 w 7162168"/>
              <a:gd name="connsiteY26" fmla="*/ 1047865 h 1257443"/>
              <a:gd name="connsiteX27" fmla="*/ 0 w 7162168"/>
              <a:gd name="connsiteY27" fmla="*/ 620339 h 1257443"/>
              <a:gd name="connsiteX28" fmla="*/ 0 w 7162168"/>
              <a:gd name="connsiteY28" fmla="*/ 209578 h 1257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162168" h="1257443" fill="none" extrusionOk="0">
                <a:moveTo>
                  <a:pt x="0" y="209578"/>
                </a:moveTo>
                <a:cubicBezTo>
                  <a:pt x="-11672" y="67598"/>
                  <a:pt x="105900" y="-21703"/>
                  <a:pt x="209578" y="0"/>
                </a:cubicBezTo>
                <a:cubicBezTo>
                  <a:pt x="407657" y="-14967"/>
                  <a:pt x="666513" y="-29061"/>
                  <a:pt x="816449" y="0"/>
                </a:cubicBezTo>
                <a:cubicBezTo>
                  <a:pt x="966385" y="29061"/>
                  <a:pt x="1308510" y="38978"/>
                  <a:pt x="1625611" y="0"/>
                </a:cubicBezTo>
                <a:cubicBezTo>
                  <a:pt x="1942712" y="-38978"/>
                  <a:pt x="1926453" y="-14056"/>
                  <a:pt x="2097621" y="0"/>
                </a:cubicBezTo>
                <a:cubicBezTo>
                  <a:pt x="2268789" y="14056"/>
                  <a:pt x="2619062" y="-2313"/>
                  <a:pt x="2839353" y="0"/>
                </a:cubicBezTo>
                <a:cubicBezTo>
                  <a:pt x="3059644" y="2313"/>
                  <a:pt x="3185063" y="-27372"/>
                  <a:pt x="3446224" y="0"/>
                </a:cubicBezTo>
                <a:cubicBezTo>
                  <a:pt x="3707385" y="27372"/>
                  <a:pt x="3851680" y="-31197"/>
                  <a:pt x="4255385" y="0"/>
                </a:cubicBezTo>
                <a:cubicBezTo>
                  <a:pt x="4659090" y="31197"/>
                  <a:pt x="4711692" y="36407"/>
                  <a:pt x="5064547" y="0"/>
                </a:cubicBezTo>
                <a:cubicBezTo>
                  <a:pt x="5417402" y="-36407"/>
                  <a:pt x="5603424" y="-17486"/>
                  <a:pt x="5738848" y="0"/>
                </a:cubicBezTo>
                <a:cubicBezTo>
                  <a:pt x="5874272" y="17486"/>
                  <a:pt x="6101082" y="-6909"/>
                  <a:pt x="6345719" y="0"/>
                </a:cubicBezTo>
                <a:cubicBezTo>
                  <a:pt x="6590356" y="6909"/>
                  <a:pt x="6808635" y="22740"/>
                  <a:pt x="6952590" y="0"/>
                </a:cubicBezTo>
                <a:cubicBezTo>
                  <a:pt x="7070093" y="12586"/>
                  <a:pt x="7146307" y="108846"/>
                  <a:pt x="7162168" y="209578"/>
                </a:cubicBezTo>
                <a:cubicBezTo>
                  <a:pt x="7164489" y="298523"/>
                  <a:pt x="7169770" y="552093"/>
                  <a:pt x="7162168" y="645487"/>
                </a:cubicBezTo>
                <a:cubicBezTo>
                  <a:pt x="7154566" y="738881"/>
                  <a:pt x="7173102" y="866804"/>
                  <a:pt x="7162168" y="1047865"/>
                </a:cubicBezTo>
                <a:cubicBezTo>
                  <a:pt x="7173421" y="1148565"/>
                  <a:pt x="7064472" y="1257082"/>
                  <a:pt x="6952590" y="1257443"/>
                </a:cubicBezTo>
                <a:cubicBezTo>
                  <a:pt x="6709244" y="1217765"/>
                  <a:pt x="6448422" y="1272142"/>
                  <a:pt x="6143429" y="1257443"/>
                </a:cubicBezTo>
                <a:cubicBezTo>
                  <a:pt x="5838436" y="1242744"/>
                  <a:pt x="5816642" y="1244448"/>
                  <a:pt x="5671418" y="1257443"/>
                </a:cubicBezTo>
                <a:cubicBezTo>
                  <a:pt x="5526194" y="1270438"/>
                  <a:pt x="5227630" y="1286375"/>
                  <a:pt x="4862256" y="1257443"/>
                </a:cubicBezTo>
                <a:cubicBezTo>
                  <a:pt x="4496882" y="1228511"/>
                  <a:pt x="4504015" y="1234856"/>
                  <a:pt x="4255385" y="1257443"/>
                </a:cubicBezTo>
                <a:cubicBezTo>
                  <a:pt x="4006755" y="1280030"/>
                  <a:pt x="3796951" y="1275762"/>
                  <a:pt x="3513654" y="1257443"/>
                </a:cubicBezTo>
                <a:cubicBezTo>
                  <a:pt x="3230357" y="1239124"/>
                  <a:pt x="3160265" y="1278935"/>
                  <a:pt x="2906783" y="1257443"/>
                </a:cubicBezTo>
                <a:cubicBezTo>
                  <a:pt x="2653301" y="1235951"/>
                  <a:pt x="2425209" y="1285301"/>
                  <a:pt x="2232482" y="1257443"/>
                </a:cubicBezTo>
                <a:cubicBezTo>
                  <a:pt x="2039755" y="1229585"/>
                  <a:pt x="1987470" y="1271145"/>
                  <a:pt x="1760471" y="1257443"/>
                </a:cubicBezTo>
                <a:cubicBezTo>
                  <a:pt x="1533472" y="1243741"/>
                  <a:pt x="1477675" y="1270901"/>
                  <a:pt x="1221030" y="1257443"/>
                </a:cubicBezTo>
                <a:cubicBezTo>
                  <a:pt x="964385" y="1243985"/>
                  <a:pt x="612339" y="1297822"/>
                  <a:pt x="209578" y="1257443"/>
                </a:cubicBezTo>
                <a:cubicBezTo>
                  <a:pt x="86177" y="1257612"/>
                  <a:pt x="-2162" y="1169185"/>
                  <a:pt x="0" y="1047865"/>
                </a:cubicBezTo>
                <a:cubicBezTo>
                  <a:pt x="16932" y="951371"/>
                  <a:pt x="-10612" y="780579"/>
                  <a:pt x="0" y="620339"/>
                </a:cubicBezTo>
                <a:cubicBezTo>
                  <a:pt x="10612" y="460099"/>
                  <a:pt x="-137" y="326311"/>
                  <a:pt x="0" y="209578"/>
                </a:cubicBezTo>
                <a:close/>
              </a:path>
              <a:path w="7162168" h="1257443" stroke="0" extrusionOk="0">
                <a:moveTo>
                  <a:pt x="0" y="209578"/>
                </a:moveTo>
                <a:cubicBezTo>
                  <a:pt x="2891" y="89678"/>
                  <a:pt x="92784" y="7797"/>
                  <a:pt x="209578" y="0"/>
                </a:cubicBezTo>
                <a:cubicBezTo>
                  <a:pt x="420572" y="-22770"/>
                  <a:pt x="598239" y="13503"/>
                  <a:pt x="883879" y="0"/>
                </a:cubicBezTo>
                <a:cubicBezTo>
                  <a:pt x="1169519" y="-13503"/>
                  <a:pt x="1423291" y="-9416"/>
                  <a:pt x="1693041" y="0"/>
                </a:cubicBezTo>
                <a:cubicBezTo>
                  <a:pt x="1962791" y="9416"/>
                  <a:pt x="2255669" y="28105"/>
                  <a:pt x="2502202" y="0"/>
                </a:cubicBezTo>
                <a:cubicBezTo>
                  <a:pt x="2748735" y="-28105"/>
                  <a:pt x="2882646" y="20274"/>
                  <a:pt x="3109073" y="0"/>
                </a:cubicBezTo>
                <a:cubicBezTo>
                  <a:pt x="3335500" y="-20274"/>
                  <a:pt x="3500667" y="18908"/>
                  <a:pt x="3850804" y="0"/>
                </a:cubicBezTo>
                <a:cubicBezTo>
                  <a:pt x="4200941" y="-18908"/>
                  <a:pt x="4276968" y="-17506"/>
                  <a:pt x="4659966" y="0"/>
                </a:cubicBezTo>
                <a:cubicBezTo>
                  <a:pt x="5042964" y="17506"/>
                  <a:pt x="5037340" y="-4453"/>
                  <a:pt x="5266837" y="0"/>
                </a:cubicBezTo>
                <a:cubicBezTo>
                  <a:pt x="5496334" y="4453"/>
                  <a:pt x="5706114" y="32080"/>
                  <a:pt x="5941138" y="0"/>
                </a:cubicBezTo>
                <a:cubicBezTo>
                  <a:pt x="6176162" y="-32080"/>
                  <a:pt x="6561206" y="39219"/>
                  <a:pt x="6952590" y="0"/>
                </a:cubicBezTo>
                <a:cubicBezTo>
                  <a:pt x="7078790" y="16309"/>
                  <a:pt x="7161579" y="96516"/>
                  <a:pt x="7162168" y="209578"/>
                </a:cubicBezTo>
                <a:cubicBezTo>
                  <a:pt x="7143954" y="330176"/>
                  <a:pt x="7178725" y="454512"/>
                  <a:pt x="7162168" y="620339"/>
                </a:cubicBezTo>
                <a:cubicBezTo>
                  <a:pt x="7145611" y="786166"/>
                  <a:pt x="7163723" y="867315"/>
                  <a:pt x="7162168" y="1047865"/>
                </a:cubicBezTo>
                <a:cubicBezTo>
                  <a:pt x="7147159" y="1156310"/>
                  <a:pt x="7054987" y="1269262"/>
                  <a:pt x="6952590" y="1257443"/>
                </a:cubicBezTo>
                <a:cubicBezTo>
                  <a:pt x="6584226" y="1270699"/>
                  <a:pt x="6365603" y="1249566"/>
                  <a:pt x="6210859" y="1257443"/>
                </a:cubicBezTo>
                <a:cubicBezTo>
                  <a:pt x="6056115" y="1265320"/>
                  <a:pt x="5656482" y="1285694"/>
                  <a:pt x="5469127" y="1257443"/>
                </a:cubicBezTo>
                <a:cubicBezTo>
                  <a:pt x="5281772" y="1229192"/>
                  <a:pt x="4909436" y="1220616"/>
                  <a:pt x="4727396" y="1257443"/>
                </a:cubicBezTo>
                <a:cubicBezTo>
                  <a:pt x="4545356" y="1294270"/>
                  <a:pt x="4346645" y="1263766"/>
                  <a:pt x="4187955" y="1257443"/>
                </a:cubicBezTo>
                <a:cubicBezTo>
                  <a:pt x="4029265" y="1251120"/>
                  <a:pt x="3759462" y="1277034"/>
                  <a:pt x="3446224" y="1257443"/>
                </a:cubicBezTo>
                <a:cubicBezTo>
                  <a:pt x="3132986" y="1237852"/>
                  <a:pt x="2966866" y="1245830"/>
                  <a:pt x="2839353" y="1257443"/>
                </a:cubicBezTo>
                <a:cubicBezTo>
                  <a:pt x="2711840" y="1269056"/>
                  <a:pt x="2539760" y="1261436"/>
                  <a:pt x="2299912" y="1257443"/>
                </a:cubicBezTo>
                <a:cubicBezTo>
                  <a:pt x="2060064" y="1253450"/>
                  <a:pt x="1716542" y="1248385"/>
                  <a:pt x="1490750" y="1257443"/>
                </a:cubicBezTo>
                <a:cubicBezTo>
                  <a:pt x="1264958" y="1266501"/>
                  <a:pt x="1160461" y="1275248"/>
                  <a:pt x="951309" y="1257443"/>
                </a:cubicBezTo>
                <a:cubicBezTo>
                  <a:pt x="742157" y="1239638"/>
                  <a:pt x="533740" y="1239953"/>
                  <a:pt x="209578" y="1257443"/>
                </a:cubicBezTo>
                <a:cubicBezTo>
                  <a:pt x="94965" y="1250001"/>
                  <a:pt x="-23541" y="1150685"/>
                  <a:pt x="0" y="1047865"/>
                </a:cubicBezTo>
                <a:cubicBezTo>
                  <a:pt x="1128" y="964503"/>
                  <a:pt x="-449" y="767658"/>
                  <a:pt x="0" y="645487"/>
                </a:cubicBezTo>
                <a:cubicBezTo>
                  <a:pt x="449" y="523316"/>
                  <a:pt x="-20709" y="308270"/>
                  <a:pt x="0" y="209578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شركات الرعاية الصحية، خاصة في مجالات الأدوية والتكنولوجيا الحيوية، تحقق أرباحًا كبيرة من خلال </a:t>
            </a:r>
            <a:r>
              <a:rPr lang="ar-EG" sz="1400" b="1" dirty="0">
                <a:solidFill>
                  <a:srgbClr val="00B0F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تطوير وتسويق الأدوية والعلاجات الجديدة </a:t>
            </a:r>
            <a:r>
              <a:rPr lang="ar-EG" sz="1400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التي تولد إيرادات ضخمة مع هامش ربح عالي.</a:t>
            </a:r>
            <a:endParaRPr lang="en-US" sz="1400" b="1" u="sng" dirty="0">
              <a:solidFill>
                <a:srgbClr val="00B05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905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  <p:bldP spid="19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0667" y="6200022"/>
            <a:ext cx="1142245" cy="669925"/>
          </a:xfrm>
        </p:spPr>
        <p:txBody>
          <a:bodyPr/>
          <a:lstStyle/>
          <a:p>
            <a:r>
              <a:rPr lang="en-US" sz="6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12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9145131" y="85104"/>
            <a:ext cx="2355733" cy="399590"/>
          </a:xfrm>
          <a:custGeom>
            <a:avLst/>
            <a:gdLst>
              <a:gd name="connsiteX0" fmla="*/ 0 w 2355733"/>
              <a:gd name="connsiteY0" fmla="*/ 66600 h 399590"/>
              <a:gd name="connsiteX1" fmla="*/ 66600 w 2355733"/>
              <a:gd name="connsiteY1" fmla="*/ 0 h 399590"/>
              <a:gd name="connsiteX2" fmla="*/ 622233 w 2355733"/>
              <a:gd name="connsiteY2" fmla="*/ 0 h 399590"/>
              <a:gd name="connsiteX3" fmla="*/ 1222317 w 2355733"/>
              <a:gd name="connsiteY3" fmla="*/ 0 h 399590"/>
              <a:gd name="connsiteX4" fmla="*/ 2289133 w 2355733"/>
              <a:gd name="connsiteY4" fmla="*/ 0 h 399590"/>
              <a:gd name="connsiteX5" fmla="*/ 2355733 w 2355733"/>
              <a:gd name="connsiteY5" fmla="*/ 66600 h 399590"/>
              <a:gd name="connsiteX6" fmla="*/ 2355733 w 2355733"/>
              <a:gd name="connsiteY6" fmla="*/ 332990 h 399590"/>
              <a:gd name="connsiteX7" fmla="*/ 2289133 w 2355733"/>
              <a:gd name="connsiteY7" fmla="*/ 399590 h 399590"/>
              <a:gd name="connsiteX8" fmla="*/ 1711274 w 2355733"/>
              <a:gd name="connsiteY8" fmla="*/ 399590 h 399590"/>
              <a:gd name="connsiteX9" fmla="*/ 1133416 w 2355733"/>
              <a:gd name="connsiteY9" fmla="*/ 399590 h 399590"/>
              <a:gd name="connsiteX10" fmla="*/ 644459 w 2355733"/>
              <a:gd name="connsiteY10" fmla="*/ 399590 h 399590"/>
              <a:gd name="connsiteX11" fmla="*/ 66600 w 2355733"/>
              <a:gd name="connsiteY11" fmla="*/ 399590 h 399590"/>
              <a:gd name="connsiteX12" fmla="*/ 0 w 2355733"/>
              <a:gd name="connsiteY12" fmla="*/ 332990 h 399590"/>
              <a:gd name="connsiteX13" fmla="*/ 0 w 2355733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55733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02627" y="-23832"/>
                  <a:pt x="368345" y="-21674"/>
                  <a:pt x="622233" y="0"/>
                </a:cubicBezTo>
                <a:cubicBezTo>
                  <a:pt x="876121" y="21674"/>
                  <a:pt x="965314" y="-14479"/>
                  <a:pt x="1222317" y="0"/>
                </a:cubicBezTo>
                <a:cubicBezTo>
                  <a:pt x="1479320" y="14479"/>
                  <a:pt x="1920794" y="13956"/>
                  <a:pt x="2289133" y="0"/>
                </a:cubicBezTo>
                <a:cubicBezTo>
                  <a:pt x="2323371" y="3418"/>
                  <a:pt x="2355487" y="25716"/>
                  <a:pt x="2355733" y="66600"/>
                </a:cubicBezTo>
                <a:cubicBezTo>
                  <a:pt x="2356351" y="163177"/>
                  <a:pt x="2361684" y="233743"/>
                  <a:pt x="2355733" y="332990"/>
                </a:cubicBezTo>
                <a:cubicBezTo>
                  <a:pt x="2349576" y="368193"/>
                  <a:pt x="2325097" y="398983"/>
                  <a:pt x="2289133" y="399590"/>
                </a:cubicBezTo>
                <a:cubicBezTo>
                  <a:pt x="2034555" y="384541"/>
                  <a:pt x="1948710" y="409563"/>
                  <a:pt x="1711274" y="399590"/>
                </a:cubicBezTo>
                <a:cubicBezTo>
                  <a:pt x="1473838" y="389617"/>
                  <a:pt x="1383162" y="378838"/>
                  <a:pt x="1133416" y="399590"/>
                </a:cubicBezTo>
                <a:cubicBezTo>
                  <a:pt x="883670" y="420342"/>
                  <a:pt x="876720" y="408684"/>
                  <a:pt x="644459" y="399590"/>
                </a:cubicBezTo>
                <a:cubicBezTo>
                  <a:pt x="412198" y="390496"/>
                  <a:pt x="213343" y="423623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Net Profit Margin</a:t>
            </a:r>
            <a:endParaRPr lang="en-US" sz="2000" b="1" u="sng" dirty="0">
              <a:solidFill>
                <a:schemeClr val="tx1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F65C824-8685-17AC-F48A-AF040CF3C86C}"/>
              </a:ext>
            </a:extLst>
          </p:cNvPr>
          <p:cNvSpPr/>
          <p:nvPr/>
        </p:nvSpPr>
        <p:spPr>
          <a:xfrm>
            <a:off x="4859952" y="284899"/>
            <a:ext cx="2472095" cy="668483"/>
          </a:xfrm>
          <a:custGeom>
            <a:avLst/>
            <a:gdLst>
              <a:gd name="connsiteX0" fmla="*/ 0 w 2472095"/>
              <a:gd name="connsiteY0" fmla="*/ 111416 h 668483"/>
              <a:gd name="connsiteX1" fmla="*/ 111416 w 2472095"/>
              <a:gd name="connsiteY1" fmla="*/ 0 h 668483"/>
              <a:gd name="connsiteX2" fmla="*/ 696224 w 2472095"/>
              <a:gd name="connsiteY2" fmla="*/ 0 h 668483"/>
              <a:gd name="connsiteX3" fmla="*/ 1213555 w 2472095"/>
              <a:gd name="connsiteY3" fmla="*/ 0 h 668483"/>
              <a:gd name="connsiteX4" fmla="*/ 1798363 w 2472095"/>
              <a:gd name="connsiteY4" fmla="*/ 0 h 668483"/>
              <a:gd name="connsiteX5" fmla="*/ 2360679 w 2472095"/>
              <a:gd name="connsiteY5" fmla="*/ 0 h 668483"/>
              <a:gd name="connsiteX6" fmla="*/ 2472095 w 2472095"/>
              <a:gd name="connsiteY6" fmla="*/ 111416 h 668483"/>
              <a:gd name="connsiteX7" fmla="*/ 2472095 w 2472095"/>
              <a:gd name="connsiteY7" fmla="*/ 557067 h 668483"/>
              <a:gd name="connsiteX8" fmla="*/ 2360679 w 2472095"/>
              <a:gd name="connsiteY8" fmla="*/ 668483 h 668483"/>
              <a:gd name="connsiteX9" fmla="*/ 1843349 w 2472095"/>
              <a:gd name="connsiteY9" fmla="*/ 668483 h 668483"/>
              <a:gd name="connsiteX10" fmla="*/ 1258540 w 2472095"/>
              <a:gd name="connsiteY10" fmla="*/ 668483 h 668483"/>
              <a:gd name="connsiteX11" fmla="*/ 741210 w 2472095"/>
              <a:gd name="connsiteY11" fmla="*/ 668483 h 668483"/>
              <a:gd name="connsiteX12" fmla="*/ 111416 w 2472095"/>
              <a:gd name="connsiteY12" fmla="*/ 668483 h 668483"/>
              <a:gd name="connsiteX13" fmla="*/ 0 w 2472095"/>
              <a:gd name="connsiteY13" fmla="*/ 557067 h 668483"/>
              <a:gd name="connsiteX14" fmla="*/ 0 w 2472095"/>
              <a:gd name="connsiteY14" fmla="*/ 111416 h 66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72095" h="668483" fill="none" extrusionOk="0">
                <a:moveTo>
                  <a:pt x="0" y="111416"/>
                </a:moveTo>
                <a:cubicBezTo>
                  <a:pt x="-1054" y="46852"/>
                  <a:pt x="47236" y="3466"/>
                  <a:pt x="111416" y="0"/>
                </a:cubicBezTo>
                <a:cubicBezTo>
                  <a:pt x="237472" y="15238"/>
                  <a:pt x="512075" y="22231"/>
                  <a:pt x="696224" y="0"/>
                </a:cubicBezTo>
                <a:cubicBezTo>
                  <a:pt x="880373" y="-22231"/>
                  <a:pt x="972041" y="-22912"/>
                  <a:pt x="1213555" y="0"/>
                </a:cubicBezTo>
                <a:cubicBezTo>
                  <a:pt x="1455069" y="22912"/>
                  <a:pt x="1543924" y="27358"/>
                  <a:pt x="1798363" y="0"/>
                </a:cubicBezTo>
                <a:cubicBezTo>
                  <a:pt x="2052802" y="-27358"/>
                  <a:pt x="2136964" y="-11566"/>
                  <a:pt x="2360679" y="0"/>
                </a:cubicBezTo>
                <a:cubicBezTo>
                  <a:pt x="2426900" y="2309"/>
                  <a:pt x="2472999" y="64430"/>
                  <a:pt x="2472095" y="111416"/>
                </a:cubicBezTo>
                <a:cubicBezTo>
                  <a:pt x="2450053" y="209250"/>
                  <a:pt x="2489778" y="466936"/>
                  <a:pt x="2472095" y="557067"/>
                </a:cubicBezTo>
                <a:cubicBezTo>
                  <a:pt x="2483837" y="613337"/>
                  <a:pt x="2425886" y="660569"/>
                  <a:pt x="2360679" y="668483"/>
                </a:cubicBezTo>
                <a:cubicBezTo>
                  <a:pt x="2225157" y="679095"/>
                  <a:pt x="1960665" y="692730"/>
                  <a:pt x="1843349" y="668483"/>
                </a:cubicBezTo>
                <a:cubicBezTo>
                  <a:pt x="1726033" y="644237"/>
                  <a:pt x="1500320" y="676960"/>
                  <a:pt x="1258540" y="668483"/>
                </a:cubicBezTo>
                <a:cubicBezTo>
                  <a:pt x="1016760" y="660006"/>
                  <a:pt x="895262" y="672280"/>
                  <a:pt x="741210" y="668483"/>
                </a:cubicBezTo>
                <a:cubicBezTo>
                  <a:pt x="587158" y="664687"/>
                  <a:pt x="320034" y="661971"/>
                  <a:pt x="111416" y="668483"/>
                </a:cubicBezTo>
                <a:cubicBezTo>
                  <a:pt x="58895" y="664785"/>
                  <a:pt x="8747" y="626386"/>
                  <a:pt x="0" y="557067"/>
                </a:cubicBezTo>
                <a:cubicBezTo>
                  <a:pt x="7766" y="380806"/>
                  <a:pt x="17642" y="266111"/>
                  <a:pt x="0" y="111416"/>
                </a:cubicBezTo>
                <a:close/>
              </a:path>
              <a:path w="2472095" h="668483" stroke="0" extrusionOk="0">
                <a:moveTo>
                  <a:pt x="0" y="111416"/>
                </a:moveTo>
                <a:cubicBezTo>
                  <a:pt x="4024" y="44102"/>
                  <a:pt x="48352" y="11401"/>
                  <a:pt x="111416" y="0"/>
                </a:cubicBezTo>
                <a:cubicBezTo>
                  <a:pt x="259579" y="-8709"/>
                  <a:pt x="395420" y="22387"/>
                  <a:pt x="673732" y="0"/>
                </a:cubicBezTo>
                <a:cubicBezTo>
                  <a:pt x="952044" y="-22387"/>
                  <a:pt x="1059149" y="16645"/>
                  <a:pt x="1281033" y="0"/>
                </a:cubicBezTo>
                <a:cubicBezTo>
                  <a:pt x="1502917" y="-16645"/>
                  <a:pt x="1877198" y="-48898"/>
                  <a:pt x="2360679" y="0"/>
                </a:cubicBezTo>
                <a:cubicBezTo>
                  <a:pt x="2414045" y="10971"/>
                  <a:pt x="2471872" y="46160"/>
                  <a:pt x="2472095" y="111416"/>
                </a:cubicBezTo>
                <a:cubicBezTo>
                  <a:pt x="2481005" y="241312"/>
                  <a:pt x="2468833" y="447618"/>
                  <a:pt x="2472095" y="557067"/>
                </a:cubicBezTo>
                <a:cubicBezTo>
                  <a:pt x="2459065" y="615258"/>
                  <a:pt x="2415951" y="663841"/>
                  <a:pt x="2360679" y="668483"/>
                </a:cubicBezTo>
                <a:cubicBezTo>
                  <a:pt x="2086104" y="670260"/>
                  <a:pt x="1963828" y="663238"/>
                  <a:pt x="1775871" y="668483"/>
                </a:cubicBezTo>
                <a:cubicBezTo>
                  <a:pt x="1587914" y="673728"/>
                  <a:pt x="1400226" y="687554"/>
                  <a:pt x="1191062" y="668483"/>
                </a:cubicBezTo>
                <a:cubicBezTo>
                  <a:pt x="981898" y="649412"/>
                  <a:pt x="833228" y="651552"/>
                  <a:pt x="696224" y="668483"/>
                </a:cubicBezTo>
                <a:cubicBezTo>
                  <a:pt x="559220" y="685414"/>
                  <a:pt x="317409" y="690015"/>
                  <a:pt x="111416" y="668483"/>
                </a:cubicBezTo>
                <a:cubicBezTo>
                  <a:pt x="43188" y="682200"/>
                  <a:pt x="-12803" y="626402"/>
                  <a:pt x="0" y="557067"/>
                </a:cubicBezTo>
                <a:cubicBezTo>
                  <a:pt x="13539" y="334636"/>
                  <a:pt x="9364" y="232340"/>
                  <a:pt x="0" y="11141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b="1" dirty="0">
                <a:solidFill>
                  <a:srgbClr val="00B0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القطاعات الأكثر ربحية ؟</a:t>
            </a:r>
            <a:endParaRPr lang="en-US" sz="1600" b="1" u="sng" dirty="0">
              <a:solidFill>
                <a:srgbClr val="00B05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81F0F59-C62C-E5E1-D260-4315C615E0FC}"/>
              </a:ext>
            </a:extLst>
          </p:cNvPr>
          <p:cNvSpPr/>
          <p:nvPr/>
        </p:nvSpPr>
        <p:spPr>
          <a:xfrm>
            <a:off x="8318572" y="2005008"/>
            <a:ext cx="2472095" cy="632488"/>
          </a:xfrm>
          <a:custGeom>
            <a:avLst/>
            <a:gdLst>
              <a:gd name="connsiteX0" fmla="*/ 0 w 2472095"/>
              <a:gd name="connsiteY0" fmla="*/ 105417 h 632488"/>
              <a:gd name="connsiteX1" fmla="*/ 105417 w 2472095"/>
              <a:gd name="connsiteY1" fmla="*/ 0 h 632488"/>
              <a:gd name="connsiteX2" fmla="*/ 693345 w 2472095"/>
              <a:gd name="connsiteY2" fmla="*/ 0 h 632488"/>
              <a:gd name="connsiteX3" fmla="*/ 1213435 w 2472095"/>
              <a:gd name="connsiteY3" fmla="*/ 0 h 632488"/>
              <a:gd name="connsiteX4" fmla="*/ 1801363 w 2472095"/>
              <a:gd name="connsiteY4" fmla="*/ 0 h 632488"/>
              <a:gd name="connsiteX5" fmla="*/ 2366678 w 2472095"/>
              <a:gd name="connsiteY5" fmla="*/ 0 h 632488"/>
              <a:gd name="connsiteX6" fmla="*/ 2472095 w 2472095"/>
              <a:gd name="connsiteY6" fmla="*/ 105417 h 632488"/>
              <a:gd name="connsiteX7" fmla="*/ 2472095 w 2472095"/>
              <a:gd name="connsiteY7" fmla="*/ 527071 h 632488"/>
              <a:gd name="connsiteX8" fmla="*/ 2366678 w 2472095"/>
              <a:gd name="connsiteY8" fmla="*/ 632488 h 632488"/>
              <a:gd name="connsiteX9" fmla="*/ 1846588 w 2472095"/>
              <a:gd name="connsiteY9" fmla="*/ 632488 h 632488"/>
              <a:gd name="connsiteX10" fmla="*/ 1258660 w 2472095"/>
              <a:gd name="connsiteY10" fmla="*/ 632488 h 632488"/>
              <a:gd name="connsiteX11" fmla="*/ 738570 w 2472095"/>
              <a:gd name="connsiteY11" fmla="*/ 632488 h 632488"/>
              <a:gd name="connsiteX12" fmla="*/ 105417 w 2472095"/>
              <a:gd name="connsiteY12" fmla="*/ 632488 h 632488"/>
              <a:gd name="connsiteX13" fmla="*/ 0 w 2472095"/>
              <a:gd name="connsiteY13" fmla="*/ 527071 h 632488"/>
              <a:gd name="connsiteX14" fmla="*/ 0 w 2472095"/>
              <a:gd name="connsiteY14" fmla="*/ 105417 h 632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72095" h="632488" fill="none" extrusionOk="0">
                <a:moveTo>
                  <a:pt x="0" y="105417"/>
                </a:moveTo>
                <a:cubicBezTo>
                  <a:pt x="-839" y="44785"/>
                  <a:pt x="46158" y="1361"/>
                  <a:pt x="105417" y="0"/>
                </a:cubicBezTo>
                <a:cubicBezTo>
                  <a:pt x="299591" y="-7840"/>
                  <a:pt x="427540" y="-25954"/>
                  <a:pt x="693345" y="0"/>
                </a:cubicBezTo>
                <a:cubicBezTo>
                  <a:pt x="959150" y="25954"/>
                  <a:pt x="1102776" y="15267"/>
                  <a:pt x="1213435" y="0"/>
                </a:cubicBezTo>
                <a:cubicBezTo>
                  <a:pt x="1324094" y="-15267"/>
                  <a:pt x="1565523" y="12751"/>
                  <a:pt x="1801363" y="0"/>
                </a:cubicBezTo>
                <a:cubicBezTo>
                  <a:pt x="2037203" y="-12751"/>
                  <a:pt x="2159511" y="16037"/>
                  <a:pt x="2366678" y="0"/>
                </a:cubicBezTo>
                <a:cubicBezTo>
                  <a:pt x="2433628" y="4300"/>
                  <a:pt x="2472265" y="49938"/>
                  <a:pt x="2472095" y="105417"/>
                </a:cubicBezTo>
                <a:cubicBezTo>
                  <a:pt x="2484526" y="267638"/>
                  <a:pt x="2456555" y="400200"/>
                  <a:pt x="2472095" y="527071"/>
                </a:cubicBezTo>
                <a:cubicBezTo>
                  <a:pt x="2483820" y="580036"/>
                  <a:pt x="2429316" y="622972"/>
                  <a:pt x="2366678" y="632488"/>
                </a:cubicBezTo>
                <a:cubicBezTo>
                  <a:pt x="2116820" y="656322"/>
                  <a:pt x="2032568" y="614981"/>
                  <a:pt x="1846588" y="632488"/>
                </a:cubicBezTo>
                <a:cubicBezTo>
                  <a:pt x="1660608" y="649996"/>
                  <a:pt x="1520716" y="622414"/>
                  <a:pt x="1258660" y="632488"/>
                </a:cubicBezTo>
                <a:cubicBezTo>
                  <a:pt x="996604" y="642562"/>
                  <a:pt x="915470" y="619790"/>
                  <a:pt x="738570" y="632488"/>
                </a:cubicBezTo>
                <a:cubicBezTo>
                  <a:pt x="561670" y="645187"/>
                  <a:pt x="337948" y="616411"/>
                  <a:pt x="105417" y="632488"/>
                </a:cubicBezTo>
                <a:cubicBezTo>
                  <a:pt x="58830" y="627714"/>
                  <a:pt x="8205" y="592596"/>
                  <a:pt x="0" y="527071"/>
                </a:cubicBezTo>
                <a:cubicBezTo>
                  <a:pt x="8347" y="341865"/>
                  <a:pt x="14366" y="278606"/>
                  <a:pt x="0" y="105417"/>
                </a:cubicBezTo>
                <a:close/>
              </a:path>
              <a:path w="2472095" h="632488" stroke="0" extrusionOk="0">
                <a:moveTo>
                  <a:pt x="0" y="105417"/>
                </a:moveTo>
                <a:cubicBezTo>
                  <a:pt x="5443" y="39378"/>
                  <a:pt x="46226" y="7228"/>
                  <a:pt x="105417" y="0"/>
                </a:cubicBezTo>
                <a:cubicBezTo>
                  <a:pt x="299650" y="427"/>
                  <a:pt x="425298" y="-3841"/>
                  <a:pt x="670732" y="0"/>
                </a:cubicBezTo>
                <a:cubicBezTo>
                  <a:pt x="916167" y="3841"/>
                  <a:pt x="1036451" y="15653"/>
                  <a:pt x="1281273" y="0"/>
                </a:cubicBezTo>
                <a:cubicBezTo>
                  <a:pt x="1526095" y="-15653"/>
                  <a:pt x="2090086" y="-45244"/>
                  <a:pt x="2366678" y="0"/>
                </a:cubicBezTo>
                <a:cubicBezTo>
                  <a:pt x="2420067" y="6491"/>
                  <a:pt x="2471242" y="32987"/>
                  <a:pt x="2472095" y="105417"/>
                </a:cubicBezTo>
                <a:cubicBezTo>
                  <a:pt x="2458242" y="277682"/>
                  <a:pt x="2451157" y="416907"/>
                  <a:pt x="2472095" y="527071"/>
                </a:cubicBezTo>
                <a:cubicBezTo>
                  <a:pt x="2469442" y="584610"/>
                  <a:pt x="2416238" y="626068"/>
                  <a:pt x="2366678" y="632488"/>
                </a:cubicBezTo>
                <a:cubicBezTo>
                  <a:pt x="2115981" y="614926"/>
                  <a:pt x="2069481" y="628508"/>
                  <a:pt x="1778750" y="632488"/>
                </a:cubicBezTo>
                <a:cubicBezTo>
                  <a:pt x="1488019" y="636468"/>
                  <a:pt x="1312192" y="638729"/>
                  <a:pt x="1190822" y="632488"/>
                </a:cubicBezTo>
                <a:cubicBezTo>
                  <a:pt x="1069452" y="626247"/>
                  <a:pt x="877542" y="652106"/>
                  <a:pt x="693345" y="632488"/>
                </a:cubicBezTo>
                <a:cubicBezTo>
                  <a:pt x="509148" y="612870"/>
                  <a:pt x="282319" y="658133"/>
                  <a:pt x="105417" y="632488"/>
                </a:cubicBezTo>
                <a:cubicBezTo>
                  <a:pt x="44066" y="638903"/>
                  <a:pt x="-5457" y="588616"/>
                  <a:pt x="0" y="527071"/>
                </a:cubicBezTo>
                <a:cubicBezTo>
                  <a:pt x="17423" y="337719"/>
                  <a:pt x="5814" y="199730"/>
                  <a:pt x="0" y="105417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b="1" dirty="0">
                <a:solidFill>
                  <a:srgbClr val="00B0F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قطاع الاتصالات</a:t>
            </a:r>
            <a:endParaRPr lang="en-US" sz="1600" b="1" u="sng" dirty="0">
              <a:solidFill>
                <a:srgbClr val="00B0F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2632136-53A0-1E9C-8A6C-C9B8FCD77E30}"/>
              </a:ext>
            </a:extLst>
          </p:cNvPr>
          <p:cNvSpPr/>
          <p:nvPr/>
        </p:nvSpPr>
        <p:spPr>
          <a:xfrm>
            <a:off x="3795449" y="1939079"/>
            <a:ext cx="2821315" cy="632488"/>
          </a:xfrm>
          <a:custGeom>
            <a:avLst/>
            <a:gdLst>
              <a:gd name="connsiteX0" fmla="*/ 0 w 2821315"/>
              <a:gd name="connsiteY0" fmla="*/ 105417 h 632488"/>
              <a:gd name="connsiteX1" fmla="*/ 105417 w 2821315"/>
              <a:gd name="connsiteY1" fmla="*/ 0 h 632488"/>
              <a:gd name="connsiteX2" fmla="*/ 784142 w 2821315"/>
              <a:gd name="connsiteY2" fmla="*/ 0 h 632488"/>
              <a:gd name="connsiteX3" fmla="*/ 1384553 w 2821315"/>
              <a:gd name="connsiteY3" fmla="*/ 0 h 632488"/>
              <a:gd name="connsiteX4" fmla="*/ 2063278 w 2821315"/>
              <a:gd name="connsiteY4" fmla="*/ 0 h 632488"/>
              <a:gd name="connsiteX5" fmla="*/ 2715898 w 2821315"/>
              <a:gd name="connsiteY5" fmla="*/ 0 h 632488"/>
              <a:gd name="connsiteX6" fmla="*/ 2821315 w 2821315"/>
              <a:gd name="connsiteY6" fmla="*/ 105417 h 632488"/>
              <a:gd name="connsiteX7" fmla="*/ 2821315 w 2821315"/>
              <a:gd name="connsiteY7" fmla="*/ 527071 h 632488"/>
              <a:gd name="connsiteX8" fmla="*/ 2715898 w 2821315"/>
              <a:gd name="connsiteY8" fmla="*/ 632488 h 632488"/>
              <a:gd name="connsiteX9" fmla="*/ 2115487 w 2821315"/>
              <a:gd name="connsiteY9" fmla="*/ 632488 h 632488"/>
              <a:gd name="connsiteX10" fmla="*/ 1436762 w 2821315"/>
              <a:gd name="connsiteY10" fmla="*/ 632488 h 632488"/>
              <a:gd name="connsiteX11" fmla="*/ 836352 w 2821315"/>
              <a:gd name="connsiteY11" fmla="*/ 632488 h 632488"/>
              <a:gd name="connsiteX12" fmla="*/ 105417 w 2821315"/>
              <a:gd name="connsiteY12" fmla="*/ 632488 h 632488"/>
              <a:gd name="connsiteX13" fmla="*/ 0 w 2821315"/>
              <a:gd name="connsiteY13" fmla="*/ 527071 h 632488"/>
              <a:gd name="connsiteX14" fmla="*/ 0 w 2821315"/>
              <a:gd name="connsiteY14" fmla="*/ 105417 h 632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21315" h="632488" fill="none" extrusionOk="0">
                <a:moveTo>
                  <a:pt x="0" y="105417"/>
                </a:moveTo>
                <a:cubicBezTo>
                  <a:pt x="-839" y="44785"/>
                  <a:pt x="46158" y="1361"/>
                  <a:pt x="105417" y="0"/>
                </a:cubicBezTo>
                <a:cubicBezTo>
                  <a:pt x="302895" y="-17659"/>
                  <a:pt x="596926" y="31136"/>
                  <a:pt x="784142" y="0"/>
                </a:cubicBezTo>
                <a:cubicBezTo>
                  <a:pt x="971358" y="-31136"/>
                  <a:pt x="1161423" y="14304"/>
                  <a:pt x="1384553" y="0"/>
                </a:cubicBezTo>
                <a:cubicBezTo>
                  <a:pt x="1607683" y="-14304"/>
                  <a:pt x="1826447" y="-19138"/>
                  <a:pt x="2063278" y="0"/>
                </a:cubicBezTo>
                <a:cubicBezTo>
                  <a:pt x="2300109" y="19138"/>
                  <a:pt x="2566896" y="-23033"/>
                  <a:pt x="2715898" y="0"/>
                </a:cubicBezTo>
                <a:cubicBezTo>
                  <a:pt x="2782848" y="4300"/>
                  <a:pt x="2821485" y="49938"/>
                  <a:pt x="2821315" y="105417"/>
                </a:cubicBezTo>
                <a:cubicBezTo>
                  <a:pt x="2833746" y="267638"/>
                  <a:pt x="2805775" y="400200"/>
                  <a:pt x="2821315" y="527071"/>
                </a:cubicBezTo>
                <a:cubicBezTo>
                  <a:pt x="2833040" y="580036"/>
                  <a:pt x="2778536" y="622972"/>
                  <a:pt x="2715898" y="632488"/>
                </a:cubicBezTo>
                <a:cubicBezTo>
                  <a:pt x="2528696" y="608127"/>
                  <a:pt x="2326507" y="622654"/>
                  <a:pt x="2115487" y="632488"/>
                </a:cubicBezTo>
                <a:cubicBezTo>
                  <a:pt x="1904467" y="642322"/>
                  <a:pt x="1673369" y="613295"/>
                  <a:pt x="1436762" y="632488"/>
                </a:cubicBezTo>
                <a:cubicBezTo>
                  <a:pt x="1200155" y="651681"/>
                  <a:pt x="990276" y="640667"/>
                  <a:pt x="836352" y="632488"/>
                </a:cubicBezTo>
                <a:cubicBezTo>
                  <a:pt x="682428" y="624310"/>
                  <a:pt x="409874" y="617594"/>
                  <a:pt x="105417" y="632488"/>
                </a:cubicBezTo>
                <a:cubicBezTo>
                  <a:pt x="58830" y="627714"/>
                  <a:pt x="8205" y="592596"/>
                  <a:pt x="0" y="527071"/>
                </a:cubicBezTo>
                <a:cubicBezTo>
                  <a:pt x="8347" y="341865"/>
                  <a:pt x="14366" y="278606"/>
                  <a:pt x="0" y="105417"/>
                </a:cubicBezTo>
                <a:close/>
              </a:path>
              <a:path w="2821315" h="632488" stroke="0" extrusionOk="0">
                <a:moveTo>
                  <a:pt x="0" y="105417"/>
                </a:moveTo>
                <a:cubicBezTo>
                  <a:pt x="5443" y="39378"/>
                  <a:pt x="46226" y="7228"/>
                  <a:pt x="105417" y="0"/>
                </a:cubicBezTo>
                <a:cubicBezTo>
                  <a:pt x="384915" y="3696"/>
                  <a:pt x="558313" y="5258"/>
                  <a:pt x="758037" y="0"/>
                </a:cubicBezTo>
                <a:cubicBezTo>
                  <a:pt x="957761" y="-5258"/>
                  <a:pt x="1313666" y="33845"/>
                  <a:pt x="1462867" y="0"/>
                </a:cubicBezTo>
                <a:cubicBezTo>
                  <a:pt x="1612068" y="-33845"/>
                  <a:pt x="2357281" y="39985"/>
                  <a:pt x="2715898" y="0"/>
                </a:cubicBezTo>
                <a:cubicBezTo>
                  <a:pt x="2769287" y="6491"/>
                  <a:pt x="2820462" y="32987"/>
                  <a:pt x="2821315" y="105417"/>
                </a:cubicBezTo>
                <a:cubicBezTo>
                  <a:pt x="2807462" y="277682"/>
                  <a:pt x="2800377" y="416907"/>
                  <a:pt x="2821315" y="527071"/>
                </a:cubicBezTo>
                <a:cubicBezTo>
                  <a:pt x="2818662" y="584610"/>
                  <a:pt x="2765458" y="626068"/>
                  <a:pt x="2715898" y="632488"/>
                </a:cubicBezTo>
                <a:cubicBezTo>
                  <a:pt x="2486344" y="640039"/>
                  <a:pt x="2228121" y="633445"/>
                  <a:pt x="2037173" y="632488"/>
                </a:cubicBezTo>
                <a:cubicBezTo>
                  <a:pt x="1846226" y="631531"/>
                  <a:pt x="1609594" y="604514"/>
                  <a:pt x="1358448" y="632488"/>
                </a:cubicBezTo>
                <a:cubicBezTo>
                  <a:pt x="1107302" y="660462"/>
                  <a:pt x="1017462" y="612804"/>
                  <a:pt x="784142" y="632488"/>
                </a:cubicBezTo>
                <a:cubicBezTo>
                  <a:pt x="550822" y="652172"/>
                  <a:pt x="284400" y="657318"/>
                  <a:pt x="105417" y="632488"/>
                </a:cubicBezTo>
                <a:cubicBezTo>
                  <a:pt x="44066" y="638903"/>
                  <a:pt x="-5457" y="588616"/>
                  <a:pt x="0" y="527071"/>
                </a:cubicBezTo>
                <a:cubicBezTo>
                  <a:pt x="17423" y="337719"/>
                  <a:pt x="5814" y="199730"/>
                  <a:pt x="0" y="105417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Alphabet Inc. (GOOGL)</a:t>
            </a:r>
            <a:endParaRPr lang="en-US" sz="1600" b="1" u="sng" dirty="0">
              <a:solidFill>
                <a:srgbClr val="00B05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B9E69FE-976F-D4E7-80C3-A3FD4EC804FC}"/>
              </a:ext>
            </a:extLst>
          </p:cNvPr>
          <p:cNvSpPr/>
          <p:nvPr/>
        </p:nvSpPr>
        <p:spPr>
          <a:xfrm>
            <a:off x="3712741" y="3331318"/>
            <a:ext cx="7162168" cy="1257443"/>
          </a:xfrm>
          <a:custGeom>
            <a:avLst/>
            <a:gdLst>
              <a:gd name="connsiteX0" fmla="*/ 0 w 7162168"/>
              <a:gd name="connsiteY0" fmla="*/ 209578 h 1257443"/>
              <a:gd name="connsiteX1" fmla="*/ 209578 w 7162168"/>
              <a:gd name="connsiteY1" fmla="*/ 0 h 1257443"/>
              <a:gd name="connsiteX2" fmla="*/ 816449 w 7162168"/>
              <a:gd name="connsiteY2" fmla="*/ 0 h 1257443"/>
              <a:gd name="connsiteX3" fmla="*/ 1625611 w 7162168"/>
              <a:gd name="connsiteY3" fmla="*/ 0 h 1257443"/>
              <a:gd name="connsiteX4" fmla="*/ 2097621 w 7162168"/>
              <a:gd name="connsiteY4" fmla="*/ 0 h 1257443"/>
              <a:gd name="connsiteX5" fmla="*/ 2839353 w 7162168"/>
              <a:gd name="connsiteY5" fmla="*/ 0 h 1257443"/>
              <a:gd name="connsiteX6" fmla="*/ 3446224 w 7162168"/>
              <a:gd name="connsiteY6" fmla="*/ 0 h 1257443"/>
              <a:gd name="connsiteX7" fmla="*/ 4255385 w 7162168"/>
              <a:gd name="connsiteY7" fmla="*/ 0 h 1257443"/>
              <a:gd name="connsiteX8" fmla="*/ 5064547 w 7162168"/>
              <a:gd name="connsiteY8" fmla="*/ 0 h 1257443"/>
              <a:gd name="connsiteX9" fmla="*/ 5738848 w 7162168"/>
              <a:gd name="connsiteY9" fmla="*/ 0 h 1257443"/>
              <a:gd name="connsiteX10" fmla="*/ 6345719 w 7162168"/>
              <a:gd name="connsiteY10" fmla="*/ 0 h 1257443"/>
              <a:gd name="connsiteX11" fmla="*/ 6952590 w 7162168"/>
              <a:gd name="connsiteY11" fmla="*/ 0 h 1257443"/>
              <a:gd name="connsiteX12" fmla="*/ 7162168 w 7162168"/>
              <a:gd name="connsiteY12" fmla="*/ 209578 h 1257443"/>
              <a:gd name="connsiteX13" fmla="*/ 7162168 w 7162168"/>
              <a:gd name="connsiteY13" fmla="*/ 645487 h 1257443"/>
              <a:gd name="connsiteX14" fmla="*/ 7162168 w 7162168"/>
              <a:gd name="connsiteY14" fmla="*/ 1047865 h 1257443"/>
              <a:gd name="connsiteX15" fmla="*/ 6952590 w 7162168"/>
              <a:gd name="connsiteY15" fmla="*/ 1257443 h 1257443"/>
              <a:gd name="connsiteX16" fmla="*/ 6143429 w 7162168"/>
              <a:gd name="connsiteY16" fmla="*/ 1257443 h 1257443"/>
              <a:gd name="connsiteX17" fmla="*/ 5671418 w 7162168"/>
              <a:gd name="connsiteY17" fmla="*/ 1257443 h 1257443"/>
              <a:gd name="connsiteX18" fmla="*/ 4862256 w 7162168"/>
              <a:gd name="connsiteY18" fmla="*/ 1257443 h 1257443"/>
              <a:gd name="connsiteX19" fmla="*/ 4255385 w 7162168"/>
              <a:gd name="connsiteY19" fmla="*/ 1257443 h 1257443"/>
              <a:gd name="connsiteX20" fmla="*/ 3513654 w 7162168"/>
              <a:gd name="connsiteY20" fmla="*/ 1257443 h 1257443"/>
              <a:gd name="connsiteX21" fmla="*/ 2906783 w 7162168"/>
              <a:gd name="connsiteY21" fmla="*/ 1257443 h 1257443"/>
              <a:gd name="connsiteX22" fmla="*/ 2232482 w 7162168"/>
              <a:gd name="connsiteY22" fmla="*/ 1257443 h 1257443"/>
              <a:gd name="connsiteX23" fmla="*/ 1760471 w 7162168"/>
              <a:gd name="connsiteY23" fmla="*/ 1257443 h 1257443"/>
              <a:gd name="connsiteX24" fmla="*/ 1221030 w 7162168"/>
              <a:gd name="connsiteY24" fmla="*/ 1257443 h 1257443"/>
              <a:gd name="connsiteX25" fmla="*/ 209578 w 7162168"/>
              <a:gd name="connsiteY25" fmla="*/ 1257443 h 1257443"/>
              <a:gd name="connsiteX26" fmla="*/ 0 w 7162168"/>
              <a:gd name="connsiteY26" fmla="*/ 1047865 h 1257443"/>
              <a:gd name="connsiteX27" fmla="*/ 0 w 7162168"/>
              <a:gd name="connsiteY27" fmla="*/ 620339 h 1257443"/>
              <a:gd name="connsiteX28" fmla="*/ 0 w 7162168"/>
              <a:gd name="connsiteY28" fmla="*/ 209578 h 1257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162168" h="1257443" fill="none" extrusionOk="0">
                <a:moveTo>
                  <a:pt x="0" y="209578"/>
                </a:moveTo>
                <a:cubicBezTo>
                  <a:pt x="-11672" y="67598"/>
                  <a:pt x="105900" y="-21703"/>
                  <a:pt x="209578" y="0"/>
                </a:cubicBezTo>
                <a:cubicBezTo>
                  <a:pt x="407657" y="-14967"/>
                  <a:pt x="666513" y="-29061"/>
                  <a:pt x="816449" y="0"/>
                </a:cubicBezTo>
                <a:cubicBezTo>
                  <a:pt x="966385" y="29061"/>
                  <a:pt x="1308510" y="38978"/>
                  <a:pt x="1625611" y="0"/>
                </a:cubicBezTo>
                <a:cubicBezTo>
                  <a:pt x="1942712" y="-38978"/>
                  <a:pt x="1926453" y="-14056"/>
                  <a:pt x="2097621" y="0"/>
                </a:cubicBezTo>
                <a:cubicBezTo>
                  <a:pt x="2268789" y="14056"/>
                  <a:pt x="2619062" y="-2313"/>
                  <a:pt x="2839353" y="0"/>
                </a:cubicBezTo>
                <a:cubicBezTo>
                  <a:pt x="3059644" y="2313"/>
                  <a:pt x="3185063" y="-27372"/>
                  <a:pt x="3446224" y="0"/>
                </a:cubicBezTo>
                <a:cubicBezTo>
                  <a:pt x="3707385" y="27372"/>
                  <a:pt x="3851680" y="-31197"/>
                  <a:pt x="4255385" y="0"/>
                </a:cubicBezTo>
                <a:cubicBezTo>
                  <a:pt x="4659090" y="31197"/>
                  <a:pt x="4711692" y="36407"/>
                  <a:pt x="5064547" y="0"/>
                </a:cubicBezTo>
                <a:cubicBezTo>
                  <a:pt x="5417402" y="-36407"/>
                  <a:pt x="5603424" y="-17486"/>
                  <a:pt x="5738848" y="0"/>
                </a:cubicBezTo>
                <a:cubicBezTo>
                  <a:pt x="5874272" y="17486"/>
                  <a:pt x="6101082" y="-6909"/>
                  <a:pt x="6345719" y="0"/>
                </a:cubicBezTo>
                <a:cubicBezTo>
                  <a:pt x="6590356" y="6909"/>
                  <a:pt x="6808635" y="22740"/>
                  <a:pt x="6952590" y="0"/>
                </a:cubicBezTo>
                <a:cubicBezTo>
                  <a:pt x="7070093" y="12586"/>
                  <a:pt x="7146307" y="108846"/>
                  <a:pt x="7162168" y="209578"/>
                </a:cubicBezTo>
                <a:cubicBezTo>
                  <a:pt x="7164489" y="298523"/>
                  <a:pt x="7169770" y="552093"/>
                  <a:pt x="7162168" y="645487"/>
                </a:cubicBezTo>
                <a:cubicBezTo>
                  <a:pt x="7154566" y="738881"/>
                  <a:pt x="7173102" y="866804"/>
                  <a:pt x="7162168" y="1047865"/>
                </a:cubicBezTo>
                <a:cubicBezTo>
                  <a:pt x="7173421" y="1148565"/>
                  <a:pt x="7064472" y="1257082"/>
                  <a:pt x="6952590" y="1257443"/>
                </a:cubicBezTo>
                <a:cubicBezTo>
                  <a:pt x="6709244" y="1217765"/>
                  <a:pt x="6448422" y="1272142"/>
                  <a:pt x="6143429" y="1257443"/>
                </a:cubicBezTo>
                <a:cubicBezTo>
                  <a:pt x="5838436" y="1242744"/>
                  <a:pt x="5816642" y="1244448"/>
                  <a:pt x="5671418" y="1257443"/>
                </a:cubicBezTo>
                <a:cubicBezTo>
                  <a:pt x="5526194" y="1270438"/>
                  <a:pt x="5227630" y="1286375"/>
                  <a:pt x="4862256" y="1257443"/>
                </a:cubicBezTo>
                <a:cubicBezTo>
                  <a:pt x="4496882" y="1228511"/>
                  <a:pt x="4504015" y="1234856"/>
                  <a:pt x="4255385" y="1257443"/>
                </a:cubicBezTo>
                <a:cubicBezTo>
                  <a:pt x="4006755" y="1280030"/>
                  <a:pt x="3796951" y="1275762"/>
                  <a:pt x="3513654" y="1257443"/>
                </a:cubicBezTo>
                <a:cubicBezTo>
                  <a:pt x="3230357" y="1239124"/>
                  <a:pt x="3160265" y="1278935"/>
                  <a:pt x="2906783" y="1257443"/>
                </a:cubicBezTo>
                <a:cubicBezTo>
                  <a:pt x="2653301" y="1235951"/>
                  <a:pt x="2425209" y="1285301"/>
                  <a:pt x="2232482" y="1257443"/>
                </a:cubicBezTo>
                <a:cubicBezTo>
                  <a:pt x="2039755" y="1229585"/>
                  <a:pt x="1987470" y="1271145"/>
                  <a:pt x="1760471" y="1257443"/>
                </a:cubicBezTo>
                <a:cubicBezTo>
                  <a:pt x="1533472" y="1243741"/>
                  <a:pt x="1477675" y="1270901"/>
                  <a:pt x="1221030" y="1257443"/>
                </a:cubicBezTo>
                <a:cubicBezTo>
                  <a:pt x="964385" y="1243985"/>
                  <a:pt x="612339" y="1297822"/>
                  <a:pt x="209578" y="1257443"/>
                </a:cubicBezTo>
                <a:cubicBezTo>
                  <a:pt x="86177" y="1257612"/>
                  <a:pt x="-2162" y="1169185"/>
                  <a:pt x="0" y="1047865"/>
                </a:cubicBezTo>
                <a:cubicBezTo>
                  <a:pt x="16932" y="951371"/>
                  <a:pt x="-10612" y="780579"/>
                  <a:pt x="0" y="620339"/>
                </a:cubicBezTo>
                <a:cubicBezTo>
                  <a:pt x="10612" y="460099"/>
                  <a:pt x="-137" y="326311"/>
                  <a:pt x="0" y="209578"/>
                </a:cubicBezTo>
                <a:close/>
              </a:path>
              <a:path w="7162168" h="1257443" stroke="0" extrusionOk="0">
                <a:moveTo>
                  <a:pt x="0" y="209578"/>
                </a:moveTo>
                <a:cubicBezTo>
                  <a:pt x="2891" y="89678"/>
                  <a:pt x="92784" y="7797"/>
                  <a:pt x="209578" y="0"/>
                </a:cubicBezTo>
                <a:cubicBezTo>
                  <a:pt x="420572" y="-22770"/>
                  <a:pt x="598239" y="13503"/>
                  <a:pt x="883879" y="0"/>
                </a:cubicBezTo>
                <a:cubicBezTo>
                  <a:pt x="1169519" y="-13503"/>
                  <a:pt x="1423291" y="-9416"/>
                  <a:pt x="1693041" y="0"/>
                </a:cubicBezTo>
                <a:cubicBezTo>
                  <a:pt x="1962791" y="9416"/>
                  <a:pt x="2255669" y="28105"/>
                  <a:pt x="2502202" y="0"/>
                </a:cubicBezTo>
                <a:cubicBezTo>
                  <a:pt x="2748735" y="-28105"/>
                  <a:pt x="2882646" y="20274"/>
                  <a:pt x="3109073" y="0"/>
                </a:cubicBezTo>
                <a:cubicBezTo>
                  <a:pt x="3335500" y="-20274"/>
                  <a:pt x="3500667" y="18908"/>
                  <a:pt x="3850804" y="0"/>
                </a:cubicBezTo>
                <a:cubicBezTo>
                  <a:pt x="4200941" y="-18908"/>
                  <a:pt x="4276968" y="-17506"/>
                  <a:pt x="4659966" y="0"/>
                </a:cubicBezTo>
                <a:cubicBezTo>
                  <a:pt x="5042964" y="17506"/>
                  <a:pt x="5037340" y="-4453"/>
                  <a:pt x="5266837" y="0"/>
                </a:cubicBezTo>
                <a:cubicBezTo>
                  <a:pt x="5496334" y="4453"/>
                  <a:pt x="5706114" y="32080"/>
                  <a:pt x="5941138" y="0"/>
                </a:cubicBezTo>
                <a:cubicBezTo>
                  <a:pt x="6176162" y="-32080"/>
                  <a:pt x="6561206" y="39219"/>
                  <a:pt x="6952590" y="0"/>
                </a:cubicBezTo>
                <a:cubicBezTo>
                  <a:pt x="7078790" y="16309"/>
                  <a:pt x="7161579" y="96516"/>
                  <a:pt x="7162168" y="209578"/>
                </a:cubicBezTo>
                <a:cubicBezTo>
                  <a:pt x="7143954" y="330176"/>
                  <a:pt x="7178725" y="454512"/>
                  <a:pt x="7162168" y="620339"/>
                </a:cubicBezTo>
                <a:cubicBezTo>
                  <a:pt x="7145611" y="786166"/>
                  <a:pt x="7163723" y="867315"/>
                  <a:pt x="7162168" y="1047865"/>
                </a:cubicBezTo>
                <a:cubicBezTo>
                  <a:pt x="7147159" y="1156310"/>
                  <a:pt x="7054987" y="1269262"/>
                  <a:pt x="6952590" y="1257443"/>
                </a:cubicBezTo>
                <a:cubicBezTo>
                  <a:pt x="6584226" y="1270699"/>
                  <a:pt x="6365603" y="1249566"/>
                  <a:pt x="6210859" y="1257443"/>
                </a:cubicBezTo>
                <a:cubicBezTo>
                  <a:pt x="6056115" y="1265320"/>
                  <a:pt x="5656482" y="1285694"/>
                  <a:pt x="5469127" y="1257443"/>
                </a:cubicBezTo>
                <a:cubicBezTo>
                  <a:pt x="5281772" y="1229192"/>
                  <a:pt x="4909436" y="1220616"/>
                  <a:pt x="4727396" y="1257443"/>
                </a:cubicBezTo>
                <a:cubicBezTo>
                  <a:pt x="4545356" y="1294270"/>
                  <a:pt x="4346645" y="1263766"/>
                  <a:pt x="4187955" y="1257443"/>
                </a:cubicBezTo>
                <a:cubicBezTo>
                  <a:pt x="4029265" y="1251120"/>
                  <a:pt x="3759462" y="1277034"/>
                  <a:pt x="3446224" y="1257443"/>
                </a:cubicBezTo>
                <a:cubicBezTo>
                  <a:pt x="3132986" y="1237852"/>
                  <a:pt x="2966866" y="1245830"/>
                  <a:pt x="2839353" y="1257443"/>
                </a:cubicBezTo>
                <a:cubicBezTo>
                  <a:pt x="2711840" y="1269056"/>
                  <a:pt x="2539760" y="1261436"/>
                  <a:pt x="2299912" y="1257443"/>
                </a:cubicBezTo>
                <a:cubicBezTo>
                  <a:pt x="2060064" y="1253450"/>
                  <a:pt x="1716542" y="1248385"/>
                  <a:pt x="1490750" y="1257443"/>
                </a:cubicBezTo>
                <a:cubicBezTo>
                  <a:pt x="1264958" y="1266501"/>
                  <a:pt x="1160461" y="1275248"/>
                  <a:pt x="951309" y="1257443"/>
                </a:cubicBezTo>
                <a:cubicBezTo>
                  <a:pt x="742157" y="1239638"/>
                  <a:pt x="533740" y="1239953"/>
                  <a:pt x="209578" y="1257443"/>
                </a:cubicBezTo>
                <a:cubicBezTo>
                  <a:pt x="94965" y="1250001"/>
                  <a:pt x="-23541" y="1150685"/>
                  <a:pt x="0" y="1047865"/>
                </a:cubicBezTo>
                <a:cubicBezTo>
                  <a:pt x="1128" y="964503"/>
                  <a:pt x="-449" y="767658"/>
                  <a:pt x="0" y="645487"/>
                </a:cubicBezTo>
                <a:cubicBezTo>
                  <a:pt x="449" y="523316"/>
                  <a:pt x="-20709" y="308270"/>
                  <a:pt x="0" y="209578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الشركات الكبرى في هذا القطاع مثل جوجل وفيسبوك , </a:t>
            </a:r>
            <a:r>
              <a:rPr lang="ar-EG" sz="1600" b="1" dirty="0">
                <a:solidFill>
                  <a:srgbClr val="00B0F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تولد أرباحًا هائلة من خلال الإعلانات الرقمية</a:t>
            </a:r>
            <a:r>
              <a:rPr lang="ar-EG" sz="1600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، حيث تمتلك منصات واسعة النطاق تتيح لها جذب عدد كبير من المعلنين والمستخدمين</a:t>
            </a:r>
            <a:r>
              <a:rPr lang="en-US" sz="1600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en-US" sz="1600" b="1" u="sng" dirty="0">
              <a:solidFill>
                <a:srgbClr val="00B05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930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  <p:bldP spid="19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0667" y="6200022"/>
            <a:ext cx="1142245" cy="669925"/>
          </a:xfrm>
        </p:spPr>
        <p:txBody>
          <a:bodyPr/>
          <a:lstStyle/>
          <a:p>
            <a:r>
              <a:rPr lang="en-US" sz="6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13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9145131" y="85104"/>
            <a:ext cx="2355733" cy="399590"/>
          </a:xfrm>
          <a:custGeom>
            <a:avLst/>
            <a:gdLst>
              <a:gd name="connsiteX0" fmla="*/ 0 w 2355733"/>
              <a:gd name="connsiteY0" fmla="*/ 66600 h 399590"/>
              <a:gd name="connsiteX1" fmla="*/ 66600 w 2355733"/>
              <a:gd name="connsiteY1" fmla="*/ 0 h 399590"/>
              <a:gd name="connsiteX2" fmla="*/ 622233 w 2355733"/>
              <a:gd name="connsiteY2" fmla="*/ 0 h 399590"/>
              <a:gd name="connsiteX3" fmla="*/ 1222317 w 2355733"/>
              <a:gd name="connsiteY3" fmla="*/ 0 h 399590"/>
              <a:gd name="connsiteX4" fmla="*/ 2289133 w 2355733"/>
              <a:gd name="connsiteY4" fmla="*/ 0 h 399590"/>
              <a:gd name="connsiteX5" fmla="*/ 2355733 w 2355733"/>
              <a:gd name="connsiteY5" fmla="*/ 66600 h 399590"/>
              <a:gd name="connsiteX6" fmla="*/ 2355733 w 2355733"/>
              <a:gd name="connsiteY6" fmla="*/ 332990 h 399590"/>
              <a:gd name="connsiteX7" fmla="*/ 2289133 w 2355733"/>
              <a:gd name="connsiteY7" fmla="*/ 399590 h 399590"/>
              <a:gd name="connsiteX8" fmla="*/ 1711274 w 2355733"/>
              <a:gd name="connsiteY8" fmla="*/ 399590 h 399590"/>
              <a:gd name="connsiteX9" fmla="*/ 1133416 w 2355733"/>
              <a:gd name="connsiteY9" fmla="*/ 399590 h 399590"/>
              <a:gd name="connsiteX10" fmla="*/ 644459 w 2355733"/>
              <a:gd name="connsiteY10" fmla="*/ 399590 h 399590"/>
              <a:gd name="connsiteX11" fmla="*/ 66600 w 2355733"/>
              <a:gd name="connsiteY11" fmla="*/ 399590 h 399590"/>
              <a:gd name="connsiteX12" fmla="*/ 0 w 2355733"/>
              <a:gd name="connsiteY12" fmla="*/ 332990 h 399590"/>
              <a:gd name="connsiteX13" fmla="*/ 0 w 2355733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55733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02627" y="-23832"/>
                  <a:pt x="368345" y="-21674"/>
                  <a:pt x="622233" y="0"/>
                </a:cubicBezTo>
                <a:cubicBezTo>
                  <a:pt x="876121" y="21674"/>
                  <a:pt x="965314" y="-14479"/>
                  <a:pt x="1222317" y="0"/>
                </a:cubicBezTo>
                <a:cubicBezTo>
                  <a:pt x="1479320" y="14479"/>
                  <a:pt x="1920794" y="13956"/>
                  <a:pt x="2289133" y="0"/>
                </a:cubicBezTo>
                <a:cubicBezTo>
                  <a:pt x="2323371" y="3418"/>
                  <a:pt x="2355487" y="25716"/>
                  <a:pt x="2355733" y="66600"/>
                </a:cubicBezTo>
                <a:cubicBezTo>
                  <a:pt x="2356351" y="163177"/>
                  <a:pt x="2361684" y="233743"/>
                  <a:pt x="2355733" y="332990"/>
                </a:cubicBezTo>
                <a:cubicBezTo>
                  <a:pt x="2349576" y="368193"/>
                  <a:pt x="2325097" y="398983"/>
                  <a:pt x="2289133" y="399590"/>
                </a:cubicBezTo>
                <a:cubicBezTo>
                  <a:pt x="2034555" y="384541"/>
                  <a:pt x="1948710" y="409563"/>
                  <a:pt x="1711274" y="399590"/>
                </a:cubicBezTo>
                <a:cubicBezTo>
                  <a:pt x="1473838" y="389617"/>
                  <a:pt x="1383162" y="378838"/>
                  <a:pt x="1133416" y="399590"/>
                </a:cubicBezTo>
                <a:cubicBezTo>
                  <a:pt x="883670" y="420342"/>
                  <a:pt x="876720" y="408684"/>
                  <a:pt x="644459" y="399590"/>
                </a:cubicBezTo>
                <a:cubicBezTo>
                  <a:pt x="412198" y="390496"/>
                  <a:pt x="213343" y="423623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Net Profit Margin</a:t>
            </a:r>
            <a:endParaRPr lang="en-US" sz="2000" b="1" u="sng" dirty="0">
              <a:solidFill>
                <a:schemeClr val="tx1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F65C824-8685-17AC-F48A-AF040CF3C86C}"/>
              </a:ext>
            </a:extLst>
          </p:cNvPr>
          <p:cNvSpPr/>
          <p:nvPr/>
        </p:nvSpPr>
        <p:spPr>
          <a:xfrm>
            <a:off x="4859952" y="284899"/>
            <a:ext cx="2472095" cy="668483"/>
          </a:xfrm>
          <a:custGeom>
            <a:avLst/>
            <a:gdLst>
              <a:gd name="connsiteX0" fmla="*/ 0 w 2472095"/>
              <a:gd name="connsiteY0" fmla="*/ 111416 h 668483"/>
              <a:gd name="connsiteX1" fmla="*/ 111416 w 2472095"/>
              <a:gd name="connsiteY1" fmla="*/ 0 h 668483"/>
              <a:gd name="connsiteX2" fmla="*/ 696224 w 2472095"/>
              <a:gd name="connsiteY2" fmla="*/ 0 h 668483"/>
              <a:gd name="connsiteX3" fmla="*/ 1213555 w 2472095"/>
              <a:gd name="connsiteY3" fmla="*/ 0 h 668483"/>
              <a:gd name="connsiteX4" fmla="*/ 1798363 w 2472095"/>
              <a:gd name="connsiteY4" fmla="*/ 0 h 668483"/>
              <a:gd name="connsiteX5" fmla="*/ 2360679 w 2472095"/>
              <a:gd name="connsiteY5" fmla="*/ 0 h 668483"/>
              <a:gd name="connsiteX6" fmla="*/ 2472095 w 2472095"/>
              <a:gd name="connsiteY6" fmla="*/ 111416 h 668483"/>
              <a:gd name="connsiteX7" fmla="*/ 2472095 w 2472095"/>
              <a:gd name="connsiteY7" fmla="*/ 557067 h 668483"/>
              <a:gd name="connsiteX8" fmla="*/ 2360679 w 2472095"/>
              <a:gd name="connsiteY8" fmla="*/ 668483 h 668483"/>
              <a:gd name="connsiteX9" fmla="*/ 1843349 w 2472095"/>
              <a:gd name="connsiteY9" fmla="*/ 668483 h 668483"/>
              <a:gd name="connsiteX10" fmla="*/ 1258540 w 2472095"/>
              <a:gd name="connsiteY10" fmla="*/ 668483 h 668483"/>
              <a:gd name="connsiteX11" fmla="*/ 741210 w 2472095"/>
              <a:gd name="connsiteY11" fmla="*/ 668483 h 668483"/>
              <a:gd name="connsiteX12" fmla="*/ 111416 w 2472095"/>
              <a:gd name="connsiteY12" fmla="*/ 668483 h 668483"/>
              <a:gd name="connsiteX13" fmla="*/ 0 w 2472095"/>
              <a:gd name="connsiteY13" fmla="*/ 557067 h 668483"/>
              <a:gd name="connsiteX14" fmla="*/ 0 w 2472095"/>
              <a:gd name="connsiteY14" fmla="*/ 111416 h 66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72095" h="668483" fill="none" extrusionOk="0">
                <a:moveTo>
                  <a:pt x="0" y="111416"/>
                </a:moveTo>
                <a:cubicBezTo>
                  <a:pt x="-1054" y="46852"/>
                  <a:pt x="47236" y="3466"/>
                  <a:pt x="111416" y="0"/>
                </a:cubicBezTo>
                <a:cubicBezTo>
                  <a:pt x="237472" y="15238"/>
                  <a:pt x="512075" y="22231"/>
                  <a:pt x="696224" y="0"/>
                </a:cubicBezTo>
                <a:cubicBezTo>
                  <a:pt x="880373" y="-22231"/>
                  <a:pt x="972041" y="-22912"/>
                  <a:pt x="1213555" y="0"/>
                </a:cubicBezTo>
                <a:cubicBezTo>
                  <a:pt x="1455069" y="22912"/>
                  <a:pt x="1543924" y="27358"/>
                  <a:pt x="1798363" y="0"/>
                </a:cubicBezTo>
                <a:cubicBezTo>
                  <a:pt x="2052802" y="-27358"/>
                  <a:pt x="2136964" y="-11566"/>
                  <a:pt x="2360679" y="0"/>
                </a:cubicBezTo>
                <a:cubicBezTo>
                  <a:pt x="2426900" y="2309"/>
                  <a:pt x="2472999" y="64430"/>
                  <a:pt x="2472095" y="111416"/>
                </a:cubicBezTo>
                <a:cubicBezTo>
                  <a:pt x="2450053" y="209250"/>
                  <a:pt x="2489778" y="466936"/>
                  <a:pt x="2472095" y="557067"/>
                </a:cubicBezTo>
                <a:cubicBezTo>
                  <a:pt x="2483837" y="613337"/>
                  <a:pt x="2425886" y="660569"/>
                  <a:pt x="2360679" y="668483"/>
                </a:cubicBezTo>
                <a:cubicBezTo>
                  <a:pt x="2225157" y="679095"/>
                  <a:pt x="1960665" y="692730"/>
                  <a:pt x="1843349" y="668483"/>
                </a:cubicBezTo>
                <a:cubicBezTo>
                  <a:pt x="1726033" y="644237"/>
                  <a:pt x="1500320" y="676960"/>
                  <a:pt x="1258540" y="668483"/>
                </a:cubicBezTo>
                <a:cubicBezTo>
                  <a:pt x="1016760" y="660006"/>
                  <a:pt x="895262" y="672280"/>
                  <a:pt x="741210" y="668483"/>
                </a:cubicBezTo>
                <a:cubicBezTo>
                  <a:pt x="587158" y="664687"/>
                  <a:pt x="320034" y="661971"/>
                  <a:pt x="111416" y="668483"/>
                </a:cubicBezTo>
                <a:cubicBezTo>
                  <a:pt x="58895" y="664785"/>
                  <a:pt x="8747" y="626386"/>
                  <a:pt x="0" y="557067"/>
                </a:cubicBezTo>
                <a:cubicBezTo>
                  <a:pt x="7766" y="380806"/>
                  <a:pt x="17642" y="266111"/>
                  <a:pt x="0" y="111416"/>
                </a:cubicBezTo>
                <a:close/>
              </a:path>
              <a:path w="2472095" h="668483" stroke="0" extrusionOk="0">
                <a:moveTo>
                  <a:pt x="0" y="111416"/>
                </a:moveTo>
                <a:cubicBezTo>
                  <a:pt x="4024" y="44102"/>
                  <a:pt x="48352" y="11401"/>
                  <a:pt x="111416" y="0"/>
                </a:cubicBezTo>
                <a:cubicBezTo>
                  <a:pt x="259579" y="-8709"/>
                  <a:pt x="395420" y="22387"/>
                  <a:pt x="673732" y="0"/>
                </a:cubicBezTo>
                <a:cubicBezTo>
                  <a:pt x="952044" y="-22387"/>
                  <a:pt x="1059149" y="16645"/>
                  <a:pt x="1281033" y="0"/>
                </a:cubicBezTo>
                <a:cubicBezTo>
                  <a:pt x="1502917" y="-16645"/>
                  <a:pt x="1877198" y="-48898"/>
                  <a:pt x="2360679" y="0"/>
                </a:cubicBezTo>
                <a:cubicBezTo>
                  <a:pt x="2414045" y="10971"/>
                  <a:pt x="2471872" y="46160"/>
                  <a:pt x="2472095" y="111416"/>
                </a:cubicBezTo>
                <a:cubicBezTo>
                  <a:pt x="2481005" y="241312"/>
                  <a:pt x="2468833" y="447618"/>
                  <a:pt x="2472095" y="557067"/>
                </a:cubicBezTo>
                <a:cubicBezTo>
                  <a:pt x="2459065" y="615258"/>
                  <a:pt x="2415951" y="663841"/>
                  <a:pt x="2360679" y="668483"/>
                </a:cubicBezTo>
                <a:cubicBezTo>
                  <a:pt x="2086104" y="670260"/>
                  <a:pt x="1963828" y="663238"/>
                  <a:pt x="1775871" y="668483"/>
                </a:cubicBezTo>
                <a:cubicBezTo>
                  <a:pt x="1587914" y="673728"/>
                  <a:pt x="1400226" y="687554"/>
                  <a:pt x="1191062" y="668483"/>
                </a:cubicBezTo>
                <a:cubicBezTo>
                  <a:pt x="981898" y="649412"/>
                  <a:pt x="833228" y="651552"/>
                  <a:pt x="696224" y="668483"/>
                </a:cubicBezTo>
                <a:cubicBezTo>
                  <a:pt x="559220" y="685414"/>
                  <a:pt x="317409" y="690015"/>
                  <a:pt x="111416" y="668483"/>
                </a:cubicBezTo>
                <a:cubicBezTo>
                  <a:pt x="43188" y="682200"/>
                  <a:pt x="-12803" y="626402"/>
                  <a:pt x="0" y="557067"/>
                </a:cubicBezTo>
                <a:cubicBezTo>
                  <a:pt x="13539" y="334636"/>
                  <a:pt x="9364" y="232340"/>
                  <a:pt x="0" y="11141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b="1" dirty="0">
                <a:solidFill>
                  <a:srgbClr val="00B0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القطاعات الأكثر ربحية ؟</a:t>
            </a:r>
            <a:endParaRPr lang="en-US" sz="1600" b="1" u="sng" dirty="0">
              <a:solidFill>
                <a:srgbClr val="00B05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81F0F59-C62C-E5E1-D260-4315C615E0FC}"/>
              </a:ext>
            </a:extLst>
          </p:cNvPr>
          <p:cNvSpPr/>
          <p:nvPr/>
        </p:nvSpPr>
        <p:spPr>
          <a:xfrm>
            <a:off x="7728748" y="2005008"/>
            <a:ext cx="3061919" cy="632488"/>
          </a:xfrm>
          <a:custGeom>
            <a:avLst/>
            <a:gdLst>
              <a:gd name="connsiteX0" fmla="*/ 0 w 3061919"/>
              <a:gd name="connsiteY0" fmla="*/ 105417 h 632488"/>
              <a:gd name="connsiteX1" fmla="*/ 105417 w 3061919"/>
              <a:gd name="connsiteY1" fmla="*/ 0 h 632488"/>
              <a:gd name="connsiteX2" fmla="*/ 647123 w 3061919"/>
              <a:gd name="connsiteY2" fmla="*/ 0 h 632488"/>
              <a:gd name="connsiteX3" fmla="*/ 1188829 w 3061919"/>
              <a:gd name="connsiteY3" fmla="*/ 0 h 632488"/>
              <a:gd name="connsiteX4" fmla="*/ 1702025 w 3061919"/>
              <a:gd name="connsiteY4" fmla="*/ 0 h 632488"/>
              <a:gd name="connsiteX5" fmla="*/ 2329263 w 3061919"/>
              <a:gd name="connsiteY5" fmla="*/ 0 h 632488"/>
              <a:gd name="connsiteX6" fmla="*/ 2956502 w 3061919"/>
              <a:gd name="connsiteY6" fmla="*/ 0 h 632488"/>
              <a:gd name="connsiteX7" fmla="*/ 3061919 w 3061919"/>
              <a:gd name="connsiteY7" fmla="*/ 105417 h 632488"/>
              <a:gd name="connsiteX8" fmla="*/ 3061919 w 3061919"/>
              <a:gd name="connsiteY8" fmla="*/ 527071 h 632488"/>
              <a:gd name="connsiteX9" fmla="*/ 2956502 w 3061919"/>
              <a:gd name="connsiteY9" fmla="*/ 632488 h 632488"/>
              <a:gd name="connsiteX10" fmla="*/ 2329263 w 3061919"/>
              <a:gd name="connsiteY10" fmla="*/ 632488 h 632488"/>
              <a:gd name="connsiteX11" fmla="*/ 1787557 w 3061919"/>
              <a:gd name="connsiteY11" fmla="*/ 632488 h 632488"/>
              <a:gd name="connsiteX12" fmla="*/ 1302873 w 3061919"/>
              <a:gd name="connsiteY12" fmla="*/ 632488 h 632488"/>
              <a:gd name="connsiteX13" fmla="*/ 675634 w 3061919"/>
              <a:gd name="connsiteY13" fmla="*/ 632488 h 632488"/>
              <a:gd name="connsiteX14" fmla="*/ 105417 w 3061919"/>
              <a:gd name="connsiteY14" fmla="*/ 632488 h 632488"/>
              <a:gd name="connsiteX15" fmla="*/ 0 w 3061919"/>
              <a:gd name="connsiteY15" fmla="*/ 527071 h 632488"/>
              <a:gd name="connsiteX16" fmla="*/ 0 w 3061919"/>
              <a:gd name="connsiteY16" fmla="*/ 105417 h 632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61919" h="632488" fill="none" extrusionOk="0">
                <a:moveTo>
                  <a:pt x="0" y="105417"/>
                </a:moveTo>
                <a:cubicBezTo>
                  <a:pt x="551" y="42198"/>
                  <a:pt x="40818" y="7362"/>
                  <a:pt x="105417" y="0"/>
                </a:cubicBezTo>
                <a:cubicBezTo>
                  <a:pt x="375307" y="7860"/>
                  <a:pt x="409040" y="-23717"/>
                  <a:pt x="647123" y="0"/>
                </a:cubicBezTo>
                <a:cubicBezTo>
                  <a:pt x="885206" y="23717"/>
                  <a:pt x="927261" y="16131"/>
                  <a:pt x="1188829" y="0"/>
                </a:cubicBezTo>
                <a:cubicBezTo>
                  <a:pt x="1450397" y="-16131"/>
                  <a:pt x="1461812" y="-8188"/>
                  <a:pt x="1702025" y="0"/>
                </a:cubicBezTo>
                <a:cubicBezTo>
                  <a:pt x="1942238" y="8188"/>
                  <a:pt x="2107297" y="-567"/>
                  <a:pt x="2329263" y="0"/>
                </a:cubicBezTo>
                <a:cubicBezTo>
                  <a:pt x="2551229" y="567"/>
                  <a:pt x="2737279" y="4213"/>
                  <a:pt x="2956502" y="0"/>
                </a:cubicBezTo>
                <a:cubicBezTo>
                  <a:pt x="3026447" y="-5255"/>
                  <a:pt x="3066337" y="37681"/>
                  <a:pt x="3061919" y="105417"/>
                </a:cubicBezTo>
                <a:cubicBezTo>
                  <a:pt x="3043433" y="280945"/>
                  <a:pt x="3080563" y="376731"/>
                  <a:pt x="3061919" y="527071"/>
                </a:cubicBezTo>
                <a:cubicBezTo>
                  <a:pt x="3059163" y="574681"/>
                  <a:pt x="3007495" y="625342"/>
                  <a:pt x="2956502" y="632488"/>
                </a:cubicBezTo>
                <a:cubicBezTo>
                  <a:pt x="2819138" y="646213"/>
                  <a:pt x="2566847" y="636864"/>
                  <a:pt x="2329263" y="632488"/>
                </a:cubicBezTo>
                <a:cubicBezTo>
                  <a:pt x="2091679" y="628112"/>
                  <a:pt x="2035769" y="647806"/>
                  <a:pt x="1787557" y="632488"/>
                </a:cubicBezTo>
                <a:cubicBezTo>
                  <a:pt x="1539345" y="617170"/>
                  <a:pt x="1462470" y="642619"/>
                  <a:pt x="1302873" y="632488"/>
                </a:cubicBezTo>
                <a:cubicBezTo>
                  <a:pt x="1143276" y="622357"/>
                  <a:pt x="819075" y="627630"/>
                  <a:pt x="675634" y="632488"/>
                </a:cubicBezTo>
                <a:cubicBezTo>
                  <a:pt x="532193" y="637346"/>
                  <a:pt x="371556" y="620717"/>
                  <a:pt x="105417" y="632488"/>
                </a:cubicBezTo>
                <a:cubicBezTo>
                  <a:pt x="60684" y="632696"/>
                  <a:pt x="-3706" y="588464"/>
                  <a:pt x="0" y="527071"/>
                </a:cubicBezTo>
                <a:cubicBezTo>
                  <a:pt x="-8813" y="420617"/>
                  <a:pt x="10035" y="289513"/>
                  <a:pt x="0" y="105417"/>
                </a:cubicBezTo>
                <a:close/>
              </a:path>
              <a:path w="3061919" h="632488" stroke="0" extrusionOk="0">
                <a:moveTo>
                  <a:pt x="0" y="105417"/>
                </a:moveTo>
                <a:cubicBezTo>
                  <a:pt x="5443" y="39378"/>
                  <a:pt x="46226" y="7228"/>
                  <a:pt x="105417" y="0"/>
                </a:cubicBezTo>
                <a:cubicBezTo>
                  <a:pt x="306142" y="19758"/>
                  <a:pt x="433564" y="-4063"/>
                  <a:pt x="675634" y="0"/>
                </a:cubicBezTo>
                <a:cubicBezTo>
                  <a:pt x="917704" y="4063"/>
                  <a:pt x="1000745" y="-15380"/>
                  <a:pt x="1302873" y="0"/>
                </a:cubicBezTo>
                <a:cubicBezTo>
                  <a:pt x="1605001" y="15380"/>
                  <a:pt x="1718411" y="11747"/>
                  <a:pt x="1930111" y="0"/>
                </a:cubicBezTo>
                <a:cubicBezTo>
                  <a:pt x="2141811" y="-11747"/>
                  <a:pt x="2548299" y="-49089"/>
                  <a:pt x="2956502" y="0"/>
                </a:cubicBezTo>
                <a:cubicBezTo>
                  <a:pt x="3018741" y="-13469"/>
                  <a:pt x="3069543" y="52574"/>
                  <a:pt x="3061919" y="105417"/>
                </a:cubicBezTo>
                <a:cubicBezTo>
                  <a:pt x="3064359" y="251331"/>
                  <a:pt x="3048178" y="325575"/>
                  <a:pt x="3061919" y="527071"/>
                </a:cubicBezTo>
                <a:cubicBezTo>
                  <a:pt x="3058672" y="588258"/>
                  <a:pt x="3006156" y="638431"/>
                  <a:pt x="2956502" y="632488"/>
                </a:cubicBezTo>
                <a:cubicBezTo>
                  <a:pt x="2760939" y="610023"/>
                  <a:pt x="2609434" y="623907"/>
                  <a:pt x="2386285" y="632488"/>
                </a:cubicBezTo>
                <a:cubicBezTo>
                  <a:pt x="2163136" y="641069"/>
                  <a:pt x="2088140" y="633925"/>
                  <a:pt x="1901601" y="632488"/>
                </a:cubicBezTo>
                <a:cubicBezTo>
                  <a:pt x="1715062" y="631051"/>
                  <a:pt x="1512606" y="652479"/>
                  <a:pt x="1359894" y="632488"/>
                </a:cubicBezTo>
                <a:cubicBezTo>
                  <a:pt x="1207182" y="612497"/>
                  <a:pt x="969583" y="613577"/>
                  <a:pt x="732656" y="632488"/>
                </a:cubicBezTo>
                <a:cubicBezTo>
                  <a:pt x="495729" y="651399"/>
                  <a:pt x="314751" y="616486"/>
                  <a:pt x="105417" y="632488"/>
                </a:cubicBezTo>
                <a:cubicBezTo>
                  <a:pt x="44318" y="630745"/>
                  <a:pt x="8777" y="575158"/>
                  <a:pt x="0" y="527071"/>
                </a:cubicBezTo>
                <a:cubicBezTo>
                  <a:pt x="2763" y="381721"/>
                  <a:pt x="8744" y="300770"/>
                  <a:pt x="0" y="105417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b="1" dirty="0">
                <a:solidFill>
                  <a:srgbClr val="00B0F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قطاع السلع الاستهلاكية الكمالي</a:t>
            </a:r>
            <a:endParaRPr lang="en-US" sz="1600" b="1" u="sng" dirty="0">
              <a:solidFill>
                <a:srgbClr val="00B0F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2632136-53A0-1E9C-8A6C-C9B8FCD77E30}"/>
              </a:ext>
            </a:extLst>
          </p:cNvPr>
          <p:cNvSpPr/>
          <p:nvPr/>
        </p:nvSpPr>
        <p:spPr>
          <a:xfrm>
            <a:off x="3795449" y="2005008"/>
            <a:ext cx="3536598" cy="632488"/>
          </a:xfrm>
          <a:custGeom>
            <a:avLst/>
            <a:gdLst>
              <a:gd name="connsiteX0" fmla="*/ 0 w 3536598"/>
              <a:gd name="connsiteY0" fmla="*/ 105417 h 632488"/>
              <a:gd name="connsiteX1" fmla="*/ 105417 w 3536598"/>
              <a:gd name="connsiteY1" fmla="*/ 0 h 632488"/>
              <a:gd name="connsiteX2" fmla="*/ 737312 w 3536598"/>
              <a:gd name="connsiteY2" fmla="*/ 0 h 632488"/>
              <a:gd name="connsiteX3" fmla="*/ 1369207 w 3536598"/>
              <a:gd name="connsiteY3" fmla="*/ 0 h 632488"/>
              <a:gd name="connsiteX4" fmla="*/ 1967845 w 3536598"/>
              <a:gd name="connsiteY4" fmla="*/ 0 h 632488"/>
              <a:gd name="connsiteX5" fmla="*/ 2699513 w 3536598"/>
              <a:gd name="connsiteY5" fmla="*/ 0 h 632488"/>
              <a:gd name="connsiteX6" fmla="*/ 3431181 w 3536598"/>
              <a:gd name="connsiteY6" fmla="*/ 0 h 632488"/>
              <a:gd name="connsiteX7" fmla="*/ 3536598 w 3536598"/>
              <a:gd name="connsiteY7" fmla="*/ 105417 h 632488"/>
              <a:gd name="connsiteX8" fmla="*/ 3536598 w 3536598"/>
              <a:gd name="connsiteY8" fmla="*/ 527071 h 632488"/>
              <a:gd name="connsiteX9" fmla="*/ 3431181 w 3536598"/>
              <a:gd name="connsiteY9" fmla="*/ 632488 h 632488"/>
              <a:gd name="connsiteX10" fmla="*/ 2699513 w 3536598"/>
              <a:gd name="connsiteY10" fmla="*/ 632488 h 632488"/>
              <a:gd name="connsiteX11" fmla="*/ 2067618 w 3536598"/>
              <a:gd name="connsiteY11" fmla="*/ 632488 h 632488"/>
              <a:gd name="connsiteX12" fmla="*/ 1502238 w 3536598"/>
              <a:gd name="connsiteY12" fmla="*/ 632488 h 632488"/>
              <a:gd name="connsiteX13" fmla="*/ 770570 w 3536598"/>
              <a:gd name="connsiteY13" fmla="*/ 632488 h 632488"/>
              <a:gd name="connsiteX14" fmla="*/ 105417 w 3536598"/>
              <a:gd name="connsiteY14" fmla="*/ 632488 h 632488"/>
              <a:gd name="connsiteX15" fmla="*/ 0 w 3536598"/>
              <a:gd name="connsiteY15" fmla="*/ 527071 h 632488"/>
              <a:gd name="connsiteX16" fmla="*/ 0 w 3536598"/>
              <a:gd name="connsiteY16" fmla="*/ 105417 h 632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36598" h="632488" fill="none" extrusionOk="0">
                <a:moveTo>
                  <a:pt x="0" y="105417"/>
                </a:moveTo>
                <a:cubicBezTo>
                  <a:pt x="551" y="42198"/>
                  <a:pt x="40818" y="7362"/>
                  <a:pt x="105417" y="0"/>
                </a:cubicBezTo>
                <a:cubicBezTo>
                  <a:pt x="264897" y="-25036"/>
                  <a:pt x="563943" y="11245"/>
                  <a:pt x="737312" y="0"/>
                </a:cubicBezTo>
                <a:cubicBezTo>
                  <a:pt x="910681" y="-11245"/>
                  <a:pt x="1214564" y="30687"/>
                  <a:pt x="1369207" y="0"/>
                </a:cubicBezTo>
                <a:cubicBezTo>
                  <a:pt x="1523850" y="-30687"/>
                  <a:pt x="1760814" y="11704"/>
                  <a:pt x="1967845" y="0"/>
                </a:cubicBezTo>
                <a:cubicBezTo>
                  <a:pt x="2174876" y="-11704"/>
                  <a:pt x="2395357" y="1642"/>
                  <a:pt x="2699513" y="0"/>
                </a:cubicBezTo>
                <a:cubicBezTo>
                  <a:pt x="3003669" y="-1642"/>
                  <a:pt x="3092116" y="-10545"/>
                  <a:pt x="3431181" y="0"/>
                </a:cubicBezTo>
                <a:cubicBezTo>
                  <a:pt x="3501126" y="-5255"/>
                  <a:pt x="3541016" y="37681"/>
                  <a:pt x="3536598" y="105417"/>
                </a:cubicBezTo>
                <a:cubicBezTo>
                  <a:pt x="3518112" y="280945"/>
                  <a:pt x="3555242" y="376731"/>
                  <a:pt x="3536598" y="527071"/>
                </a:cubicBezTo>
                <a:cubicBezTo>
                  <a:pt x="3533842" y="574681"/>
                  <a:pt x="3482174" y="625342"/>
                  <a:pt x="3431181" y="632488"/>
                </a:cubicBezTo>
                <a:cubicBezTo>
                  <a:pt x="3084560" y="635015"/>
                  <a:pt x="2850063" y="649242"/>
                  <a:pt x="2699513" y="632488"/>
                </a:cubicBezTo>
                <a:cubicBezTo>
                  <a:pt x="2548963" y="615734"/>
                  <a:pt x="2199199" y="603905"/>
                  <a:pt x="2067618" y="632488"/>
                </a:cubicBezTo>
                <a:cubicBezTo>
                  <a:pt x="1936038" y="661071"/>
                  <a:pt x="1719546" y="614011"/>
                  <a:pt x="1502238" y="632488"/>
                </a:cubicBezTo>
                <a:cubicBezTo>
                  <a:pt x="1284930" y="650965"/>
                  <a:pt x="1084274" y="620083"/>
                  <a:pt x="770570" y="632488"/>
                </a:cubicBezTo>
                <a:cubicBezTo>
                  <a:pt x="456866" y="644893"/>
                  <a:pt x="412137" y="627565"/>
                  <a:pt x="105417" y="632488"/>
                </a:cubicBezTo>
                <a:cubicBezTo>
                  <a:pt x="60684" y="632696"/>
                  <a:pt x="-3706" y="588464"/>
                  <a:pt x="0" y="527071"/>
                </a:cubicBezTo>
                <a:cubicBezTo>
                  <a:pt x="-8813" y="420617"/>
                  <a:pt x="10035" y="289513"/>
                  <a:pt x="0" y="105417"/>
                </a:cubicBezTo>
                <a:close/>
              </a:path>
              <a:path w="3536598" h="632488" stroke="0" extrusionOk="0">
                <a:moveTo>
                  <a:pt x="0" y="105417"/>
                </a:moveTo>
                <a:cubicBezTo>
                  <a:pt x="5443" y="39378"/>
                  <a:pt x="46226" y="7228"/>
                  <a:pt x="105417" y="0"/>
                </a:cubicBezTo>
                <a:cubicBezTo>
                  <a:pt x="348665" y="-26301"/>
                  <a:pt x="580909" y="24072"/>
                  <a:pt x="770570" y="0"/>
                </a:cubicBezTo>
                <a:cubicBezTo>
                  <a:pt x="960231" y="-24072"/>
                  <a:pt x="1284386" y="-3664"/>
                  <a:pt x="1502238" y="0"/>
                </a:cubicBezTo>
                <a:cubicBezTo>
                  <a:pt x="1720090" y="3664"/>
                  <a:pt x="1960288" y="-17947"/>
                  <a:pt x="2233906" y="0"/>
                </a:cubicBezTo>
                <a:cubicBezTo>
                  <a:pt x="2507524" y="17947"/>
                  <a:pt x="3069092" y="-59593"/>
                  <a:pt x="3431181" y="0"/>
                </a:cubicBezTo>
                <a:cubicBezTo>
                  <a:pt x="3493420" y="-13469"/>
                  <a:pt x="3544222" y="52574"/>
                  <a:pt x="3536598" y="105417"/>
                </a:cubicBezTo>
                <a:cubicBezTo>
                  <a:pt x="3539038" y="251331"/>
                  <a:pt x="3522857" y="325575"/>
                  <a:pt x="3536598" y="527071"/>
                </a:cubicBezTo>
                <a:cubicBezTo>
                  <a:pt x="3533351" y="588258"/>
                  <a:pt x="3480835" y="638431"/>
                  <a:pt x="3431181" y="632488"/>
                </a:cubicBezTo>
                <a:cubicBezTo>
                  <a:pt x="3121647" y="622711"/>
                  <a:pt x="3021947" y="629550"/>
                  <a:pt x="2766028" y="632488"/>
                </a:cubicBezTo>
                <a:cubicBezTo>
                  <a:pt x="2510109" y="635426"/>
                  <a:pt x="2332285" y="637061"/>
                  <a:pt x="2200648" y="632488"/>
                </a:cubicBezTo>
                <a:cubicBezTo>
                  <a:pt x="2069011" y="627915"/>
                  <a:pt x="1755617" y="660854"/>
                  <a:pt x="1568753" y="632488"/>
                </a:cubicBezTo>
                <a:cubicBezTo>
                  <a:pt x="1381889" y="604122"/>
                  <a:pt x="1163146" y="608909"/>
                  <a:pt x="837085" y="632488"/>
                </a:cubicBezTo>
                <a:cubicBezTo>
                  <a:pt x="511024" y="656067"/>
                  <a:pt x="464569" y="644555"/>
                  <a:pt x="105417" y="632488"/>
                </a:cubicBezTo>
                <a:cubicBezTo>
                  <a:pt x="44318" y="630745"/>
                  <a:pt x="8777" y="575158"/>
                  <a:pt x="0" y="527071"/>
                </a:cubicBezTo>
                <a:cubicBezTo>
                  <a:pt x="2763" y="381721"/>
                  <a:pt x="8744" y="300770"/>
                  <a:pt x="0" y="105417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Amazon.com, Inc. (AMZN)</a:t>
            </a:r>
            <a:endParaRPr lang="en-US" sz="1600" b="1" u="sng" dirty="0">
              <a:solidFill>
                <a:srgbClr val="00B05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B9E69FE-976F-D4E7-80C3-A3FD4EC804FC}"/>
              </a:ext>
            </a:extLst>
          </p:cNvPr>
          <p:cNvSpPr/>
          <p:nvPr/>
        </p:nvSpPr>
        <p:spPr>
          <a:xfrm>
            <a:off x="3712741" y="3331318"/>
            <a:ext cx="7162168" cy="1257443"/>
          </a:xfrm>
          <a:custGeom>
            <a:avLst/>
            <a:gdLst>
              <a:gd name="connsiteX0" fmla="*/ 0 w 7162168"/>
              <a:gd name="connsiteY0" fmla="*/ 209578 h 1257443"/>
              <a:gd name="connsiteX1" fmla="*/ 209578 w 7162168"/>
              <a:gd name="connsiteY1" fmla="*/ 0 h 1257443"/>
              <a:gd name="connsiteX2" fmla="*/ 816449 w 7162168"/>
              <a:gd name="connsiteY2" fmla="*/ 0 h 1257443"/>
              <a:gd name="connsiteX3" fmla="*/ 1625611 w 7162168"/>
              <a:gd name="connsiteY3" fmla="*/ 0 h 1257443"/>
              <a:gd name="connsiteX4" fmla="*/ 2097621 w 7162168"/>
              <a:gd name="connsiteY4" fmla="*/ 0 h 1257443"/>
              <a:gd name="connsiteX5" fmla="*/ 2839353 w 7162168"/>
              <a:gd name="connsiteY5" fmla="*/ 0 h 1257443"/>
              <a:gd name="connsiteX6" fmla="*/ 3446224 w 7162168"/>
              <a:gd name="connsiteY6" fmla="*/ 0 h 1257443"/>
              <a:gd name="connsiteX7" fmla="*/ 4255385 w 7162168"/>
              <a:gd name="connsiteY7" fmla="*/ 0 h 1257443"/>
              <a:gd name="connsiteX8" fmla="*/ 5064547 w 7162168"/>
              <a:gd name="connsiteY8" fmla="*/ 0 h 1257443"/>
              <a:gd name="connsiteX9" fmla="*/ 5738848 w 7162168"/>
              <a:gd name="connsiteY9" fmla="*/ 0 h 1257443"/>
              <a:gd name="connsiteX10" fmla="*/ 6345719 w 7162168"/>
              <a:gd name="connsiteY10" fmla="*/ 0 h 1257443"/>
              <a:gd name="connsiteX11" fmla="*/ 6952590 w 7162168"/>
              <a:gd name="connsiteY11" fmla="*/ 0 h 1257443"/>
              <a:gd name="connsiteX12" fmla="*/ 7162168 w 7162168"/>
              <a:gd name="connsiteY12" fmla="*/ 209578 h 1257443"/>
              <a:gd name="connsiteX13" fmla="*/ 7162168 w 7162168"/>
              <a:gd name="connsiteY13" fmla="*/ 645487 h 1257443"/>
              <a:gd name="connsiteX14" fmla="*/ 7162168 w 7162168"/>
              <a:gd name="connsiteY14" fmla="*/ 1047865 h 1257443"/>
              <a:gd name="connsiteX15" fmla="*/ 6952590 w 7162168"/>
              <a:gd name="connsiteY15" fmla="*/ 1257443 h 1257443"/>
              <a:gd name="connsiteX16" fmla="*/ 6143429 w 7162168"/>
              <a:gd name="connsiteY16" fmla="*/ 1257443 h 1257443"/>
              <a:gd name="connsiteX17" fmla="*/ 5671418 w 7162168"/>
              <a:gd name="connsiteY17" fmla="*/ 1257443 h 1257443"/>
              <a:gd name="connsiteX18" fmla="*/ 4862256 w 7162168"/>
              <a:gd name="connsiteY18" fmla="*/ 1257443 h 1257443"/>
              <a:gd name="connsiteX19" fmla="*/ 4255385 w 7162168"/>
              <a:gd name="connsiteY19" fmla="*/ 1257443 h 1257443"/>
              <a:gd name="connsiteX20" fmla="*/ 3513654 w 7162168"/>
              <a:gd name="connsiteY20" fmla="*/ 1257443 h 1257443"/>
              <a:gd name="connsiteX21" fmla="*/ 2906783 w 7162168"/>
              <a:gd name="connsiteY21" fmla="*/ 1257443 h 1257443"/>
              <a:gd name="connsiteX22" fmla="*/ 2232482 w 7162168"/>
              <a:gd name="connsiteY22" fmla="*/ 1257443 h 1257443"/>
              <a:gd name="connsiteX23" fmla="*/ 1760471 w 7162168"/>
              <a:gd name="connsiteY23" fmla="*/ 1257443 h 1257443"/>
              <a:gd name="connsiteX24" fmla="*/ 1221030 w 7162168"/>
              <a:gd name="connsiteY24" fmla="*/ 1257443 h 1257443"/>
              <a:gd name="connsiteX25" fmla="*/ 209578 w 7162168"/>
              <a:gd name="connsiteY25" fmla="*/ 1257443 h 1257443"/>
              <a:gd name="connsiteX26" fmla="*/ 0 w 7162168"/>
              <a:gd name="connsiteY26" fmla="*/ 1047865 h 1257443"/>
              <a:gd name="connsiteX27" fmla="*/ 0 w 7162168"/>
              <a:gd name="connsiteY27" fmla="*/ 620339 h 1257443"/>
              <a:gd name="connsiteX28" fmla="*/ 0 w 7162168"/>
              <a:gd name="connsiteY28" fmla="*/ 209578 h 1257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162168" h="1257443" fill="none" extrusionOk="0">
                <a:moveTo>
                  <a:pt x="0" y="209578"/>
                </a:moveTo>
                <a:cubicBezTo>
                  <a:pt x="-11672" y="67598"/>
                  <a:pt x="105900" y="-21703"/>
                  <a:pt x="209578" y="0"/>
                </a:cubicBezTo>
                <a:cubicBezTo>
                  <a:pt x="407657" y="-14967"/>
                  <a:pt x="666513" y="-29061"/>
                  <a:pt x="816449" y="0"/>
                </a:cubicBezTo>
                <a:cubicBezTo>
                  <a:pt x="966385" y="29061"/>
                  <a:pt x="1308510" y="38978"/>
                  <a:pt x="1625611" y="0"/>
                </a:cubicBezTo>
                <a:cubicBezTo>
                  <a:pt x="1942712" y="-38978"/>
                  <a:pt x="1926453" y="-14056"/>
                  <a:pt x="2097621" y="0"/>
                </a:cubicBezTo>
                <a:cubicBezTo>
                  <a:pt x="2268789" y="14056"/>
                  <a:pt x="2619062" y="-2313"/>
                  <a:pt x="2839353" y="0"/>
                </a:cubicBezTo>
                <a:cubicBezTo>
                  <a:pt x="3059644" y="2313"/>
                  <a:pt x="3185063" y="-27372"/>
                  <a:pt x="3446224" y="0"/>
                </a:cubicBezTo>
                <a:cubicBezTo>
                  <a:pt x="3707385" y="27372"/>
                  <a:pt x="3851680" y="-31197"/>
                  <a:pt x="4255385" y="0"/>
                </a:cubicBezTo>
                <a:cubicBezTo>
                  <a:pt x="4659090" y="31197"/>
                  <a:pt x="4711692" y="36407"/>
                  <a:pt x="5064547" y="0"/>
                </a:cubicBezTo>
                <a:cubicBezTo>
                  <a:pt x="5417402" y="-36407"/>
                  <a:pt x="5603424" y="-17486"/>
                  <a:pt x="5738848" y="0"/>
                </a:cubicBezTo>
                <a:cubicBezTo>
                  <a:pt x="5874272" y="17486"/>
                  <a:pt x="6101082" y="-6909"/>
                  <a:pt x="6345719" y="0"/>
                </a:cubicBezTo>
                <a:cubicBezTo>
                  <a:pt x="6590356" y="6909"/>
                  <a:pt x="6808635" y="22740"/>
                  <a:pt x="6952590" y="0"/>
                </a:cubicBezTo>
                <a:cubicBezTo>
                  <a:pt x="7070093" y="12586"/>
                  <a:pt x="7146307" y="108846"/>
                  <a:pt x="7162168" y="209578"/>
                </a:cubicBezTo>
                <a:cubicBezTo>
                  <a:pt x="7164489" y="298523"/>
                  <a:pt x="7169770" y="552093"/>
                  <a:pt x="7162168" y="645487"/>
                </a:cubicBezTo>
                <a:cubicBezTo>
                  <a:pt x="7154566" y="738881"/>
                  <a:pt x="7173102" y="866804"/>
                  <a:pt x="7162168" y="1047865"/>
                </a:cubicBezTo>
                <a:cubicBezTo>
                  <a:pt x="7173421" y="1148565"/>
                  <a:pt x="7064472" y="1257082"/>
                  <a:pt x="6952590" y="1257443"/>
                </a:cubicBezTo>
                <a:cubicBezTo>
                  <a:pt x="6709244" y="1217765"/>
                  <a:pt x="6448422" y="1272142"/>
                  <a:pt x="6143429" y="1257443"/>
                </a:cubicBezTo>
                <a:cubicBezTo>
                  <a:pt x="5838436" y="1242744"/>
                  <a:pt x="5816642" y="1244448"/>
                  <a:pt x="5671418" y="1257443"/>
                </a:cubicBezTo>
                <a:cubicBezTo>
                  <a:pt x="5526194" y="1270438"/>
                  <a:pt x="5227630" y="1286375"/>
                  <a:pt x="4862256" y="1257443"/>
                </a:cubicBezTo>
                <a:cubicBezTo>
                  <a:pt x="4496882" y="1228511"/>
                  <a:pt x="4504015" y="1234856"/>
                  <a:pt x="4255385" y="1257443"/>
                </a:cubicBezTo>
                <a:cubicBezTo>
                  <a:pt x="4006755" y="1280030"/>
                  <a:pt x="3796951" y="1275762"/>
                  <a:pt x="3513654" y="1257443"/>
                </a:cubicBezTo>
                <a:cubicBezTo>
                  <a:pt x="3230357" y="1239124"/>
                  <a:pt x="3160265" y="1278935"/>
                  <a:pt x="2906783" y="1257443"/>
                </a:cubicBezTo>
                <a:cubicBezTo>
                  <a:pt x="2653301" y="1235951"/>
                  <a:pt x="2425209" y="1285301"/>
                  <a:pt x="2232482" y="1257443"/>
                </a:cubicBezTo>
                <a:cubicBezTo>
                  <a:pt x="2039755" y="1229585"/>
                  <a:pt x="1987470" y="1271145"/>
                  <a:pt x="1760471" y="1257443"/>
                </a:cubicBezTo>
                <a:cubicBezTo>
                  <a:pt x="1533472" y="1243741"/>
                  <a:pt x="1477675" y="1270901"/>
                  <a:pt x="1221030" y="1257443"/>
                </a:cubicBezTo>
                <a:cubicBezTo>
                  <a:pt x="964385" y="1243985"/>
                  <a:pt x="612339" y="1297822"/>
                  <a:pt x="209578" y="1257443"/>
                </a:cubicBezTo>
                <a:cubicBezTo>
                  <a:pt x="86177" y="1257612"/>
                  <a:pt x="-2162" y="1169185"/>
                  <a:pt x="0" y="1047865"/>
                </a:cubicBezTo>
                <a:cubicBezTo>
                  <a:pt x="16932" y="951371"/>
                  <a:pt x="-10612" y="780579"/>
                  <a:pt x="0" y="620339"/>
                </a:cubicBezTo>
                <a:cubicBezTo>
                  <a:pt x="10612" y="460099"/>
                  <a:pt x="-137" y="326311"/>
                  <a:pt x="0" y="209578"/>
                </a:cubicBezTo>
                <a:close/>
              </a:path>
              <a:path w="7162168" h="1257443" stroke="0" extrusionOk="0">
                <a:moveTo>
                  <a:pt x="0" y="209578"/>
                </a:moveTo>
                <a:cubicBezTo>
                  <a:pt x="2891" y="89678"/>
                  <a:pt x="92784" y="7797"/>
                  <a:pt x="209578" y="0"/>
                </a:cubicBezTo>
                <a:cubicBezTo>
                  <a:pt x="420572" y="-22770"/>
                  <a:pt x="598239" y="13503"/>
                  <a:pt x="883879" y="0"/>
                </a:cubicBezTo>
                <a:cubicBezTo>
                  <a:pt x="1169519" y="-13503"/>
                  <a:pt x="1423291" y="-9416"/>
                  <a:pt x="1693041" y="0"/>
                </a:cubicBezTo>
                <a:cubicBezTo>
                  <a:pt x="1962791" y="9416"/>
                  <a:pt x="2255669" y="28105"/>
                  <a:pt x="2502202" y="0"/>
                </a:cubicBezTo>
                <a:cubicBezTo>
                  <a:pt x="2748735" y="-28105"/>
                  <a:pt x="2882646" y="20274"/>
                  <a:pt x="3109073" y="0"/>
                </a:cubicBezTo>
                <a:cubicBezTo>
                  <a:pt x="3335500" y="-20274"/>
                  <a:pt x="3500667" y="18908"/>
                  <a:pt x="3850804" y="0"/>
                </a:cubicBezTo>
                <a:cubicBezTo>
                  <a:pt x="4200941" y="-18908"/>
                  <a:pt x="4276968" y="-17506"/>
                  <a:pt x="4659966" y="0"/>
                </a:cubicBezTo>
                <a:cubicBezTo>
                  <a:pt x="5042964" y="17506"/>
                  <a:pt x="5037340" y="-4453"/>
                  <a:pt x="5266837" y="0"/>
                </a:cubicBezTo>
                <a:cubicBezTo>
                  <a:pt x="5496334" y="4453"/>
                  <a:pt x="5706114" y="32080"/>
                  <a:pt x="5941138" y="0"/>
                </a:cubicBezTo>
                <a:cubicBezTo>
                  <a:pt x="6176162" y="-32080"/>
                  <a:pt x="6561206" y="39219"/>
                  <a:pt x="6952590" y="0"/>
                </a:cubicBezTo>
                <a:cubicBezTo>
                  <a:pt x="7078790" y="16309"/>
                  <a:pt x="7161579" y="96516"/>
                  <a:pt x="7162168" y="209578"/>
                </a:cubicBezTo>
                <a:cubicBezTo>
                  <a:pt x="7143954" y="330176"/>
                  <a:pt x="7178725" y="454512"/>
                  <a:pt x="7162168" y="620339"/>
                </a:cubicBezTo>
                <a:cubicBezTo>
                  <a:pt x="7145611" y="786166"/>
                  <a:pt x="7163723" y="867315"/>
                  <a:pt x="7162168" y="1047865"/>
                </a:cubicBezTo>
                <a:cubicBezTo>
                  <a:pt x="7147159" y="1156310"/>
                  <a:pt x="7054987" y="1269262"/>
                  <a:pt x="6952590" y="1257443"/>
                </a:cubicBezTo>
                <a:cubicBezTo>
                  <a:pt x="6584226" y="1270699"/>
                  <a:pt x="6365603" y="1249566"/>
                  <a:pt x="6210859" y="1257443"/>
                </a:cubicBezTo>
                <a:cubicBezTo>
                  <a:pt x="6056115" y="1265320"/>
                  <a:pt x="5656482" y="1285694"/>
                  <a:pt x="5469127" y="1257443"/>
                </a:cubicBezTo>
                <a:cubicBezTo>
                  <a:pt x="5281772" y="1229192"/>
                  <a:pt x="4909436" y="1220616"/>
                  <a:pt x="4727396" y="1257443"/>
                </a:cubicBezTo>
                <a:cubicBezTo>
                  <a:pt x="4545356" y="1294270"/>
                  <a:pt x="4346645" y="1263766"/>
                  <a:pt x="4187955" y="1257443"/>
                </a:cubicBezTo>
                <a:cubicBezTo>
                  <a:pt x="4029265" y="1251120"/>
                  <a:pt x="3759462" y="1277034"/>
                  <a:pt x="3446224" y="1257443"/>
                </a:cubicBezTo>
                <a:cubicBezTo>
                  <a:pt x="3132986" y="1237852"/>
                  <a:pt x="2966866" y="1245830"/>
                  <a:pt x="2839353" y="1257443"/>
                </a:cubicBezTo>
                <a:cubicBezTo>
                  <a:pt x="2711840" y="1269056"/>
                  <a:pt x="2539760" y="1261436"/>
                  <a:pt x="2299912" y="1257443"/>
                </a:cubicBezTo>
                <a:cubicBezTo>
                  <a:pt x="2060064" y="1253450"/>
                  <a:pt x="1716542" y="1248385"/>
                  <a:pt x="1490750" y="1257443"/>
                </a:cubicBezTo>
                <a:cubicBezTo>
                  <a:pt x="1264958" y="1266501"/>
                  <a:pt x="1160461" y="1275248"/>
                  <a:pt x="951309" y="1257443"/>
                </a:cubicBezTo>
                <a:cubicBezTo>
                  <a:pt x="742157" y="1239638"/>
                  <a:pt x="533740" y="1239953"/>
                  <a:pt x="209578" y="1257443"/>
                </a:cubicBezTo>
                <a:cubicBezTo>
                  <a:pt x="94965" y="1250001"/>
                  <a:pt x="-23541" y="1150685"/>
                  <a:pt x="0" y="1047865"/>
                </a:cubicBezTo>
                <a:cubicBezTo>
                  <a:pt x="1128" y="964503"/>
                  <a:pt x="-449" y="767658"/>
                  <a:pt x="0" y="645487"/>
                </a:cubicBezTo>
                <a:cubicBezTo>
                  <a:pt x="449" y="523316"/>
                  <a:pt x="-20709" y="308270"/>
                  <a:pt x="0" y="209578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شركات السلع الاستهلاكية الكمالية تستفيد من </a:t>
            </a:r>
            <a:r>
              <a:rPr lang="ar-EG" sz="1600" b="1" dirty="0">
                <a:solidFill>
                  <a:srgbClr val="00B0F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قوة العلامة التجارية والابتكار</a:t>
            </a:r>
            <a:r>
              <a:rPr lang="ar-EG" sz="1600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، مما يتيح لها تحقيق مبيعات ضخمة وأرباح عالية من خلال التنوع الكبير في المنتجات والخدمات التي تقدمها</a:t>
            </a:r>
            <a:endParaRPr lang="en-US" sz="1600" b="1" u="sng" dirty="0">
              <a:solidFill>
                <a:srgbClr val="00B05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761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  <p:bldP spid="19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0667" y="6188075"/>
            <a:ext cx="1142245" cy="669925"/>
          </a:xfrm>
        </p:spPr>
        <p:txBody>
          <a:bodyPr/>
          <a:lstStyle/>
          <a:p>
            <a:r>
              <a:rPr lang="en-US" sz="6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14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9145131" y="85104"/>
            <a:ext cx="2355733" cy="399590"/>
          </a:xfrm>
          <a:custGeom>
            <a:avLst/>
            <a:gdLst>
              <a:gd name="connsiteX0" fmla="*/ 0 w 2355733"/>
              <a:gd name="connsiteY0" fmla="*/ 66600 h 399590"/>
              <a:gd name="connsiteX1" fmla="*/ 66600 w 2355733"/>
              <a:gd name="connsiteY1" fmla="*/ 0 h 399590"/>
              <a:gd name="connsiteX2" fmla="*/ 622233 w 2355733"/>
              <a:gd name="connsiteY2" fmla="*/ 0 h 399590"/>
              <a:gd name="connsiteX3" fmla="*/ 1222317 w 2355733"/>
              <a:gd name="connsiteY3" fmla="*/ 0 h 399590"/>
              <a:gd name="connsiteX4" fmla="*/ 2289133 w 2355733"/>
              <a:gd name="connsiteY4" fmla="*/ 0 h 399590"/>
              <a:gd name="connsiteX5" fmla="*/ 2355733 w 2355733"/>
              <a:gd name="connsiteY5" fmla="*/ 66600 h 399590"/>
              <a:gd name="connsiteX6" fmla="*/ 2355733 w 2355733"/>
              <a:gd name="connsiteY6" fmla="*/ 332990 h 399590"/>
              <a:gd name="connsiteX7" fmla="*/ 2289133 w 2355733"/>
              <a:gd name="connsiteY7" fmla="*/ 399590 h 399590"/>
              <a:gd name="connsiteX8" fmla="*/ 1711274 w 2355733"/>
              <a:gd name="connsiteY8" fmla="*/ 399590 h 399590"/>
              <a:gd name="connsiteX9" fmla="*/ 1133416 w 2355733"/>
              <a:gd name="connsiteY9" fmla="*/ 399590 h 399590"/>
              <a:gd name="connsiteX10" fmla="*/ 644459 w 2355733"/>
              <a:gd name="connsiteY10" fmla="*/ 399590 h 399590"/>
              <a:gd name="connsiteX11" fmla="*/ 66600 w 2355733"/>
              <a:gd name="connsiteY11" fmla="*/ 399590 h 399590"/>
              <a:gd name="connsiteX12" fmla="*/ 0 w 2355733"/>
              <a:gd name="connsiteY12" fmla="*/ 332990 h 399590"/>
              <a:gd name="connsiteX13" fmla="*/ 0 w 2355733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55733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02627" y="-23832"/>
                  <a:pt x="368345" y="-21674"/>
                  <a:pt x="622233" y="0"/>
                </a:cubicBezTo>
                <a:cubicBezTo>
                  <a:pt x="876121" y="21674"/>
                  <a:pt x="965314" y="-14479"/>
                  <a:pt x="1222317" y="0"/>
                </a:cubicBezTo>
                <a:cubicBezTo>
                  <a:pt x="1479320" y="14479"/>
                  <a:pt x="1920794" y="13956"/>
                  <a:pt x="2289133" y="0"/>
                </a:cubicBezTo>
                <a:cubicBezTo>
                  <a:pt x="2323371" y="3418"/>
                  <a:pt x="2355487" y="25716"/>
                  <a:pt x="2355733" y="66600"/>
                </a:cubicBezTo>
                <a:cubicBezTo>
                  <a:pt x="2356351" y="163177"/>
                  <a:pt x="2361684" y="233743"/>
                  <a:pt x="2355733" y="332990"/>
                </a:cubicBezTo>
                <a:cubicBezTo>
                  <a:pt x="2349576" y="368193"/>
                  <a:pt x="2325097" y="398983"/>
                  <a:pt x="2289133" y="399590"/>
                </a:cubicBezTo>
                <a:cubicBezTo>
                  <a:pt x="2034555" y="384541"/>
                  <a:pt x="1948710" y="409563"/>
                  <a:pt x="1711274" y="399590"/>
                </a:cubicBezTo>
                <a:cubicBezTo>
                  <a:pt x="1473838" y="389617"/>
                  <a:pt x="1383162" y="378838"/>
                  <a:pt x="1133416" y="399590"/>
                </a:cubicBezTo>
                <a:cubicBezTo>
                  <a:pt x="883670" y="420342"/>
                  <a:pt x="876720" y="408684"/>
                  <a:pt x="644459" y="399590"/>
                </a:cubicBezTo>
                <a:cubicBezTo>
                  <a:pt x="412198" y="390496"/>
                  <a:pt x="213343" y="423623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Net Profit Margin</a:t>
            </a:r>
            <a:endParaRPr lang="en-US" sz="2000" b="1" u="sng" dirty="0">
              <a:solidFill>
                <a:schemeClr val="tx1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F65C824-8685-17AC-F48A-AF040CF3C86C}"/>
              </a:ext>
            </a:extLst>
          </p:cNvPr>
          <p:cNvSpPr/>
          <p:nvPr/>
        </p:nvSpPr>
        <p:spPr>
          <a:xfrm>
            <a:off x="4859952" y="284899"/>
            <a:ext cx="2472095" cy="668483"/>
          </a:xfrm>
          <a:custGeom>
            <a:avLst/>
            <a:gdLst>
              <a:gd name="connsiteX0" fmla="*/ 0 w 2472095"/>
              <a:gd name="connsiteY0" fmla="*/ 111416 h 668483"/>
              <a:gd name="connsiteX1" fmla="*/ 111416 w 2472095"/>
              <a:gd name="connsiteY1" fmla="*/ 0 h 668483"/>
              <a:gd name="connsiteX2" fmla="*/ 696224 w 2472095"/>
              <a:gd name="connsiteY2" fmla="*/ 0 h 668483"/>
              <a:gd name="connsiteX3" fmla="*/ 1213555 w 2472095"/>
              <a:gd name="connsiteY3" fmla="*/ 0 h 668483"/>
              <a:gd name="connsiteX4" fmla="*/ 1798363 w 2472095"/>
              <a:gd name="connsiteY4" fmla="*/ 0 h 668483"/>
              <a:gd name="connsiteX5" fmla="*/ 2360679 w 2472095"/>
              <a:gd name="connsiteY5" fmla="*/ 0 h 668483"/>
              <a:gd name="connsiteX6" fmla="*/ 2472095 w 2472095"/>
              <a:gd name="connsiteY6" fmla="*/ 111416 h 668483"/>
              <a:gd name="connsiteX7" fmla="*/ 2472095 w 2472095"/>
              <a:gd name="connsiteY7" fmla="*/ 557067 h 668483"/>
              <a:gd name="connsiteX8" fmla="*/ 2360679 w 2472095"/>
              <a:gd name="connsiteY8" fmla="*/ 668483 h 668483"/>
              <a:gd name="connsiteX9" fmla="*/ 1843349 w 2472095"/>
              <a:gd name="connsiteY9" fmla="*/ 668483 h 668483"/>
              <a:gd name="connsiteX10" fmla="*/ 1258540 w 2472095"/>
              <a:gd name="connsiteY10" fmla="*/ 668483 h 668483"/>
              <a:gd name="connsiteX11" fmla="*/ 741210 w 2472095"/>
              <a:gd name="connsiteY11" fmla="*/ 668483 h 668483"/>
              <a:gd name="connsiteX12" fmla="*/ 111416 w 2472095"/>
              <a:gd name="connsiteY12" fmla="*/ 668483 h 668483"/>
              <a:gd name="connsiteX13" fmla="*/ 0 w 2472095"/>
              <a:gd name="connsiteY13" fmla="*/ 557067 h 668483"/>
              <a:gd name="connsiteX14" fmla="*/ 0 w 2472095"/>
              <a:gd name="connsiteY14" fmla="*/ 111416 h 66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72095" h="668483" fill="none" extrusionOk="0">
                <a:moveTo>
                  <a:pt x="0" y="111416"/>
                </a:moveTo>
                <a:cubicBezTo>
                  <a:pt x="-1054" y="46852"/>
                  <a:pt x="47236" y="3466"/>
                  <a:pt x="111416" y="0"/>
                </a:cubicBezTo>
                <a:cubicBezTo>
                  <a:pt x="237472" y="15238"/>
                  <a:pt x="512075" y="22231"/>
                  <a:pt x="696224" y="0"/>
                </a:cubicBezTo>
                <a:cubicBezTo>
                  <a:pt x="880373" y="-22231"/>
                  <a:pt x="972041" y="-22912"/>
                  <a:pt x="1213555" y="0"/>
                </a:cubicBezTo>
                <a:cubicBezTo>
                  <a:pt x="1455069" y="22912"/>
                  <a:pt x="1543924" y="27358"/>
                  <a:pt x="1798363" y="0"/>
                </a:cubicBezTo>
                <a:cubicBezTo>
                  <a:pt x="2052802" y="-27358"/>
                  <a:pt x="2136964" y="-11566"/>
                  <a:pt x="2360679" y="0"/>
                </a:cubicBezTo>
                <a:cubicBezTo>
                  <a:pt x="2426900" y="2309"/>
                  <a:pt x="2472999" y="64430"/>
                  <a:pt x="2472095" y="111416"/>
                </a:cubicBezTo>
                <a:cubicBezTo>
                  <a:pt x="2450053" y="209250"/>
                  <a:pt x="2489778" y="466936"/>
                  <a:pt x="2472095" y="557067"/>
                </a:cubicBezTo>
                <a:cubicBezTo>
                  <a:pt x="2483837" y="613337"/>
                  <a:pt x="2425886" y="660569"/>
                  <a:pt x="2360679" y="668483"/>
                </a:cubicBezTo>
                <a:cubicBezTo>
                  <a:pt x="2225157" y="679095"/>
                  <a:pt x="1960665" y="692730"/>
                  <a:pt x="1843349" y="668483"/>
                </a:cubicBezTo>
                <a:cubicBezTo>
                  <a:pt x="1726033" y="644237"/>
                  <a:pt x="1500320" y="676960"/>
                  <a:pt x="1258540" y="668483"/>
                </a:cubicBezTo>
                <a:cubicBezTo>
                  <a:pt x="1016760" y="660006"/>
                  <a:pt x="895262" y="672280"/>
                  <a:pt x="741210" y="668483"/>
                </a:cubicBezTo>
                <a:cubicBezTo>
                  <a:pt x="587158" y="664687"/>
                  <a:pt x="320034" y="661971"/>
                  <a:pt x="111416" y="668483"/>
                </a:cubicBezTo>
                <a:cubicBezTo>
                  <a:pt x="58895" y="664785"/>
                  <a:pt x="8747" y="626386"/>
                  <a:pt x="0" y="557067"/>
                </a:cubicBezTo>
                <a:cubicBezTo>
                  <a:pt x="7766" y="380806"/>
                  <a:pt x="17642" y="266111"/>
                  <a:pt x="0" y="111416"/>
                </a:cubicBezTo>
                <a:close/>
              </a:path>
              <a:path w="2472095" h="668483" stroke="0" extrusionOk="0">
                <a:moveTo>
                  <a:pt x="0" y="111416"/>
                </a:moveTo>
                <a:cubicBezTo>
                  <a:pt x="4024" y="44102"/>
                  <a:pt x="48352" y="11401"/>
                  <a:pt x="111416" y="0"/>
                </a:cubicBezTo>
                <a:cubicBezTo>
                  <a:pt x="259579" y="-8709"/>
                  <a:pt x="395420" y="22387"/>
                  <a:pt x="673732" y="0"/>
                </a:cubicBezTo>
                <a:cubicBezTo>
                  <a:pt x="952044" y="-22387"/>
                  <a:pt x="1059149" y="16645"/>
                  <a:pt x="1281033" y="0"/>
                </a:cubicBezTo>
                <a:cubicBezTo>
                  <a:pt x="1502917" y="-16645"/>
                  <a:pt x="1877198" y="-48898"/>
                  <a:pt x="2360679" y="0"/>
                </a:cubicBezTo>
                <a:cubicBezTo>
                  <a:pt x="2414045" y="10971"/>
                  <a:pt x="2471872" y="46160"/>
                  <a:pt x="2472095" y="111416"/>
                </a:cubicBezTo>
                <a:cubicBezTo>
                  <a:pt x="2481005" y="241312"/>
                  <a:pt x="2468833" y="447618"/>
                  <a:pt x="2472095" y="557067"/>
                </a:cubicBezTo>
                <a:cubicBezTo>
                  <a:pt x="2459065" y="615258"/>
                  <a:pt x="2415951" y="663841"/>
                  <a:pt x="2360679" y="668483"/>
                </a:cubicBezTo>
                <a:cubicBezTo>
                  <a:pt x="2086104" y="670260"/>
                  <a:pt x="1963828" y="663238"/>
                  <a:pt x="1775871" y="668483"/>
                </a:cubicBezTo>
                <a:cubicBezTo>
                  <a:pt x="1587914" y="673728"/>
                  <a:pt x="1400226" y="687554"/>
                  <a:pt x="1191062" y="668483"/>
                </a:cubicBezTo>
                <a:cubicBezTo>
                  <a:pt x="981898" y="649412"/>
                  <a:pt x="833228" y="651552"/>
                  <a:pt x="696224" y="668483"/>
                </a:cubicBezTo>
                <a:cubicBezTo>
                  <a:pt x="559220" y="685414"/>
                  <a:pt x="317409" y="690015"/>
                  <a:pt x="111416" y="668483"/>
                </a:cubicBezTo>
                <a:cubicBezTo>
                  <a:pt x="43188" y="682200"/>
                  <a:pt x="-12803" y="626402"/>
                  <a:pt x="0" y="557067"/>
                </a:cubicBezTo>
                <a:cubicBezTo>
                  <a:pt x="13539" y="334636"/>
                  <a:pt x="9364" y="232340"/>
                  <a:pt x="0" y="11141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b="1" dirty="0">
                <a:solidFill>
                  <a:srgbClr val="00B0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القطاعات الأكثر ربحية ؟</a:t>
            </a:r>
            <a:endParaRPr lang="en-US" sz="1600" b="1" u="sng" dirty="0">
              <a:solidFill>
                <a:srgbClr val="00B05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81F0F59-C62C-E5E1-D260-4315C615E0FC}"/>
              </a:ext>
            </a:extLst>
          </p:cNvPr>
          <p:cNvSpPr/>
          <p:nvPr/>
        </p:nvSpPr>
        <p:spPr>
          <a:xfrm>
            <a:off x="7728748" y="2005008"/>
            <a:ext cx="3061919" cy="632488"/>
          </a:xfrm>
          <a:custGeom>
            <a:avLst/>
            <a:gdLst>
              <a:gd name="connsiteX0" fmla="*/ 0 w 3061919"/>
              <a:gd name="connsiteY0" fmla="*/ 105417 h 632488"/>
              <a:gd name="connsiteX1" fmla="*/ 105417 w 3061919"/>
              <a:gd name="connsiteY1" fmla="*/ 0 h 632488"/>
              <a:gd name="connsiteX2" fmla="*/ 647123 w 3061919"/>
              <a:gd name="connsiteY2" fmla="*/ 0 h 632488"/>
              <a:gd name="connsiteX3" fmla="*/ 1188829 w 3061919"/>
              <a:gd name="connsiteY3" fmla="*/ 0 h 632488"/>
              <a:gd name="connsiteX4" fmla="*/ 1702025 w 3061919"/>
              <a:gd name="connsiteY4" fmla="*/ 0 h 632488"/>
              <a:gd name="connsiteX5" fmla="*/ 2329263 w 3061919"/>
              <a:gd name="connsiteY5" fmla="*/ 0 h 632488"/>
              <a:gd name="connsiteX6" fmla="*/ 2956502 w 3061919"/>
              <a:gd name="connsiteY6" fmla="*/ 0 h 632488"/>
              <a:gd name="connsiteX7" fmla="*/ 3061919 w 3061919"/>
              <a:gd name="connsiteY7" fmla="*/ 105417 h 632488"/>
              <a:gd name="connsiteX8" fmla="*/ 3061919 w 3061919"/>
              <a:gd name="connsiteY8" fmla="*/ 527071 h 632488"/>
              <a:gd name="connsiteX9" fmla="*/ 2956502 w 3061919"/>
              <a:gd name="connsiteY9" fmla="*/ 632488 h 632488"/>
              <a:gd name="connsiteX10" fmla="*/ 2329263 w 3061919"/>
              <a:gd name="connsiteY10" fmla="*/ 632488 h 632488"/>
              <a:gd name="connsiteX11" fmla="*/ 1787557 w 3061919"/>
              <a:gd name="connsiteY11" fmla="*/ 632488 h 632488"/>
              <a:gd name="connsiteX12" fmla="*/ 1302873 w 3061919"/>
              <a:gd name="connsiteY12" fmla="*/ 632488 h 632488"/>
              <a:gd name="connsiteX13" fmla="*/ 675634 w 3061919"/>
              <a:gd name="connsiteY13" fmla="*/ 632488 h 632488"/>
              <a:gd name="connsiteX14" fmla="*/ 105417 w 3061919"/>
              <a:gd name="connsiteY14" fmla="*/ 632488 h 632488"/>
              <a:gd name="connsiteX15" fmla="*/ 0 w 3061919"/>
              <a:gd name="connsiteY15" fmla="*/ 527071 h 632488"/>
              <a:gd name="connsiteX16" fmla="*/ 0 w 3061919"/>
              <a:gd name="connsiteY16" fmla="*/ 105417 h 632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61919" h="632488" fill="none" extrusionOk="0">
                <a:moveTo>
                  <a:pt x="0" y="105417"/>
                </a:moveTo>
                <a:cubicBezTo>
                  <a:pt x="551" y="42198"/>
                  <a:pt x="40818" y="7362"/>
                  <a:pt x="105417" y="0"/>
                </a:cubicBezTo>
                <a:cubicBezTo>
                  <a:pt x="375307" y="7860"/>
                  <a:pt x="409040" y="-23717"/>
                  <a:pt x="647123" y="0"/>
                </a:cubicBezTo>
                <a:cubicBezTo>
                  <a:pt x="885206" y="23717"/>
                  <a:pt x="927261" y="16131"/>
                  <a:pt x="1188829" y="0"/>
                </a:cubicBezTo>
                <a:cubicBezTo>
                  <a:pt x="1450397" y="-16131"/>
                  <a:pt x="1461812" y="-8188"/>
                  <a:pt x="1702025" y="0"/>
                </a:cubicBezTo>
                <a:cubicBezTo>
                  <a:pt x="1942238" y="8188"/>
                  <a:pt x="2107297" y="-567"/>
                  <a:pt x="2329263" y="0"/>
                </a:cubicBezTo>
                <a:cubicBezTo>
                  <a:pt x="2551229" y="567"/>
                  <a:pt x="2737279" y="4213"/>
                  <a:pt x="2956502" y="0"/>
                </a:cubicBezTo>
                <a:cubicBezTo>
                  <a:pt x="3026447" y="-5255"/>
                  <a:pt x="3066337" y="37681"/>
                  <a:pt x="3061919" y="105417"/>
                </a:cubicBezTo>
                <a:cubicBezTo>
                  <a:pt x="3043433" y="280945"/>
                  <a:pt x="3080563" y="376731"/>
                  <a:pt x="3061919" y="527071"/>
                </a:cubicBezTo>
                <a:cubicBezTo>
                  <a:pt x="3059163" y="574681"/>
                  <a:pt x="3007495" y="625342"/>
                  <a:pt x="2956502" y="632488"/>
                </a:cubicBezTo>
                <a:cubicBezTo>
                  <a:pt x="2819138" y="646213"/>
                  <a:pt x="2566847" y="636864"/>
                  <a:pt x="2329263" y="632488"/>
                </a:cubicBezTo>
                <a:cubicBezTo>
                  <a:pt x="2091679" y="628112"/>
                  <a:pt x="2035769" y="647806"/>
                  <a:pt x="1787557" y="632488"/>
                </a:cubicBezTo>
                <a:cubicBezTo>
                  <a:pt x="1539345" y="617170"/>
                  <a:pt x="1462470" y="642619"/>
                  <a:pt x="1302873" y="632488"/>
                </a:cubicBezTo>
                <a:cubicBezTo>
                  <a:pt x="1143276" y="622357"/>
                  <a:pt x="819075" y="627630"/>
                  <a:pt x="675634" y="632488"/>
                </a:cubicBezTo>
                <a:cubicBezTo>
                  <a:pt x="532193" y="637346"/>
                  <a:pt x="371556" y="620717"/>
                  <a:pt x="105417" y="632488"/>
                </a:cubicBezTo>
                <a:cubicBezTo>
                  <a:pt x="60684" y="632696"/>
                  <a:pt x="-3706" y="588464"/>
                  <a:pt x="0" y="527071"/>
                </a:cubicBezTo>
                <a:cubicBezTo>
                  <a:pt x="-8813" y="420617"/>
                  <a:pt x="10035" y="289513"/>
                  <a:pt x="0" y="105417"/>
                </a:cubicBezTo>
                <a:close/>
              </a:path>
              <a:path w="3061919" h="632488" stroke="0" extrusionOk="0">
                <a:moveTo>
                  <a:pt x="0" y="105417"/>
                </a:moveTo>
                <a:cubicBezTo>
                  <a:pt x="5443" y="39378"/>
                  <a:pt x="46226" y="7228"/>
                  <a:pt x="105417" y="0"/>
                </a:cubicBezTo>
                <a:cubicBezTo>
                  <a:pt x="306142" y="19758"/>
                  <a:pt x="433564" y="-4063"/>
                  <a:pt x="675634" y="0"/>
                </a:cubicBezTo>
                <a:cubicBezTo>
                  <a:pt x="917704" y="4063"/>
                  <a:pt x="1000745" y="-15380"/>
                  <a:pt x="1302873" y="0"/>
                </a:cubicBezTo>
                <a:cubicBezTo>
                  <a:pt x="1605001" y="15380"/>
                  <a:pt x="1718411" y="11747"/>
                  <a:pt x="1930111" y="0"/>
                </a:cubicBezTo>
                <a:cubicBezTo>
                  <a:pt x="2141811" y="-11747"/>
                  <a:pt x="2548299" y="-49089"/>
                  <a:pt x="2956502" y="0"/>
                </a:cubicBezTo>
                <a:cubicBezTo>
                  <a:pt x="3018741" y="-13469"/>
                  <a:pt x="3069543" y="52574"/>
                  <a:pt x="3061919" y="105417"/>
                </a:cubicBezTo>
                <a:cubicBezTo>
                  <a:pt x="3064359" y="251331"/>
                  <a:pt x="3048178" y="325575"/>
                  <a:pt x="3061919" y="527071"/>
                </a:cubicBezTo>
                <a:cubicBezTo>
                  <a:pt x="3058672" y="588258"/>
                  <a:pt x="3006156" y="638431"/>
                  <a:pt x="2956502" y="632488"/>
                </a:cubicBezTo>
                <a:cubicBezTo>
                  <a:pt x="2760939" y="610023"/>
                  <a:pt x="2609434" y="623907"/>
                  <a:pt x="2386285" y="632488"/>
                </a:cubicBezTo>
                <a:cubicBezTo>
                  <a:pt x="2163136" y="641069"/>
                  <a:pt x="2088140" y="633925"/>
                  <a:pt x="1901601" y="632488"/>
                </a:cubicBezTo>
                <a:cubicBezTo>
                  <a:pt x="1715062" y="631051"/>
                  <a:pt x="1512606" y="652479"/>
                  <a:pt x="1359894" y="632488"/>
                </a:cubicBezTo>
                <a:cubicBezTo>
                  <a:pt x="1207182" y="612497"/>
                  <a:pt x="969583" y="613577"/>
                  <a:pt x="732656" y="632488"/>
                </a:cubicBezTo>
                <a:cubicBezTo>
                  <a:pt x="495729" y="651399"/>
                  <a:pt x="314751" y="616486"/>
                  <a:pt x="105417" y="632488"/>
                </a:cubicBezTo>
                <a:cubicBezTo>
                  <a:pt x="44318" y="630745"/>
                  <a:pt x="8777" y="575158"/>
                  <a:pt x="0" y="527071"/>
                </a:cubicBezTo>
                <a:cubicBezTo>
                  <a:pt x="2763" y="381721"/>
                  <a:pt x="8744" y="300770"/>
                  <a:pt x="0" y="105417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b="1" dirty="0">
                <a:solidFill>
                  <a:srgbClr val="00B0F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قطاع المالية</a:t>
            </a:r>
            <a:endParaRPr lang="en-US" sz="1600" b="1" u="sng" dirty="0">
              <a:solidFill>
                <a:srgbClr val="00B0F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2632136-53A0-1E9C-8A6C-C9B8FCD77E30}"/>
              </a:ext>
            </a:extLst>
          </p:cNvPr>
          <p:cNvSpPr/>
          <p:nvPr/>
        </p:nvSpPr>
        <p:spPr>
          <a:xfrm>
            <a:off x="3795449" y="2005008"/>
            <a:ext cx="3536598" cy="632488"/>
          </a:xfrm>
          <a:custGeom>
            <a:avLst/>
            <a:gdLst>
              <a:gd name="connsiteX0" fmla="*/ 0 w 3536598"/>
              <a:gd name="connsiteY0" fmla="*/ 105417 h 632488"/>
              <a:gd name="connsiteX1" fmla="*/ 105417 w 3536598"/>
              <a:gd name="connsiteY1" fmla="*/ 0 h 632488"/>
              <a:gd name="connsiteX2" fmla="*/ 737312 w 3536598"/>
              <a:gd name="connsiteY2" fmla="*/ 0 h 632488"/>
              <a:gd name="connsiteX3" fmla="*/ 1369207 w 3536598"/>
              <a:gd name="connsiteY3" fmla="*/ 0 h 632488"/>
              <a:gd name="connsiteX4" fmla="*/ 1967845 w 3536598"/>
              <a:gd name="connsiteY4" fmla="*/ 0 h 632488"/>
              <a:gd name="connsiteX5" fmla="*/ 2699513 w 3536598"/>
              <a:gd name="connsiteY5" fmla="*/ 0 h 632488"/>
              <a:gd name="connsiteX6" fmla="*/ 3431181 w 3536598"/>
              <a:gd name="connsiteY6" fmla="*/ 0 h 632488"/>
              <a:gd name="connsiteX7" fmla="*/ 3536598 w 3536598"/>
              <a:gd name="connsiteY7" fmla="*/ 105417 h 632488"/>
              <a:gd name="connsiteX8" fmla="*/ 3536598 w 3536598"/>
              <a:gd name="connsiteY8" fmla="*/ 527071 h 632488"/>
              <a:gd name="connsiteX9" fmla="*/ 3431181 w 3536598"/>
              <a:gd name="connsiteY9" fmla="*/ 632488 h 632488"/>
              <a:gd name="connsiteX10" fmla="*/ 2699513 w 3536598"/>
              <a:gd name="connsiteY10" fmla="*/ 632488 h 632488"/>
              <a:gd name="connsiteX11" fmla="*/ 2067618 w 3536598"/>
              <a:gd name="connsiteY11" fmla="*/ 632488 h 632488"/>
              <a:gd name="connsiteX12" fmla="*/ 1502238 w 3536598"/>
              <a:gd name="connsiteY12" fmla="*/ 632488 h 632488"/>
              <a:gd name="connsiteX13" fmla="*/ 770570 w 3536598"/>
              <a:gd name="connsiteY13" fmla="*/ 632488 h 632488"/>
              <a:gd name="connsiteX14" fmla="*/ 105417 w 3536598"/>
              <a:gd name="connsiteY14" fmla="*/ 632488 h 632488"/>
              <a:gd name="connsiteX15" fmla="*/ 0 w 3536598"/>
              <a:gd name="connsiteY15" fmla="*/ 527071 h 632488"/>
              <a:gd name="connsiteX16" fmla="*/ 0 w 3536598"/>
              <a:gd name="connsiteY16" fmla="*/ 105417 h 632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36598" h="632488" fill="none" extrusionOk="0">
                <a:moveTo>
                  <a:pt x="0" y="105417"/>
                </a:moveTo>
                <a:cubicBezTo>
                  <a:pt x="551" y="42198"/>
                  <a:pt x="40818" y="7362"/>
                  <a:pt x="105417" y="0"/>
                </a:cubicBezTo>
                <a:cubicBezTo>
                  <a:pt x="264897" y="-25036"/>
                  <a:pt x="563943" y="11245"/>
                  <a:pt x="737312" y="0"/>
                </a:cubicBezTo>
                <a:cubicBezTo>
                  <a:pt x="910681" y="-11245"/>
                  <a:pt x="1214564" y="30687"/>
                  <a:pt x="1369207" y="0"/>
                </a:cubicBezTo>
                <a:cubicBezTo>
                  <a:pt x="1523850" y="-30687"/>
                  <a:pt x="1760814" y="11704"/>
                  <a:pt x="1967845" y="0"/>
                </a:cubicBezTo>
                <a:cubicBezTo>
                  <a:pt x="2174876" y="-11704"/>
                  <a:pt x="2395357" y="1642"/>
                  <a:pt x="2699513" y="0"/>
                </a:cubicBezTo>
                <a:cubicBezTo>
                  <a:pt x="3003669" y="-1642"/>
                  <a:pt x="3092116" y="-10545"/>
                  <a:pt x="3431181" y="0"/>
                </a:cubicBezTo>
                <a:cubicBezTo>
                  <a:pt x="3501126" y="-5255"/>
                  <a:pt x="3541016" y="37681"/>
                  <a:pt x="3536598" y="105417"/>
                </a:cubicBezTo>
                <a:cubicBezTo>
                  <a:pt x="3518112" y="280945"/>
                  <a:pt x="3555242" y="376731"/>
                  <a:pt x="3536598" y="527071"/>
                </a:cubicBezTo>
                <a:cubicBezTo>
                  <a:pt x="3533842" y="574681"/>
                  <a:pt x="3482174" y="625342"/>
                  <a:pt x="3431181" y="632488"/>
                </a:cubicBezTo>
                <a:cubicBezTo>
                  <a:pt x="3084560" y="635015"/>
                  <a:pt x="2850063" y="649242"/>
                  <a:pt x="2699513" y="632488"/>
                </a:cubicBezTo>
                <a:cubicBezTo>
                  <a:pt x="2548963" y="615734"/>
                  <a:pt x="2199199" y="603905"/>
                  <a:pt x="2067618" y="632488"/>
                </a:cubicBezTo>
                <a:cubicBezTo>
                  <a:pt x="1936038" y="661071"/>
                  <a:pt x="1719546" y="614011"/>
                  <a:pt x="1502238" y="632488"/>
                </a:cubicBezTo>
                <a:cubicBezTo>
                  <a:pt x="1284930" y="650965"/>
                  <a:pt x="1084274" y="620083"/>
                  <a:pt x="770570" y="632488"/>
                </a:cubicBezTo>
                <a:cubicBezTo>
                  <a:pt x="456866" y="644893"/>
                  <a:pt x="412137" y="627565"/>
                  <a:pt x="105417" y="632488"/>
                </a:cubicBezTo>
                <a:cubicBezTo>
                  <a:pt x="60684" y="632696"/>
                  <a:pt x="-3706" y="588464"/>
                  <a:pt x="0" y="527071"/>
                </a:cubicBezTo>
                <a:cubicBezTo>
                  <a:pt x="-8813" y="420617"/>
                  <a:pt x="10035" y="289513"/>
                  <a:pt x="0" y="105417"/>
                </a:cubicBezTo>
                <a:close/>
              </a:path>
              <a:path w="3536598" h="632488" stroke="0" extrusionOk="0">
                <a:moveTo>
                  <a:pt x="0" y="105417"/>
                </a:moveTo>
                <a:cubicBezTo>
                  <a:pt x="5443" y="39378"/>
                  <a:pt x="46226" y="7228"/>
                  <a:pt x="105417" y="0"/>
                </a:cubicBezTo>
                <a:cubicBezTo>
                  <a:pt x="348665" y="-26301"/>
                  <a:pt x="580909" y="24072"/>
                  <a:pt x="770570" y="0"/>
                </a:cubicBezTo>
                <a:cubicBezTo>
                  <a:pt x="960231" y="-24072"/>
                  <a:pt x="1284386" y="-3664"/>
                  <a:pt x="1502238" y="0"/>
                </a:cubicBezTo>
                <a:cubicBezTo>
                  <a:pt x="1720090" y="3664"/>
                  <a:pt x="1960288" y="-17947"/>
                  <a:pt x="2233906" y="0"/>
                </a:cubicBezTo>
                <a:cubicBezTo>
                  <a:pt x="2507524" y="17947"/>
                  <a:pt x="3069092" y="-59593"/>
                  <a:pt x="3431181" y="0"/>
                </a:cubicBezTo>
                <a:cubicBezTo>
                  <a:pt x="3493420" y="-13469"/>
                  <a:pt x="3544222" y="52574"/>
                  <a:pt x="3536598" y="105417"/>
                </a:cubicBezTo>
                <a:cubicBezTo>
                  <a:pt x="3539038" y="251331"/>
                  <a:pt x="3522857" y="325575"/>
                  <a:pt x="3536598" y="527071"/>
                </a:cubicBezTo>
                <a:cubicBezTo>
                  <a:pt x="3533351" y="588258"/>
                  <a:pt x="3480835" y="638431"/>
                  <a:pt x="3431181" y="632488"/>
                </a:cubicBezTo>
                <a:cubicBezTo>
                  <a:pt x="3121647" y="622711"/>
                  <a:pt x="3021947" y="629550"/>
                  <a:pt x="2766028" y="632488"/>
                </a:cubicBezTo>
                <a:cubicBezTo>
                  <a:pt x="2510109" y="635426"/>
                  <a:pt x="2332285" y="637061"/>
                  <a:pt x="2200648" y="632488"/>
                </a:cubicBezTo>
                <a:cubicBezTo>
                  <a:pt x="2069011" y="627915"/>
                  <a:pt x="1755617" y="660854"/>
                  <a:pt x="1568753" y="632488"/>
                </a:cubicBezTo>
                <a:cubicBezTo>
                  <a:pt x="1381889" y="604122"/>
                  <a:pt x="1163146" y="608909"/>
                  <a:pt x="837085" y="632488"/>
                </a:cubicBezTo>
                <a:cubicBezTo>
                  <a:pt x="511024" y="656067"/>
                  <a:pt x="464569" y="644555"/>
                  <a:pt x="105417" y="632488"/>
                </a:cubicBezTo>
                <a:cubicBezTo>
                  <a:pt x="44318" y="630745"/>
                  <a:pt x="8777" y="575158"/>
                  <a:pt x="0" y="527071"/>
                </a:cubicBezTo>
                <a:cubicBezTo>
                  <a:pt x="2763" y="381721"/>
                  <a:pt x="8744" y="300770"/>
                  <a:pt x="0" y="105417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JPMorgan Chase &amp; Co. (JPM)</a:t>
            </a:r>
            <a:endParaRPr lang="en-US" sz="1600" b="1" u="sng" dirty="0">
              <a:solidFill>
                <a:srgbClr val="00B05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B9E69FE-976F-D4E7-80C3-A3FD4EC804FC}"/>
              </a:ext>
            </a:extLst>
          </p:cNvPr>
          <p:cNvSpPr/>
          <p:nvPr/>
        </p:nvSpPr>
        <p:spPr>
          <a:xfrm>
            <a:off x="3712741" y="3331318"/>
            <a:ext cx="7162168" cy="1257443"/>
          </a:xfrm>
          <a:custGeom>
            <a:avLst/>
            <a:gdLst>
              <a:gd name="connsiteX0" fmla="*/ 0 w 7162168"/>
              <a:gd name="connsiteY0" fmla="*/ 209578 h 1257443"/>
              <a:gd name="connsiteX1" fmla="*/ 209578 w 7162168"/>
              <a:gd name="connsiteY1" fmla="*/ 0 h 1257443"/>
              <a:gd name="connsiteX2" fmla="*/ 816449 w 7162168"/>
              <a:gd name="connsiteY2" fmla="*/ 0 h 1257443"/>
              <a:gd name="connsiteX3" fmla="*/ 1625611 w 7162168"/>
              <a:gd name="connsiteY3" fmla="*/ 0 h 1257443"/>
              <a:gd name="connsiteX4" fmla="*/ 2097621 w 7162168"/>
              <a:gd name="connsiteY4" fmla="*/ 0 h 1257443"/>
              <a:gd name="connsiteX5" fmla="*/ 2839353 w 7162168"/>
              <a:gd name="connsiteY5" fmla="*/ 0 h 1257443"/>
              <a:gd name="connsiteX6" fmla="*/ 3446224 w 7162168"/>
              <a:gd name="connsiteY6" fmla="*/ 0 h 1257443"/>
              <a:gd name="connsiteX7" fmla="*/ 4255385 w 7162168"/>
              <a:gd name="connsiteY7" fmla="*/ 0 h 1257443"/>
              <a:gd name="connsiteX8" fmla="*/ 5064547 w 7162168"/>
              <a:gd name="connsiteY8" fmla="*/ 0 h 1257443"/>
              <a:gd name="connsiteX9" fmla="*/ 5738848 w 7162168"/>
              <a:gd name="connsiteY9" fmla="*/ 0 h 1257443"/>
              <a:gd name="connsiteX10" fmla="*/ 6345719 w 7162168"/>
              <a:gd name="connsiteY10" fmla="*/ 0 h 1257443"/>
              <a:gd name="connsiteX11" fmla="*/ 6952590 w 7162168"/>
              <a:gd name="connsiteY11" fmla="*/ 0 h 1257443"/>
              <a:gd name="connsiteX12" fmla="*/ 7162168 w 7162168"/>
              <a:gd name="connsiteY12" fmla="*/ 209578 h 1257443"/>
              <a:gd name="connsiteX13" fmla="*/ 7162168 w 7162168"/>
              <a:gd name="connsiteY13" fmla="*/ 645487 h 1257443"/>
              <a:gd name="connsiteX14" fmla="*/ 7162168 w 7162168"/>
              <a:gd name="connsiteY14" fmla="*/ 1047865 h 1257443"/>
              <a:gd name="connsiteX15" fmla="*/ 6952590 w 7162168"/>
              <a:gd name="connsiteY15" fmla="*/ 1257443 h 1257443"/>
              <a:gd name="connsiteX16" fmla="*/ 6143429 w 7162168"/>
              <a:gd name="connsiteY16" fmla="*/ 1257443 h 1257443"/>
              <a:gd name="connsiteX17" fmla="*/ 5671418 w 7162168"/>
              <a:gd name="connsiteY17" fmla="*/ 1257443 h 1257443"/>
              <a:gd name="connsiteX18" fmla="*/ 4862256 w 7162168"/>
              <a:gd name="connsiteY18" fmla="*/ 1257443 h 1257443"/>
              <a:gd name="connsiteX19" fmla="*/ 4255385 w 7162168"/>
              <a:gd name="connsiteY19" fmla="*/ 1257443 h 1257443"/>
              <a:gd name="connsiteX20" fmla="*/ 3513654 w 7162168"/>
              <a:gd name="connsiteY20" fmla="*/ 1257443 h 1257443"/>
              <a:gd name="connsiteX21" fmla="*/ 2906783 w 7162168"/>
              <a:gd name="connsiteY21" fmla="*/ 1257443 h 1257443"/>
              <a:gd name="connsiteX22" fmla="*/ 2232482 w 7162168"/>
              <a:gd name="connsiteY22" fmla="*/ 1257443 h 1257443"/>
              <a:gd name="connsiteX23" fmla="*/ 1760471 w 7162168"/>
              <a:gd name="connsiteY23" fmla="*/ 1257443 h 1257443"/>
              <a:gd name="connsiteX24" fmla="*/ 1221030 w 7162168"/>
              <a:gd name="connsiteY24" fmla="*/ 1257443 h 1257443"/>
              <a:gd name="connsiteX25" fmla="*/ 209578 w 7162168"/>
              <a:gd name="connsiteY25" fmla="*/ 1257443 h 1257443"/>
              <a:gd name="connsiteX26" fmla="*/ 0 w 7162168"/>
              <a:gd name="connsiteY26" fmla="*/ 1047865 h 1257443"/>
              <a:gd name="connsiteX27" fmla="*/ 0 w 7162168"/>
              <a:gd name="connsiteY27" fmla="*/ 620339 h 1257443"/>
              <a:gd name="connsiteX28" fmla="*/ 0 w 7162168"/>
              <a:gd name="connsiteY28" fmla="*/ 209578 h 1257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162168" h="1257443" fill="none" extrusionOk="0">
                <a:moveTo>
                  <a:pt x="0" y="209578"/>
                </a:moveTo>
                <a:cubicBezTo>
                  <a:pt x="-11672" y="67598"/>
                  <a:pt x="105900" y="-21703"/>
                  <a:pt x="209578" y="0"/>
                </a:cubicBezTo>
                <a:cubicBezTo>
                  <a:pt x="407657" y="-14967"/>
                  <a:pt x="666513" y="-29061"/>
                  <a:pt x="816449" y="0"/>
                </a:cubicBezTo>
                <a:cubicBezTo>
                  <a:pt x="966385" y="29061"/>
                  <a:pt x="1308510" y="38978"/>
                  <a:pt x="1625611" y="0"/>
                </a:cubicBezTo>
                <a:cubicBezTo>
                  <a:pt x="1942712" y="-38978"/>
                  <a:pt x="1926453" y="-14056"/>
                  <a:pt x="2097621" y="0"/>
                </a:cubicBezTo>
                <a:cubicBezTo>
                  <a:pt x="2268789" y="14056"/>
                  <a:pt x="2619062" y="-2313"/>
                  <a:pt x="2839353" y="0"/>
                </a:cubicBezTo>
                <a:cubicBezTo>
                  <a:pt x="3059644" y="2313"/>
                  <a:pt x="3185063" y="-27372"/>
                  <a:pt x="3446224" y="0"/>
                </a:cubicBezTo>
                <a:cubicBezTo>
                  <a:pt x="3707385" y="27372"/>
                  <a:pt x="3851680" y="-31197"/>
                  <a:pt x="4255385" y="0"/>
                </a:cubicBezTo>
                <a:cubicBezTo>
                  <a:pt x="4659090" y="31197"/>
                  <a:pt x="4711692" y="36407"/>
                  <a:pt x="5064547" y="0"/>
                </a:cubicBezTo>
                <a:cubicBezTo>
                  <a:pt x="5417402" y="-36407"/>
                  <a:pt x="5603424" y="-17486"/>
                  <a:pt x="5738848" y="0"/>
                </a:cubicBezTo>
                <a:cubicBezTo>
                  <a:pt x="5874272" y="17486"/>
                  <a:pt x="6101082" y="-6909"/>
                  <a:pt x="6345719" y="0"/>
                </a:cubicBezTo>
                <a:cubicBezTo>
                  <a:pt x="6590356" y="6909"/>
                  <a:pt x="6808635" y="22740"/>
                  <a:pt x="6952590" y="0"/>
                </a:cubicBezTo>
                <a:cubicBezTo>
                  <a:pt x="7070093" y="12586"/>
                  <a:pt x="7146307" y="108846"/>
                  <a:pt x="7162168" y="209578"/>
                </a:cubicBezTo>
                <a:cubicBezTo>
                  <a:pt x="7164489" y="298523"/>
                  <a:pt x="7169770" y="552093"/>
                  <a:pt x="7162168" y="645487"/>
                </a:cubicBezTo>
                <a:cubicBezTo>
                  <a:pt x="7154566" y="738881"/>
                  <a:pt x="7173102" y="866804"/>
                  <a:pt x="7162168" y="1047865"/>
                </a:cubicBezTo>
                <a:cubicBezTo>
                  <a:pt x="7173421" y="1148565"/>
                  <a:pt x="7064472" y="1257082"/>
                  <a:pt x="6952590" y="1257443"/>
                </a:cubicBezTo>
                <a:cubicBezTo>
                  <a:pt x="6709244" y="1217765"/>
                  <a:pt x="6448422" y="1272142"/>
                  <a:pt x="6143429" y="1257443"/>
                </a:cubicBezTo>
                <a:cubicBezTo>
                  <a:pt x="5838436" y="1242744"/>
                  <a:pt x="5816642" y="1244448"/>
                  <a:pt x="5671418" y="1257443"/>
                </a:cubicBezTo>
                <a:cubicBezTo>
                  <a:pt x="5526194" y="1270438"/>
                  <a:pt x="5227630" y="1286375"/>
                  <a:pt x="4862256" y="1257443"/>
                </a:cubicBezTo>
                <a:cubicBezTo>
                  <a:pt x="4496882" y="1228511"/>
                  <a:pt x="4504015" y="1234856"/>
                  <a:pt x="4255385" y="1257443"/>
                </a:cubicBezTo>
                <a:cubicBezTo>
                  <a:pt x="4006755" y="1280030"/>
                  <a:pt x="3796951" y="1275762"/>
                  <a:pt x="3513654" y="1257443"/>
                </a:cubicBezTo>
                <a:cubicBezTo>
                  <a:pt x="3230357" y="1239124"/>
                  <a:pt x="3160265" y="1278935"/>
                  <a:pt x="2906783" y="1257443"/>
                </a:cubicBezTo>
                <a:cubicBezTo>
                  <a:pt x="2653301" y="1235951"/>
                  <a:pt x="2425209" y="1285301"/>
                  <a:pt x="2232482" y="1257443"/>
                </a:cubicBezTo>
                <a:cubicBezTo>
                  <a:pt x="2039755" y="1229585"/>
                  <a:pt x="1987470" y="1271145"/>
                  <a:pt x="1760471" y="1257443"/>
                </a:cubicBezTo>
                <a:cubicBezTo>
                  <a:pt x="1533472" y="1243741"/>
                  <a:pt x="1477675" y="1270901"/>
                  <a:pt x="1221030" y="1257443"/>
                </a:cubicBezTo>
                <a:cubicBezTo>
                  <a:pt x="964385" y="1243985"/>
                  <a:pt x="612339" y="1297822"/>
                  <a:pt x="209578" y="1257443"/>
                </a:cubicBezTo>
                <a:cubicBezTo>
                  <a:pt x="86177" y="1257612"/>
                  <a:pt x="-2162" y="1169185"/>
                  <a:pt x="0" y="1047865"/>
                </a:cubicBezTo>
                <a:cubicBezTo>
                  <a:pt x="16932" y="951371"/>
                  <a:pt x="-10612" y="780579"/>
                  <a:pt x="0" y="620339"/>
                </a:cubicBezTo>
                <a:cubicBezTo>
                  <a:pt x="10612" y="460099"/>
                  <a:pt x="-137" y="326311"/>
                  <a:pt x="0" y="209578"/>
                </a:cubicBezTo>
                <a:close/>
              </a:path>
              <a:path w="7162168" h="1257443" stroke="0" extrusionOk="0">
                <a:moveTo>
                  <a:pt x="0" y="209578"/>
                </a:moveTo>
                <a:cubicBezTo>
                  <a:pt x="2891" y="89678"/>
                  <a:pt x="92784" y="7797"/>
                  <a:pt x="209578" y="0"/>
                </a:cubicBezTo>
                <a:cubicBezTo>
                  <a:pt x="420572" y="-22770"/>
                  <a:pt x="598239" y="13503"/>
                  <a:pt x="883879" y="0"/>
                </a:cubicBezTo>
                <a:cubicBezTo>
                  <a:pt x="1169519" y="-13503"/>
                  <a:pt x="1423291" y="-9416"/>
                  <a:pt x="1693041" y="0"/>
                </a:cubicBezTo>
                <a:cubicBezTo>
                  <a:pt x="1962791" y="9416"/>
                  <a:pt x="2255669" y="28105"/>
                  <a:pt x="2502202" y="0"/>
                </a:cubicBezTo>
                <a:cubicBezTo>
                  <a:pt x="2748735" y="-28105"/>
                  <a:pt x="2882646" y="20274"/>
                  <a:pt x="3109073" y="0"/>
                </a:cubicBezTo>
                <a:cubicBezTo>
                  <a:pt x="3335500" y="-20274"/>
                  <a:pt x="3500667" y="18908"/>
                  <a:pt x="3850804" y="0"/>
                </a:cubicBezTo>
                <a:cubicBezTo>
                  <a:pt x="4200941" y="-18908"/>
                  <a:pt x="4276968" y="-17506"/>
                  <a:pt x="4659966" y="0"/>
                </a:cubicBezTo>
                <a:cubicBezTo>
                  <a:pt x="5042964" y="17506"/>
                  <a:pt x="5037340" y="-4453"/>
                  <a:pt x="5266837" y="0"/>
                </a:cubicBezTo>
                <a:cubicBezTo>
                  <a:pt x="5496334" y="4453"/>
                  <a:pt x="5706114" y="32080"/>
                  <a:pt x="5941138" y="0"/>
                </a:cubicBezTo>
                <a:cubicBezTo>
                  <a:pt x="6176162" y="-32080"/>
                  <a:pt x="6561206" y="39219"/>
                  <a:pt x="6952590" y="0"/>
                </a:cubicBezTo>
                <a:cubicBezTo>
                  <a:pt x="7078790" y="16309"/>
                  <a:pt x="7161579" y="96516"/>
                  <a:pt x="7162168" y="209578"/>
                </a:cubicBezTo>
                <a:cubicBezTo>
                  <a:pt x="7143954" y="330176"/>
                  <a:pt x="7178725" y="454512"/>
                  <a:pt x="7162168" y="620339"/>
                </a:cubicBezTo>
                <a:cubicBezTo>
                  <a:pt x="7145611" y="786166"/>
                  <a:pt x="7163723" y="867315"/>
                  <a:pt x="7162168" y="1047865"/>
                </a:cubicBezTo>
                <a:cubicBezTo>
                  <a:pt x="7147159" y="1156310"/>
                  <a:pt x="7054987" y="1269262"/>
                  <a:pt x="6952590" y="1257443"/>
                </a:cubicBezTo>
                <a:cubicBezTo>
                  <a:pt x="6584226" y="1270699"/>
                  <a:pt x="6365603" y="1249566"/>
                  <a:pt x="6210859" y="1257443"/>
                </a:cubicBezTo>
                <a:cubicBezTo>
                  <a:pt x="6056115" y="1265320"/>
                  <a:pt x="5656482" y="1285694"/>
                  <a:pt x="5469127" y="1257443"/>
                </a:cubicBezTo>
                <a:cubicBezTo>
                  <a:pt x="5281772" y="1229192"/>
                  <a:pt x="4909436" y="1220616"/>
                  <a:pt x="4727396" y="1257443"/>
                </a:cubicBezTo>
                <a:cubicBezTo>
                  <a:pt x="4545356" y="1294270"/>
                  <a:pt x="4346645" y="1263766"/>
                  <a:pt x="4187955" y="1257443"/>
                </a:cubicBezTo>
                <a:cubicBezTo>
                  <a:pt x="4029265" y="1251120"/>
                  <a:pt x="3759462" y="1277034"/>
                  <a:pt x="3446224" y="1257443"/>
                </a:cubicBezTo>
                <a:cubicBezTo>
                  <a:pt x="3132986" y="1237852"/>
                  <a:pt x="2966866" y="1245830"/>
                  <a:pt x="2839353" y="1257443"/>
                </a:cubicBezTo>
                <a:cubicBezTo>
                  <a:pt x="2711840" y="1269056"/>
                  <a:pt x="2539760" y="1261436"/>
                  <a:pt x="2299912" y="1257443"/>
                </a:cubicBezTo>
                <a:cubicBezTo>
                  <a:pt x="2060064" y="1253450"/>
                  <a:pt x="1716542" y="1248385"/>
                  <a:pt x="1490750" y="1257443"/>
                </a:cubicBezTo>
                <a:cubicBezTo>
                  <a:pt x="1264958" y="1266501"/>
                  <a:pt x="1160461" y="1275248"/>
                  <a:pt x="951309" y="1257443"/>
                </a:cubicBezTo>
                <a:cubicBezTo>
                  <a:pt x="742157" y="1239638"/>
                  <a:pt x="533740" y="1239953"/>
                  <a:pt x="209578" y="1257443"/>
                </a:cubicBezTo>
                <a:cubicBezTo>
                  <a:pt x="94965" y="1250001"/>
                  <a:pt x="-23541" y="1150685"/>
                  <a:pt x="0" y="1047865"/>
                </a:cubicBezTo>
                <a:cubicBezTo>
                  <a:pt x="1128" y="964503"/>
                  <a:pt x="-449" y="767658"/>
                  <a:pt x="0" y="645487"/>
                </a:cubicBezTo>
                <a:cubicBezTo>
                  <a:pt x="449" y="523316"/>
                  <a:pt x="-20709" y="308270"/>
                  <a:pt x="0" y="209578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البنوك والمؤسسات المالية الكبرى تحقق أرباحًا كبيرة من خلال مجموعة واسعة من الخدمات المالية مثل </a:t>
            </a:r>
            <a:r>
              <a:rPr lang="ar-EG" sz="1600" b="1" dirty="0">
                <a:solidFill>
                  <a:srgbClr val="00B0F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الإقراض والاستثمار والخدمات المصرفية</a:t>
            </a:r>
            <a:r>
              <a:rPr lang="ar-EG" sz="1600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، بالإضافة إلى </a:t>
            </a:r>
            <a:r>
              <a:rPr lang="ar-EG" sz="1600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إدارة الأصول والخدمات المصرفية الاستثمارية</a:t>
            </a:r>
            <a:endParaRPr lang="en-US" sz="1600" b="1" u="sng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766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  <p:bldP spid="19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4145" y="6188075"/>
            <a:ext cx="1142245" cy="669925"/>
          </a:xfrm>
        </p:spPr>
        <p:txBody>
          <a:bodyPr/>
          <a:lstStyle/>
          <a:p>
            <a:r>
              <a:rPr lang="en-US" sz="6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15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9145131" y="85104"/>
            <a:ext cx="2355733" cy="399590"/>
          </a:xfrm>
          <a:custGeom>
            <a:avLst/>
            <a:gdLst>
              <a:gd name="connsiteX0" fmla="*/ 0 w 2355733"/>
              <a:gd name="connsiteY0" fmla="*/ 66600 h 399590"/>
              <a:gd name="connsiteX1" fmla="*/ 66600 w 2355733"/>
              <a:gd name="connsiteY1" fmla="*/ 0 h 399590"/>
              <a:gd name="connsiteX2" fmla="*/ 622233 w 2355733"/>
              <a:gd name="connsiteY2" fmla="*/ 0 h 399590"/>
              <a:gd name="connsiteX3" fmla="*/ 1222317 w 2355733"/>
              <a:gd name="connsiteY3" fmla="*/ 0 h 399590"/>
              <a:gd name="connsiteX4" fmla="*/ 2289133 w 2355733"/>
              <a:gd name="connsiteY4" fmla="*/ 0 h 399590"/>
              <a:gd name="connsiteX5" fmla="*/ 2355733 w 2355733"/>
              <a:gd name="connsiteY5" fmla="*/ 66600 h 399590"/>
              <a:gd name="connsiteX6" fmla="*/ 2355733 w 2355733"/>
              <a:gd name="connsiteY6" fmla="*/ 332990 h 399590"/>
              <a:gd name="connsiteX7" fmla="*/ 2289133 w 2355733"/>
              <a:gd name="connsiteY7" fmla="*/ 399590 h 399590"/>
              <a:gd name="connsiteX8" fmla="*/ 1711274 w 2355733"/>
              <a:gd name="connsiteY8" fmla="*/ 399590 h 399590"/>
              <a:gd name="connsiteX9" fmla="*/ 1133416 w 2355733"/>
              <a:gd name="connsiteY9" fmla="*/ 399590 h 399590"/>
              <a:gd name="connsiteX10" fmla="*/ 644459 w 2355733"/>
              <a:gd name="connsiteY10" fmla="*/ 399590 h 399590"/>
              <a:gd name="connsiteX11" fmla="*/ 66600 w 2355733"/>
              <a:gd name="connsiteY11" fmla="*/ 399590 h 399590"/>
              <a:gd name="connsiteX12" fmla="*/ 0 w 2355733"/>
              <a:gd name="connsiteY12" fmla="*/ 332990 h 399590"/>
              <a:gd name="connsiteX13" fmla="*/ 0 w 2355733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55733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02627" y="-23832"/>
                  <a:pt x="368345" y="-21674"/>
                  <a:pt x="622233" y="0"/>
                </a:cubicBezTo>
                <a:cubicBezTo>
                  <a:pt x="876121" y="21674"/>
                  <a:pt x="965314" y="-14479"/>
                  <a:pt x="1222317" y="0"/>
                </a:cubicBezTo>
                <a:cubicBezTo>
                  <a:pt x="1479320" y="14479"/>
                  <a:pt x="1920794" y="13956"/>
                  <a:pt x="2289133" y="0"/>
                </a:cubicBezTo>
                <a:cubicBezTo>
                  <a:pt x="2323371" y="3418"/>
                  <a:pt x="2355487" y="25716"/>
                  <a:pt x="2355733" y="66600"/>
                </a:cubicBezTo>
                <a:cubicBezTo>
                  <a:pt x="2356351" y="163177"/>
                  <a:pt x="2361684" y="233743"/>
                  <a:pt x="2355733" y="332990"/>
                </a:cubicBezTo>
                <a:cubicBezTo>
                  <a:pt x="2349576" y="368193"/>
                  <a:pt x="2325097" y="398983"/>
                  <a:pt x="2289133" y="399590"/>
                </a:cubicBezTo>
                <a:cubicBezTo>
                  <a:pt x="2034555" y="384541"/>
                  <a:pt x="1948710" y="409563"/>
                  <a:pt x="1711274" y="399590"/>
                </a:cubicBezTo>
                <a:cubicBezTo>
                  <a:pt x="1473838" y="389617"/>
                  <a:pt x="1383162" y="378838"/>
                  <a:pt x="1133416" y="399590"/>
                </a:cubicBezTo>
                <a:cubicBezTo>
                  <a:pt x="883670" y="420342"/>
                  <a:pt x="876720" y="408684"/>
                  <a:pt x="644459" y="399590"/>
                </a:cubicBezTo>
                <a:cubicBezTo>
                  <a:pt x="412198" y="390496"/>
                  <a:pt x="213343" y="423623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b="1" dirty="0">
                <a:solidFill>
                  <a:schemeClr val="tx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القطاعات الأقل ربحية</a:t>
            </a:r>
            <a:endParaRPr lang="en-US" sz="1600" b="1" dirty="0">
              <a:solidFill>
                <a:schemeClr val="tx1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F65C824-8685-17AC-F48A-AF040CF3C86C}"/>
              </a:ext>
            </a:extLst>
          </p:cNvPr>
          <p:cNvSpPr/>
          <p:nvPr/>
        </p:nvSpPr>
        <p:spPr>
          <a:xfrm>
            <a:off x="6913906" y="716827"/>
            <a:ext cx="2472095" cy="668483"/>
          </a:xfrm>
          <a:custGeom>
            <a:avLst/>
            <a:gdLst>
              <a:gd name="connsiteX0" fmla="*/ 0 w 2472095"/>
              <a:gd name="connsiteY0" fmla="*/ 111416 h 668483"/>
              <a:gd name="connsiteX1" fmla="*/ 111416 w 2472095"/>
              <a:gd name="connsiteY1" fmla="*/ 0 h 668483"/>
              <a:gd name="connsiteX2" fmla="*/ 696224 w 2472095"/>
              <a:gd name="connsiteY2" fmla="*/ 0 h 668483"/>
              <a:gd name="connsiteX3" fmla="*/ 1213555 w 2472095"/>
              <a:gd name="connsiteY3" fmla="*/ 0 h 668483"/>
              <a:gd name="connsiteX4" fmla="*/ 1798363 w 2472095"/>
              <a:gd name="connsiteY4" fmla="*/ 0 h 668483"/>
              <a:gd name="connsiteX5" fmla="*/ 2360679 w 2472095"/>
              <a:gd name="connsiteY5" fmla="*/ 0 h 668483"/>
              <a:gd name="connsiteX6" fmla="*/ 2472095 w 2472095"/>
              <a:gd name="connsiteY6" fmla="*/ 111416 h 668483"/>
              <a:gd name="connsiteX7" fmla="*/ 2472095 w 2472095"/>
              <a:gd name="connsiteY7" fmla="*/ 557067 h 668483"/>
              <a:gd name="connsiteX8" fmla="*/ 2360679 w 2472095"/>
              <a:gd name="connsiteY8" fmla="*/ 668483 h 668483"/>
              <a:gd name="connsiteX9" fmla="*/ 1843349 w 2472095"/>
              <a:gd name="connsiteY9" fmla="*/ 668483 h 668483"/>
              <a:gd name="connsiteX10" fmla="*/ 1258540 w 2472095"/>
              <a:gd name="connsiteY10" fmla="*/ 668483 h 668483"/>
              <a:gd name="connsiteX11" fmla="*/ 741210 w 2472095"/>
              <a:gd name="connsiteY11" fmla="*/ 668483 h 668483"/>
              <a:gd name="connsiteX12" fmla="*/ 111416 w 2472095"/>
              <a:gd name="connsiteY12" fmla="*/ 668483 h 668483"/>
              <a:gd name="connsiteX13" fmla="*/ 0 w 2472095"/>
              <a:gd name="connsiteY13" fmla="*/ 557067 h 668483"/>
              <a:gd name="connsiteX14" fmla="*/ 0 w 2472095"/>
              <a:gd name="connsiteY14" fmla="*/ 111416 h 66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72095" h="668483" fill="none" extrusionOk="0">
                <a:moveTo>
                  <a:pt x="0" y="111416"/>
                </a:moveTo>
                <a:cubicBezTo>
                  <a:pt x="-1054" y="46852"/>
                  <a:pt x="47236" y="3466"/>
                  <a:pt x="111416" y="0"/>
                </a:cubicBezTo>
                <a:cubicBezTo>
                  <a:pt x="237472" y="15238"/>
                  <a:pt x="512075" y="22231"/>
                  <a:pt x="696224" y="0"/>
                </a:cubicBezTo>
                <a:cubicBezTo>
                  <a:pt x="880373" y="-22231"/>
                  <a:pt x="972041" y="-22912"/>
                  <a:pt x="1213555" y="0"/>
                </a:cubicBezTo>
                <a:cubicBezTo>
                  <a:pt x="1455069" y="22912"/>
                  <a:pt x="1543924" y="27358"/>
                  <a:pt x="1798363" y="0"/>
                </a:cubicBezTo>
                <a:cubicBezTo>
                  <a:pt x="2052802" y="-27358"/>
                  <a:pt x="2136964" y="-11566"/>
                  <a:pt x="2360679" y="0"/>
                </a:cubicBezTo>
                <a:cubicBezTo>
                  <a:pt x="2426900" y="2309"/>
                  <a:pt x="2472999" y="64430"/>
                  <a:pt x="2472095" y="111416"/>
                </a:cubicBezTo>
                <a:cubicBezTo>
                  <a:pt x="2450053" y="209250"/>
                  <a:pt x="2489778" y="466936"/>
                  <a:pt x="2472095" y="557067"/>
                </a:cubicBezTo>
                <a:cubicBezTo>
                  <a:pt x="2483837" y="613337"/>
                  <a:pt x="2425886" y="660569"/>
                  <a:pt x="2360679" y="668483"/>
                </a:cubicBezTo>
                <a:cubicBezTo>
                  <a:pt x="2225157" y="679095"/>
                  <a:pt x="1960665" y="692730"/>
                  <a:pt x="1843349" y="668483"/>
                </a:cubicBezTo>
                <a:cubicBezTo>
                  <a:pt x="1726033" y="644237"/>
                  <a:pt x="1500320" y="676960"/>
                  <a:pt x="1258540" y="668483"/>
                </a:cubicBezTo>
                <a:cubicBezTo>
                  <a:pt x="1016760" y="660006"/>
                  <a:pt x="895262" y="672280"/>
                  <a:pt x="741210" y="668483"/>
                </a:cubicBezTo>
                <a:cubicBezTo>
                  <a:pt x="587158" y="664687"/>
                  <a:pt x="320034" y="661971"/>
                  <a:pt x="111416" y="668483"/>
                </a:cubicBezTo>
                <a:cubicBezTo>
                  <a:pt x="58895" y="664785"/>
                  <a:pt x="8747" y="626386"/>
                  <a:pt x="0" y="557067"/>
                </a:cubicBezTo>
                <a:cubicBezTo>
                  <a:pt x="7766" y="380806"/>
                  <a:pt x="17642" y="266111"/>
                  <a:pt x="0" y="111416"/>
                </a:cubicBezTo>
                <a:close/>
              </a:path>
              <a:path w="2472095" h="668483" stroke="0" extrusionOk="0">
                <a:moveTo>
                  <a:pt x="0" y="111416"/>
                </a:moveTo>
                <a:cubicBezTo>
                  <a:pt x="4024" y="44102"/>
                  <a:pt x="48352" y="11401"/>
                  <a:pt x="111416" y="0"/>
                </a:cubicBezTo>
                <a:cubicBezTo>
                  <a:pt x="259579" y="-8709"/>
                  <a:pt x="395420" y="22387"/>
                  <a:pt x="673732" y="0"/>
                </a:cubicBezTo>
                <a:cubicBezTo>
                  <a:pt x="952044" y="-22387"/>
                  <a:pt x="1059149" y="16645"/>
                  <a:pt x="1281033" y="0"/>
                </a:cubicBezTo>
                <a:cubicBezTo>
                  <a:pt x="1502917" y="-16645"/>
                  <a:pt x="1877198" y="-48898"/>
                  <a:pt x="2360679" y="0"/>
                </a:cubicBezTo>
                <a:cubicBezTo>
                  <a:pt x="2414045" y="10971"/>
                  <a:pt x="2471872" y="46160"/>
                  <a:pt x="2472095" y="111416"/>
                </a:cubicBezTo>
                <a:cubicBezTo>
                  <a:pt x="2481005" y="241312"/>
                  <a:pt x="2468833" y="447618"/>
                  <a:pt x="2472095" y="557067"/>
                </a:cubicBezTo>
                <a:cubicBezTo>
                  <a:pt x="2459065" y="615258"/>
                  <a:pt x="2415951" y="663841"/>
                  <a:pt x="2360679" y="668483"/>
                </a:cubicBezTo>
                <a:cubicBezTo>
                  <a:pt x="2086104" y="670260"/>
                  <a:pt x="1963828" y="663238"/>
                  <a:pt x="1775871" y="668483"/>
                </a:cubicBezTo>
                <a:cubicBezTo>
                  <a:pt x="1587914" y="673728"/>
                  <a:pt x="1400226" y="687554"/>
                  <a:pt x="1191062" y="668483"/>
                </a:cubicBezTo>
                <a:cubicBezTo>
                  <a:pt x="981898" y="649412"/>
                  <a:pt x="833228" y="651552"/>
                  <a:pt x="696224" y="668483"/>
                </a:cubicBezTo>
                <a:cubicBezTo>
                  <a:pt x="559220" y="685414"/>
                  <a:pt x="317409" y="690015"/>
                  <a:pt x="111416" y="668483"/>
                </a:cubicBezTo>
                <a:cubicBezTo>
                  <a:pt x="43188" y="682200"/>
                  <a:pt x="-12803" y="626402"/>
                  <a:pt x="0" y="557067"/>
                </a:cubicBezTo>
                <a:cubicBezTo>
                  <a:pt x="13539" y="334636"/>
                  <a:pt x="9364" y="232340"/>
                  <a:pt x="0" y="11141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b="1" dirty="0">
                <a:solidFill>
                  <a:srgbClr val="00B0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القطاعات الأكثر ربحية ؟</a:t>
            </a:r>
            <a:endParaRPr lang="en-US" sz="1600" b="1" u="sng" dirty="0">
              <a:solidFill>
                <a:srgbClr val="00B05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5E59A1-1C8E-DB93-10B1-DC19475E8F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048" y="354550"/>
            <a:ext cx="4426285" cy="5952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4408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4145" y="6188075"/>
            <a:ext cx="1142245" cy="669925"/>
          </a:xfrm>
        </p:spPr>
        <p:txBody>
          <a:bodyPr/>
          <a:lstStyle/>
          <a:p>
            <a:r>
              <a:rPr lang="en-US" sz="6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16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9145131" y="85104"/>
            <a:ext cx="2355733" cy="399590"/>
          </a:xfrm>
          <a:custGeom>
            <a:avLst/>
            <a:gdLst>
              <a:gd name="connsiteX0" fmla="*/ 0 w 2355733"/>
              <a:gd name="connsiteY0" fmla="*/ 66600 h 399590"/>
              <a:gd name="connsiteX1" fmla="*/ 66600 w 2355733"/>
              <a:gd name="connsiteY1" fmla="*/ 0 h 399590"/>
              <a:gd name="connsiteX2" fmla="*/ 622233 w 2355733"/>
              <a:gd name="connsiteY2" fmla="*/ 0 h 399590"/>
              <a:gd name="connsiteX3" fmla="*/ 1222317 w 2355733"/>
              <a:gd name="connsiteY3" fmla="*/ 0 h 399590"/>
              <a:gd name="connsiteX4" fmla="*/ 2289133 w 2355733"/>
              <a:gd name="connsiteY4" fmla="*/ 0 h 399590"/>
              <a:gd name="connsiteX5" fmla="*/ 2355733 w 2355733"/>
              <a:gd name="connsiteY5" fmla="*/ 66600 h 399590"/>
              <a:gd name="connsiteX6" fmla="*/ 2355733 w 2355733"/>
              <a:gd name="connsiteY6" fmla="*/ 332990 h 399590"/>
              <a:gd name="connsiteX7" fmla="*/ 2289133 w 2355733"/>
              <a:gd name="connsiteY7" fmla="*/ 399590 h 399590"/>
              <a:gd name="connsiteX8" fmla="*/ 1711274 w 2355733"/>
              <a:gd name="connsiteY8" fmla="*/ 399590 h 399590"/>
              <a:gd name="connsiteX9" fmla="*/ 1133416 w 2355733"/>
              <a:gd name="connsiteY9" fmla="*/ 399590 h 399590"/>
              <a:gd name="connsiteX10" fmla="*/ 644459 w 2355733"/>
              <a:gd name="connsiteY10" fmla="*/ 399590 h 399590"/>
              <a:gd name="connsiteX11" fmla="*/ 66600 w 2355733"/>
              <a:gd name="connsiteY11" fmla="*/ 399590 h 399590"/>
              <a:gd name="connsiteX12" fmla="*/ 0 w 2355733"/>
              <a:gd name="connsiteY12" fmla="*/ 332990 h 399590"/>
              <a:gd name="connsiteX13" fmla="*/ 0 w 2355733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55733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02627" y="-23832"/>
                  <a:pt x="368345" y="-21674"/>
                  <a:pt x="622233" y="0"/>
                </a:cubicBezTo>
                <a:cubicBezTo>
                  <a:pt x="876121" y="21674"/>
                  <a:pt x="965314" y="-14479"/>
                  <a:pt x="1222317" y="0"/>
                </a:cubicBezTo>
                <a:cubicBezTo>
                  <a:pt x="1479320" y="14479"/>
                  <a:pt x="1920794" y="13956"/>
                  <a:pt x="2289133" y="0"/>
                </a:cubicBezTo>
                <a:cubicBezTo>
                  <a:pt x="2323371" y="3418"/>
                  <a:pt x="2355487" y="25716"/>
                  <a:pt x="2355733" y="66600"/>
                </a:cubicBezTo>
                <a:cubicBezTo>
                  <a:pt x="2356351" y="163177"/>
                  <a:pt x="2361684" y="233743"/>
                  <a:pt x="2355733" y="332990"/>
                </a:cubicBezTo>
                <a:cubicBezTo>
                  <a:pt x="2349576" y="368193"/>
                  <a:pt x="2325097" y="398983"/>
                  <a:pt x="2289133" y="399590"/>
                </a:cubicBezTo>
                <a:cubicBezTo>
                  <a:pt x="2034555" y="384541"/>
                  <a:pt x="1948710" y="409563"/>
                  <a:pt x="1711274" y="399590"/>
                </a:cubicBezTo>
                <a:cubicBezTo>
                  <a:pt x="1473838" y="389617"/>
                  <a:pt x="1383162" y="378838"/>
                  <a:pt x="1133416" y="399590"/>
                </a:cubicBezTo>
                <a:cubicBezTo>
                  <a:pt x="883670" y="420342"/>
                  <a:pt x="876720" y="408684"/>
                  <a:pt x="644459" y="399590"/>
                </a:cubicBezTo>
                <a:cubicBezTo>
                  <a:pt x="412198" y="390496"/>
                  <a:pt x="213343" y="423623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chemeClr val="tx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القطاعات الأقل ربحية</a:t>
            </a:r>
            <a:endParaRPr lang="en-US" b="1" dirty="0">
              <a:solidFill>
                <a:schemeClr val="tx1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F65C824-8685-17AC-F48A-AF040CF3C86C}"/>
              </a:ext>
            </a:extLst>
          </p:cNvPr>
          <p:cNvSpPr/>
          <p:nvPr/>
        </p:nvSpPr>
        <p:spPr>
          <a:xfrm>
            <a:off x="4823192" y="284899"/>
            <a:ext cx="2472095" cy="668483"/>
          </a:xfrm>
          <a:custGeom>
            <a:avLst/>
            <a:gdLst>
              <a:gd name="connsiteX0" fmla="*/ 0 w 2472095"/>
              <a:gd name="connsiteY0" fmla="*/ 111416 h 668483"/>
              <a:gd name="connsiteX1" fmla="*/ 111416 w 2472095"/>
              <a:gd name="connsiteY1" fmla="*/ 0 h 668483"/>
              <a:gd name="connsiteX2" fmla="*/ 696224 w 2472095"/>
              <a:gd name="connsiteY2" fmla="*/ 0 h 668483"/>
              <a:gd name="connsiteX3" fmla="*/ 1213555 w 2472095"/>
              <a:gd name="connsiteY3" fmla="*/ 0 h 668483"/>
              <a:gd name="connsiteX4" fmla="*/ 1798363 w 2472095"/>
              <a:gd name="connsiteY4" fmla="*/ 0 h 668483"/>
              <a:gd name="connsiteX5" fmla="*/ 2360679 w 2472095"/>
              <a:gd name="connsiteY5" fmla="*/ 0 h 668483"/>
              <a:gd name="connsiteX6" fmla="*/ 2472095 w 2472095"/>
              <a:gd name="connsiteY6" fmla="*/ 111416 h 668483"/>
              <a:gd name="connsiteX7" fmla="*/ 2472095 w 2472095"/>
              <a:gd name="connsiteY7" fmla="*/ 557067 h 668483"/>
              <a:gd name="connsiteX8" fmla="*/ 2360679 w 2472095"/>
              <a:gd name="connsiteY8" fmla="*/ 668483 h 668483"/>
              <a:gd name="connsiteX9" fmla="*/ 1843349 w 2472095"/>
              <a:gd name="connsiteY9" fmla="*/ 668483 h 668483"/>
              <a:gd name="connsiteX10" fmla="*/ 1258540 w 2472095"/>
              <a:gd name="connsiteY10" fmla="*/ 668483 h 668483"/>
              <a:gd name="connsiteX11" fmla="*/ 741210 w 2472095"/>
              <a:gd name="connsiteY11" fmla="*/ 668483 h 668483"/>
              <a:gd name="connsiteX12" fmla="*/ 111416 w 2472095"/>
              <a:gd name="connsiteY12" fmla="*/ 668483 h 668483"/>
              <a:gd name="connsiteX13" fmla="*/ 0 w 2472095"/>
              <a:gd name="connsiteY13" fmla="*/ 557067 h 668483"/>
              <a:gd name="connsiteX14" fmla="*/ 0 w 2472095"/>
              <a:gd name="connsiteY14" fmla="*/ 111416 h 66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72095" h="668483" fill="none" extrusionOk="0">
                <a:moveTo>
                  <a:pt x="0" y="111416"/>
                </a:moveTo>
                <a:cubicBezTo>
                  <a:pt x="-1054" y="46852"/>
                  <a:pt x="47236" y="3466"/>
                  <a:pt x="111416" y="0"/>
                </a:cubicBezTo>
                <a:cubicBezTo>
                  <a:pt x="237472" y="15238"/>
                  <a:pt x="512075" y="22231"/>
                  <a:pt x="696224" y="0"/>
                </a:cubicBezTo>
                <a:cubicBezTo>
                  <a:pt x="880373" y="-22231"/>
                  <a:pt x="972041" y="-22912"/>
                  <a:pt x="1213555" y="0"/>
                </a:cubicBezTo>
                <a:cubicBezTo>
                  <a:pt x="1455069" y="22912"/>
                  <a:pt x="1543924" y="27358"/>
                  <a:pt x="1798363" y="0"/>
                </a:cubicBezTo>
                <a:cubicBezTo>
                  <a:pt x="2052802" y="-27358"/>
                  <a:pt x="2136964" y="-11566"/>
                  <a:pt x="2360679" y="0"/>
                </a:cubicBezTo>
                <a:cubicBezTo>
                  <a:pt x="2426900" y="2309"/>
                  <a:pt x="2472999" y="64430"/>
                  <a:pt x="2472095" y="111416"/>
                </a:cubicBezTo>
                <a:cubicBezTo>
                  <a:pt x="2450053" y="209250"/>
                  <a:pt x="2489778" y="466936"/>
                  <a:pt x="2472095" y="557067"/>
                </a:cubicBezTo>
                <a:cubicBezTo>
                  <a:pt x="2483837" y="613337"/>
                  <a:pt x="2425886" y="660569"/>
                  <a:pt x="2360679" y="668483"/>
                </a:cubicBezTo>
                <a:cubicBezTo>
                  <a:pt x="2225157" y="679095"/>
                  <a:pt x="1960665" y="692730"/>
                  <a:pt x="1843349" y="668483"/>
                </a:cubicBezTo>
                <a:cubicBezTo>
                  <a:pt x="1726033" y="644237"/>
                  <a:pt x="1500320" y="676960"/>
                  <a:pt x="1258540" y="668483"/>
                </a:cubicBezTo>
                <a:cubicBezTo>
                  <a:pt x="1016760" y="660006"/>
                  <a:pt x="895262" y="672280"/>
                  <a:pt x="741210" y="668483"/>
                </a:cubicBezTo>
                <a:cubicBezTo>
                  <a:pt x="587158" y="664687"/>
                  <a:pt x="320034" y="661971"/>
                  <a:pt x="111416" y="668483"/>
                </a:cubicBezTo>
                <a:cubicBezTo>
                  <a:pt x="58895" y="664785"/>
                  <a:pt x="8747" y="626386"/>
                  <a:pt x="0" y="557067"/>
                </a:cubicBezTo>
                <a:cubicBezTo>
                  <a:pt x="7766" y="380806"/>
                  <a:pt x="17642" y="266111"/>
                  <a:pt x="0" y="111416"/>
                </a:cubicBezTo>
                <a:close/>
              </a:path>
              <a:path w="2472095" h="668483" stroke="0" extrusionOk="0">
                <a:moveTo>
                  <a:pt x="0" y="111416"/>
                </a:moveTo>
                <a:cubicBezTo>
                  <a:pt x="4024" y="44102"/>
                  <a:pt x="48352" y="11401"/>
                  <a:pt x="111416" y="0"/>
                </a:cubicBezTo>
                <a:cubicBezTo>
                  <a:pt x="259579" y="-8709"/>
                  <a:pt x="395420" y="22387"/>
                  <a:pt x="673732" y="0"/>
                </a:cubicBezTo>
                <a:cubicBezTo>
                  <a:pt x="952044" y="-22387"/>
                  <a:pt x="1059149" y="16645"/>
                  <a:pt x="1281033" y="0"/>
                </a:cubicBezTo>
                <a:cubicBezTo>
                  <a:pt x="1502917" y="-16645"/>
                  <a:pt x="1877198" y="-48898"/>
                  <a:pt x="2360679" y="0"/>
                </a:cubicBezTo>
                <a:cubicBezTo>
                  <a:pt x="2414045" y="10971"/>
                  <a:pt x="2471872" y="46160"/>
                  <a:pt x="2472095" y="111416"/>
                </a:cubicBezTo>
                <a:cubicBezTo>
                  <a:pt x="2481005" y="241312"/>
                  <a:pt x="2468833" y="447618"/>
                  <a:pt x="2472095" y="557067"/>
                </a:cubicBezTo>
                <a:cubicBezTo>
                  <a:pt x="2459065" y="615258"/>
                  <a:pt x="2415951" y="663841"/>
                  <a:pt x="2360679" y="668483"/>
                </a:cubicBezTo>
                <a:cubicBezTo>
                  <a:pt x="2086104" y="670260"/>
                  <a:pt x="1963828" y="663238"/>
                  <a:pt x="1775871" y="668483"/>
                </a:cubicBezTo>
                <a:cubicBezTo>
                  <a:pt x="1587914" y="673728"/>
                  <a:pt x="1400226" y="687554"/>
                  <a:pt x="1191062" y="668483"/>
                </a:cubicBezTo>
                <a:cubicBezTo>
                  <a:pt x="981898" y="649412"/>
                  <a:pt x="833228" y="651552"/>
                  <a:pt x="696224" y="668483"/>
                </a:cubicBezTo>
                <a:cubicBezTo>
                  <a:pt x="559220" y="685414"/>
                  <a:pt x="317409" y="690015"/>
                  <a:pt x="111416" y="668483"/>
                </a:cubicBezTo>
                <a:cubicBezTo>
                  <a:pt x="43188" y="682200"/>
                  <a:pt x="-12803" y="626402"/>
                  <a:pt x="0" y="557067"/>
                </a:cubicBezTo>
                <a:cubicBezTo>
                  <a:pt x="13539" y="334636"/>
                  <a:pt x="9364" y="232340"/>
                  <a:pt x="0" y="11141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القطاعات الأقل ربحية ؟</a:t>
            </a:r>
            <a:endParaRPr lang="en-US" sz="1600" b="1" u="sng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0DB12FB-419A-DA73-61EA-CD40F2776564}"/>
              </a:ext>
            </a:extLst>
          </p:cNvPr>
          <p:cNvSpPr/>
          <p:nvPr/>
        </p:nvSpPr>
        <p:spPr>
          <a:xfrm>
            <a:off x="8352050" y="4019157"/>
            <a:ext cx="2472095" cy="668483"/>
          </a:xfrm>
          <a:custGeom>
            <a:avLst/>
            <a:gdLst>
              <a:gd name="connsiteX0" fmla="*/ 0 w 2472095"/>
              <a:gd name="connsiteY0" fmla="*/ 111416 h 668483"/>
              <a:gd name="connsiteX1" fmla="*/ 111416 w 2472095"/>
              <a:gd name="connsiteY1" fmla="*/ 0 h 668483"/>
              <a:gd name="connsiteX2" fmla="*/ 696224 w 2472095"/>
              <a:gd name="connsiteY2" fmla="*/ 0 h 668483"/>
              <a:gd name="connsiteX3" fmla="*/ 1213555 w 2472095"/>
              <a:gd name="connsiteY3" fmla="*/ 0 h 668483"/>
              <a:gd name="connsiteX4" fmla="*/ 1798363 w 2472095"/>
              <a:gd name="connsiteY4" fmla="*/ 0 h 668483"/>
              <a:gd name="connsiteX5" fmla="*/ 2360679 w 2472095"/>
              <a:gd name="connsiteY5" fmla="*/ 0 h 668483"/>
              <a:gd name="connsiteX6" fmla="*/ 2472095 w 2472095"/>
              <a:gd name="connsiteY6" fmla="*/ 111416 h 668483"/>
              <a:gd name="connsiteX7" fmla="*/ 2472095 w 2472095"/>
              <a:gd name="connsiteY7" fmla="*/ 557067 h 668483"/>
              <a:gd name="connsiteX8" fmla="*/ 2360679 w 2472095"/>
              <a:gd name="connsiteY8" fmla="*/ 668483 h 668483"/>
              <a:gd name="connsiteX9" fmla="*/ 1843349 w 2472095"/>
              <a:gd name="connsiteY9" fmla="*/ 668483 h 668483"/>
              <a:gd name="connsiteX10" fmla="*/ 1258540 w 2472095"/>
              <a:gd name="connsiteY10" fmla="*/ 668483 h 668483"/>
              <a:gd name="connsiteX11" fmla="*/ 741210 w 2472095"/>
              <a:gd name="connsiteY11" fmla="*/ 668483 h 668483"/>
              <a:gd name="connsiteX12" fmla="*/ 111416 w 2472095"/>
              <a:gd name="connsiteY12" fmla="*/ 668483 h 668483"/>
              <a:gd name="connsiteX13" fmla="*/ 0 w 2472095"/>
              <a:gd name="connsiteY13" fmla="*/ 557067 h 668483"/>
              <a:gd name="connsiteX14" fmla="*/ 0 w 2472095"/>
              <a:gd name="connsiteY14" fmla="*/ 111416 h 66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72095" h="668483" fill="none" extrusionOk="0">
                <a:moveTo>
                  <a:pt x="0" y="111416"/>
                </a:moveTo>
                <a:cubicBezTo>
                  <a:pt x="-1054" y="46852"/>
                  <a:pt x="47236" y="3466"/>
                  <a:pt x="111416" y="0"/>
                </a:cubicBezTo>
                <a:cubicBezTo>
                  <a:pt x="237472" y="15238"/>
                  <a:pt x="512075" y="22231"/>
                  <a:pt x="696224" y="0"/>
                </a:cubicBezTo>
                <a:cubicBezTo>
                  <a:pt x="880373" y="-22231"/>
                  <a:pt x="972041" y="-22912"/>
                  <a:pt x="1213555" y="0"/>
                </a:cubicBezTo>
                <a:cubicBezTo>
                  <a:pt x="1455069" y="22912"/>
                  <a:pt x="1543924" y="27358"/>
                  <a:pt x="1798363" y="0"/>
                </a:cubicBezTo>
                <a:cubicBezTo>
                  <a:pt x="2052802" y="-27358"/>
                  <a:pt x="2136964" y="-11566"/>
                  <a:pt x="2360679" y="0"/>
                </a:cubicBezTo>
                <a:cubicBezTo>
                  <a:pt x="2426900" y="2309"/>
                  <a:pt x="2472999" y="64430"/>
                  <a:pt x="2472095" y="111416"/>
                </a:cubicBezTo>
                <a:cubicBezTo>
                  <a:pt x="2450053" y="209250"/>
                  <a:pt x="2489778" y="466936"/>
                  <a:pt x="2472095" y="557067"/>
                </a:cubicBezTo>
                <a:cubicBezTo>
                  <a:pt x="2483837" y="613337"/>
                  <a:pt x="2425886" y="660569"/>
                  <a:pt x="2360679" y="668483"/>
                </a:cubicBezTo>
                <a:cubicBezTo>
                  <a:pt x="2225157" y="679095"/>
                  <a:pt x="1960665" y="692730"/>
                  <a:pt x="1843349" y="668483"/>
                </a:cubicBezTo>
                <a:cubicBezTo>
                  <a:pt x="1726033" y="644237"/>
                  <a:pt x="1500320" y="676960"/>
                  <a:pt x="1258540" y="668483"/>
                </a:cubicBezTo>
                <a:cubicBezTo>
                  <a:pt x="1016760" y="660006"/>
                  <a:pt x="895262" y="672280"/>
                  <a:pt x="741210" y="668483"/>
                </a:cubicBezTo>
                <a:cubicBezTo>
                  <a:pt x="587158" y="664687"/>
                  <a:pt x="320034" y="661971"/>
                  <a:pt x="111416" y="668483"/>
                </a:cubicBezTo>
                <a:cubicBezTo>
                  <a:pt x="58895" y="664785"/>
                  <a:pt x="8747" y="626386"/>
                  <a:pt x="0" y="557067"/>
                </a:cubicBezTo>
                <a:cubicBezTo>
                  <a:pt x="7766" y="380806"/>
                  <a:pt x="17642" y="266111"/>
                  <a:pt x="0" y="111416"/>
                </a:cubicBezTo>
                <a:close/>
              </a:path>
              <a:path w="2472095" h="668483" stroke="0" extrusionOk="0">
                <a:moveTo>
                  <a:pt x="0" y="111416"/>
                </a:moveTo>
                <a:cubicBezTo>
                  <a:pt x="4024" y="44102"/>
                  <a:pt x="48352" y="11401"/>
                  <a:pt x="111416" y="0"/>
                </a:cubicBezTo>
                <a:cubicBezTo>
                  <a:pt x="259579" y="-8709"/>
                  <a:pt x="395420" y="22387"/>
                  <a:pt x="673732" y="0"/>
                </a:cubicBezTo>
                <a:cubicBezTo>
                  <a:pt x="952044" y="-22387"/>
                  <a:pt x="1059149" y="16645"/>
                  <a:pt x="1281033" y="0"/>
                </a:cubicBezTo>
                <a:cubicBezTo>
                  <a:pt x="1502917" y="-16645"/>
                  <a:pt x="1877198" y="-48898"/>
                  <a:pt x="2360679" y="0"/>
                </a:cubicBezTo>
                <a:cubicBezTo>
                  <a:pt x="2414045" y="10971"/>
                  <a:pt x="2471872" y="46160"/>
                  <a:pt x="2472095" y="111416"/>
                </a:cubicBezTo>
                <a:cubicBezTo>
                  <a:pt x="2481005" y="241312"/>
                  <a:pt x="2468833" y="447618"/>
                  <a:pt x="2472095" y="557067"/>
                </a:cubicBezTo>
                <a:cubicBezTo>
                  <a:pt x="2459065" y="615258"/>
                  <a:pt x="2415951" y="663841"/>
                  <a:pt x="2360679" y="668483"/>
                </a:cubicBezTo>
                <a:cubicBezTo>
                  <a:pt x="2086104" y="670260"/>
                  <a:pt x="1963828" y="663238"/>
                  <a:pt x="1775871" y="668483"/>
                </a:cubicBezTo>
                <a:cubicBezTo>
                  <a:pt x="1587914" y="673728"/>
                  <a:pt x="1400226" y="687554"/>
                  <a:pt x="1191062" y="668483"/>
                </a:cubicBezTo>
                <a:cubicBezTo>
                  <a:pt x="981898" y="649412"/>
                  <a:pt x="833228" y="651552"/>
                  <a:pt x="696224" y="668483"/>
                </a:cubicBezTo>
                <a:cubicBezTo>
                  <a:pt x="559220" y="685414"/>
                  <a:pt x="317409" y="690015"/>
                  <a:pt x="111416" y="668483"/>
                </a:cubicBezTo>
                <a:cubicBezTo>
                  <a:pt x="43188" y="682200"/>
                  <a:pt x="-12803" y="626402"/>
                  <a:pt x="0" y="557067"/>
                </a:cubicBezTo>
                <a:cubicBezTo>
                  <a:pt x="13539" y="334636"/>
                  <a:pt x="9364" y="232340"/>
                  <a:pt x="0" y="11141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قطاع الطاقة</a:t>
            </a:r>
            <a:endParaRPr lang="en-US" sz="1600" b="1" u="sng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D840A0A-DEDD-C66B-EE59-E0B06588B7FD}"/>
              </a:ext>
            </a:extLst>
          </p:cNvPr>
          <p:cNvSpPr/>
          <p:nvPr/>
        </p:nvSpPr>
        <p:spPr>
          <a:xfrm>
            <a:off x="5196068" y="4019157"/>
            <a:ext cx="2472095" cy="668483"/>
          </a:xfrm>
          <a:custGeom>
            <a:avLst/>
            <a:gdLst>
              <a:gd name="connsiteX0" fmla="*/ 0 w 2472095"/>
              <a:gd name="connsiteY0" fmla="*/ 111416 h 668483"/>
              <a:gd name="connsiteX1" fmla="*/ 111416 w 2472095"/>
              <a:gd name="connsiteY1" fmla="*/ 0 h 668483"/>
              <a:gd name="connsiteX2" fmla="*/ 696224 w 2472095"/>
              <a:gd name="connsiteY2" fmla="*/ 0 h 668483"/>
              <a:gd name="connsiteX3" fmla="*/ 1213555 w 2472095"/>
              <a:gd name="connsiteY3" fmla="*/ 0 h 668483"/>
              <a:gd name="connsiteX4" fmla="*/ 1798363 w 2472095"/>
              <a:gd name="connsiteY4" fmla="*/ 0 h 668483"/>
              <a:gd name="connsiteX5" fmla="*/ 2360679 w 2472095"/>
              <a:gd name="connsiteY5" fmla="*/ 0 h 668483"/>
              <a:gd name="connsiteX6" fmla="*/ 2472095 w 2472095"/>
              <a:gd name="connsiteY6" fmla="*/ 111416 h 668483"/>
              <a:gd name="connsiteX7" fmla="*/ 2472095 w 2472095"/>
              <a:gd name="connsiteY7" fmla="*/ 557067 h 668483"/>
              <a:gd name="connsiteX8" fmla="*/ 2360679 w 2472095"/>
              <a:gd name="connsiteY8" fmla="*/ 668483 h 668483"/>
              <a:gd name="connsiteX9" fmla="*/ 1843349 w 2472095"/>
              <a:gd name="connsiteY9" fmla="*/ 668483 h 668483"/>
              <a:gd name="connsiteX10" fmla="*/ 1258540 w 2472095"/>
              <a:gd name="connsiteY10" fmla="*/ 668483 h 668483"/>
              <a:gd name="connsiteX11" fmla="*/ 741210 w 2472095"/>
              <a:gd name="connsiteY11" fmla="*/ 668483 h 668483"/>
              <a:gd name="connsiteX12" fmla="*/ 111416 w 2472095"/>
              <a:gd name="connsiteY12" fmla="*/ 668483 h 668483"/>
              <a:gd name="connsiteX13" fmla="*/ 0 w 2472095"/>
              <a:gd name="connsiteY13" fmla="*/ 557067 h 668483"/>
              <a:gd name="connsiteX14" fmla="*/ 0 w 2472095"/>
              <a:gd name="connsiteY14" fmla="*/ 111416 h 66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72095" h="668483" fill="none" extrusionOk="0">
                <a:moveTo>
                  <a:pt x="0" y="111416"/>
                </a:moveTo>
                <a:cubicBezTo>
                  <a:pt x="-1054" y="46852"/>
                  <a:pt x="47236" y="3466"/>
                  <a:pt x="111416" y="0"/>
                </a:cubicBezTo>
                <a:cubicBezTo>
                  <a:pt x="237472" y="15238"/>
                  <a:pt x="512075" y="22231"/>
                  <a:pt x="696224" y="0"/>
                </a:cubicBezTo>
                <a:cubicBezTo>
                  <a:pt x="880373" y="-22231"/>
                  <a:pt x="972041" y="-22912"/>
                  <a:pt x="1213555" y="0"/>
                </a:cubicBezTo>
                <a:cubicBezTo>
                  <a:pt x="1455069" y="22912"/>
                  <a:pt x="1543924" y="27358"/>
                  <a:pt x="1798363" y="0"/>
                </a:cubicBezTo>
                <a:cubicBezTo>
                  <a:pt x="2052802" y="-27358"/>
                  <a:pt x="2136964" y="-11566"/>
                  <a:pt x="2360679" y="0"/>
                </a:cubicBezTo>
                <a:cubicBezTo>
                  <a:pt x="2426900" y="2309"/>
                  <a:pt x="2472999" y="64430"/>
                  <a:pt x="2472095" y="111416"/>
                </a:cubicBezTo>
                <a:cubicBezTo>
                  <a:pt x="2450053" y="209250"/>
                  <a:pt x="2489778" y="466936"/>
                  <a:pt x="2472095" y="557067"/>
                </a:cubicBezTo>
                <a:cubicBezTo>
                  <a:pt x="2483837" y="613337"/>
                  <a:pt x="2425886" y="660569"/>
                  <a:pt x="2360679" y="668483"/>
                </a:cubicBezTo>
                <a:cubicBezTo>
                  <a:pt x="2225157" y="679095"/>
                  <a:pt x="1960665" y="692730"/>
                  <a:pt x="1843349" y="668483"/>
                </a:cubicBezTo>
                <a:cubicBezTo>
                  <a:pt x="1726033" y="644237"/>
                  <a:pt x="1500320" y="676960"/>
                  <a:pt x="1258540" y="668483"/>
                </a:cubicBezTo>
                <a:cubicBezTo>
                  <a:pt x="1016760" y="660006"/>
                  <a:pt x="895262" y="672280"/>
                  <a:pt x="741210" y="668483"/>
                </a:cubicBezTo>
                <a:cubicBezTo>
                  <a:pt x="587158" y="664687"/>
                  <a:pt x="320034" y="661971"/>
                  <a:pt x="111416" y="668483"/>
                </a:cubicBezTo>
                <a:cubicBezTo>
                  <a:pt x="58895" y="664785"/>
                  <a:pt x="8747" y="626386"/>
                  <a:pt x="0" y="557067"/>
                </a:cubicBezTo>
                <a:cubicBezTo>
                  <a:pt x="7766" y="380806"/>
                  <a:pt x="17642" y="266111"/>
                  <a:pt x="0" y="111416"/>
                </a:cubicBezTo>
                <a:close/>
              </a:path>
              <a:path w="2472095" h="668483" stroke="0" extrusionOk="0">
                <a:moveTo>
                  <a:pt x="0" y="111416"/>
                </a:moveTo>
                <a:cubicBezTo>
                  <a:pt x="4024" y="44102"/>
                  <a:pt x="48352" y="11401"/>
                  <a:pt x="111416" y="0"/>
                </a:cubicBezTo>
                <a:cubicBezTo>
                  <a:pt x="259579" y="-8709"/>
                  <a:pt x="395420" y="22387"/>
                  <a:pt x="673732" y="0"/>
                </a:cubicBezTo>
                <a:cubicBezTo>
                  <a:pt x="952044" y="-22387"/>
                  <a:pt x="1059149" y="16645"/>
                  <a:pt x="1281033" y="0"/>
                </a:cubicBezTo>
                <a:cubicBezTo>
                  <a:pt x="1502917" y="-16645"/>
                  <a:pt x="1877198" y="-48898"/>
                  <a:pt x="2360679" y="0"/>
                </a:cubicBezTo>
                <a:cubicBezTo>
                  <a:pt x="2414045" y="10971"/>
                  <a:pt x="2471872" y="46160"/>
                  <a:pt x="2472095" y="111416"/>
                </a:cubicBezTo>
                <a:cubicBezTo>
                  <a:pt x="2481005" y="241312"/>
                  <a:pt x="2468833" y="447618"/>
                  <a:pt x="2472095" y="557067"/>
                </a:cubicBezTo>
                <a:cubicBezTo>
                  <a:pt x="2459065" y="615258"/>
                  <a:pt x="2415951" y="663841"/>
                  <a:pt x="2360679" y="668483"/>
                </a:cubicBezTo>
                <a:cubicBezTo>
                  <a:pt x="2086104" y="670260"/>
                  <a:pt x="1963828" y="663238"/>
                  <a:pt x="1775871" y="668483"/>
                </a:cubicBezTo>
                <a:cubicBezTo>
                  <a:pt x="1587914" y="673728"/>
                  <a:pt x="1400226" y="687554"/>
                  <a:pt x="1191062" y="668483"/>
                </a:cubicBezTo>
                <a:cubicBezTo>
                  <a:pt x="981898" y="649412"/>
                  <a:pt x="833228" y="651552"/>
                  <a:pt x="696224" y="668483"/>
                </a:cubicBezTo>
                <a:cubicBezTo>
                  <a:pt x="559220" y="685414"/>
                  <a:pt x="317409" y="690015"/>
                  <a:pt x="111416" y="668483"/>
                </a:cubicBezTo>
                <a:cubicBezTo>
                  <a:pt x="43188" y="682200"/>
                  <a:pt x="-12803" y="626402"/>
                  <a:pt x="0" y="557067"/>
                </a:cubicBezTo>
                <a:cubicBezTo>
                  <a:pt x="13539" y="334636"/>
                  <a:pt x="9364" y="232340"/>
                  <a:pt x="0" y="11141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Occidental Petroleum Corporation (OXY)</a:t>
            </a:r>
            <a:endParaRPr lang="en-US" sz="16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21EE900-8061-A0B9-8BF4-D9772A4924CA}"/>
              </a:ext>
            </a:extLst>
          </p:cNvPr>
          <p:cNvSpPr/>
          <p:nvPr/>
        </p:nvSpPr>
        <p:spPr>
          <a:xfrm>
            <a:off x="3735715" y="5042228"/>
            <a:ext cx="7051670" cy="668483"/>
          </a:xfrm>
          <a:custGeom>
            <a:avLst/>
            <a:gdLst>
              <a:gd name="connsiteX0" fmla="*/ 0 w 7051670"/>
              <a:gd name="connsiteY0" fmla="*/ 111416 h 668483"/>
              <a:gd name="connsiteX1" fmla="*/ 111416 w 7051670"/>
              <a:gd name="connsiteY1" fmla="*/ 0 h 668483"/>
              <a:gd name="connsiteX2" fmla="*/ 930877 w 7051670"/>
              <a:gd name="connsiteY2" fmla="*/ 0 h 668483"/>
              <a:gd name="connsiteX3" fmla="*/ 1545472 w 7051670"/>
              <a:gd name="connsiteY3" fmla="*/ 0 h 668483"/>
              <a:gd name="connsiteX4" fmla="*/ 2023491 w 7051670"/>
              <a:gd name="connsiteY4" fmla="*/ 0 h 668483"/>
              <a:gd name="connsiteX5" fmla="*/ 2842951 w 7051670"/>
              <a:gd name="connsiteY5" fmla="*/ 0 h 668483"/>
              <a:gd name="connsiteX6" fmla="*/ 3320970 w 7051670"/>
              <a:gd name="connsiteY6" fmla="*/ 0 h 668483"/>
              <a:gd name="connsiteX7" fmla="*/ 4072142 w 7051670"/>
              <a:gd name="connsiteY7" fmla="*/ 0 h 668483"/>
              <a:gd name="connsiteX8" fmla="*/ 4686737 w 7051670"/>
              <a:gd name="connsiteY8" fmla="*/ 0 h 668483"/>
              <a:gd name="connsiteX9" fmla="*/ 5506198 w 7051670"/>
              <a:gd name="connsiteY9" fmla="*/ 0 h 668483"/>
              <a:gd name="connsiteX10" fmla="*/ 6325659 w 7051670"/>
              <a:gd name="connsiteY10" fmla="*/ 0 h 668483"/>
              <a:gd name="connsiteX11" fmla="*/ 6940254 w 7051670"/>
              <a:gd name="connsiteY11" fmla="*/ 0 h 668483"/>
              <a:gd name="connsiteX12" fmla="*/ 7051670 w 7051670"/>
              <a:gd name="connsiteY12" fmla="*/ 111416 h 668483"/>
              <a:gd name="connsiteX13" fmla="*/ 7051670 w 7051670"/>
              <a:gd name="connsiteY13" fmla="*/ 557067 h 668483"/>
              <a:gd name="connsiteX14" fmla="*/ 6940254 w 7051670"/>
              <a:gd name="connsiteY14" fmla="*/ 668483 h 668483"/>
              <a:gd name="connsiteX15" fmla="*/ 6257370 w 7051670"/>
              <a:gd name="connsiteY15" fmla="*/ 668483 h 668483"/>
              <a:gd name="connsiteX16" fmla="*/ 5642775 w 7051670"/>
              <a:gd name="connsiteY16" fmla="*/ 668483 h 668483"/>
              <a:gd name="connsiteX17" fmla="*/ 4823314 w 7051670"/>
              <a:gd name="connsiteY17" fmla="*/ 668483 h 668483"/>
              <a:gd name="connsiteX18" fmla="*/ 4003854 w 7051670"/>
              <a:gd name="connsiteY18" fmla="*/ 668483 h 668483"/>
              <a:gd name="connsiteX19" fmla="*/ 3525835 w 7051670"/>
              <a:gd name="connsiteY19" fmla="*/ 668483 h 668483"/>
              <a:gd name="connsiteX20" fmla="*/ 2706374 w 7051670"/>
              <a:gd name="connsiteY20" fmla="*/ 668483 h 668483"/>
              <a:gd name="connsiteX21" fmla="*/ 2091779 w 7051670"/>
              <a:gd name="connsiteY21" fmla="*/ 668483 h 668483"/>
              <a:gd name="connsiteX22" fmla="*/ 1340607 w 7051670"/>
              <a:gd name="connsiteY22" fmla="*/ 668483 h 668483"/>
              <a:gd name="connsiteX23" fmla="*/ 726011 w 7051670"/>
              <a:gd name="connsiteY23" fmla="*/ 668483 h 668483"/>
              <a:gd name="connsiteX24" fmla="*/ 111416 w 7051670"/>
              <a:gd name="connsiteY24" fmla="*/ 668483 h 668483"/>
              <a:gd name="connsiteX25" fmla="*/ 0 w 7051670"/>
              <a:gd name="connsiteY25" fmla="*/ 557067 h 668483"/>
              <a:gd name="connsiteX26" fmla="*/ 0 w 7051670"/>
              <a:gd name="connsiteY26" fmla="*/ 111416 h 66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051670" h="668483" fill="none" extrusionOk="0">
                <a:moveTo>
                  <a:pt x="0" y="111416"/>
                </a:moveTo>
                <a:cubicBezTo>
                  <a:pt x="-3481" y="36480"/>
                  <a:pt x="47562" y="-2295"/>
                  <a:pt x="111416" y="0"/>
                </a:cubicBezTo>
                <a:cubicBezTo>
                  <a:pt x="518329" y="-28853"/>
                  <a:pt x="653268" y="3328"/>
                  <a:pt x="930877" y="0"/>
                </a:cubicBezTo>
                <a:cubicBezTo>
                  <a:pt x="1208486" y="-3328"/>
                  <a:pt x="1284381" y="6413"/>
                  <a:pt x="1545472" y="0"/>
                </a:cubicBezTo>
                <a:cubicBezTo>
                  <a:pt x="1806563" y="-6413"/>
                  <a:pt x="1836635" y="14208"/>
                  <a:pt x="2023491" y="0"/>
                </a:cubicBezTo>
                <a:cubicBezTo>
                  <a:pt x="2210347" y="-14208"/>
                  <a:pt x="2641574" y="-8955"/>
                  <a:pt x="2842951" y="0"/>
                </a:cubicBezTo>
                <a:cubicBezTo>
                  <a:pt x="3044328" y="8955"/>
                  <a:pt x="3162300" y="-19069"/>
                  <a:pt x="3320970" y="0"/>
                </a:cubicBezTo>
                <a:cubicBezTo>
                  <a:pt x="3479640" y="19069"/>
                  <a:pt x="3794252" y="2222"/>
                  <a:pt x="4072142" y="0"/>
                </a:cubicBezTo>
                <a:cubicBezTo>
                  <a:pt x="4350032" y="-2222"/>
                  <a:pt x="4402736" y="9620"/>
                  <a:pt x="4686737" y="0"/>
                </a:cubicBezTo>
                <a:cubicBezTo>
                  <a:pt x="4970738" y="-9620"/>
                  <a:pt x="5158464" y="22825"/>
                  <a:pt x="5506198" y="0"/>
                </a:cubicBezTo>
                <a:cubicBezTo>
                  <a:pt x="5853932" y="-22825"/>
                  <a:pt x="6119749" y="-32089"/>
                  <a:pt x="6325659" y="0"/>
                </a:cubicBezTo>
                <a:cubicBezTo>
                  <a:pt x="6531569" y="32089"/>
                  <a:pt x="6710977" y="-14891"/>
                  <a:pt x="6940254" y="0"/>
                </a:cubicBezTo>
                <a:cubicBezTo>
                  <a:pt x="6990786" y="4386"/>
                  <a:pt x="7053576" y="51329"/>
                  <a:pt x="7051670" y="111416"/>
                </a:cubicBezTo>
                <a:cubicBezTo>
                  <a:pt x="7069320" y="279200"/>
                  <a:pt x="7038510" y="358579"/>
                  <a:pt x="7051670" y="557067"/>
                </a:cubicBezTo>
                <a:cubicBezTo>
                  <a:pt x="7050513" y="617075"/>
                  <a:pt x="7002656" y="670549"/>
                  <a:pt x="6940254" y="668483"/>
                </a:cubicBezTo>
                <a:cubicBezTo>
                  <a:pt x="6746547" y="676665"/>
                  <a:pt x="6518238" y="647544"/>
                  <a:pt x="6257370" y="668483"/>
                </a:cubicBezTo>
                <a:cubicBezTo>
                  <a:pt x="5996502" y="689422"/>
                  <a:pt x="5903318" y="689680"/>
                  <a:pt x="5642775" y="668483"/>
                </a:cubicBezTo>
                <a:cubicBezTo>
                  <a:pt x="5382232" y="647286"/>
                  <a:pt x="5103656" y="656010"/>
                  <a:pt x="4823314" y="668483"/>
                </a:cubicBezTo>
                <a:cubicBezTo>
                  <a:pt x="4542972" y="680956"/>
                  <a:pt x="4311671" y="648777"/>
                  <a:pt x="4003854" y="668483"/>
                </a:cubicBezTo>
                <a:cubicBezTo>
                  <a:pt x="3696037" y="688189"/>
                  <a:pt x="3716195" y="689518"/>
                  <a:pt x="3525835" y="668483"/>
                </a:cubicBezTo>
                <a:cubicBezTo>
                  <a:pt x="3335475" y="647448"/>
                  <a:pt x="2965802" y="666589"/>
                  <a:pt x="2706374" y="668483"/>
                </a:cubicBezTo>
                <a:cubicBezTo>
                  <a:pt x="2446946" y="670377"/>
                  <a:pt x="2396533" y="665508"/>
                  <a:pt x="2091779" y="668483"/>
                </a:cubicBezTo>
                <a:cubicBezTo>
                  <a:pt x="1787025" y="671458"/>
                  <a:pt x="1618156" y="703233"/>
                  <a:pt x="1340607" y="668483"/>
                </a:cubicBezTo>
                <a:cubicBezTo>
                  <a:pt x="1063058" y="633733"/>
                  <a:pt x="1010019" y="639475"/>
                  <a:pt x="726011" y="668483"/>
                </a:cubicBezTo>
                <a:cubicBezTo>
                  <a:pt x="442003" y="697491"/>
                  <a:pt x="406447" y="664453"/>
                  <a:pt x="111416" y="668483"/>
                </a:cubicBezTo>
                <a:cubicBezTo>
                  <a:pt x="36627" y="672648"/>
                  <a:pt x="4978" y="614704"/>
                  <a:pt x="0" y="557067"/>
                </a:cubicBezTo>
                <a:cubicBezTo>
                  <a:pt x="-10359" y="411574"/>
                  <a:pt x="-13913" y="274302"/>
                  <a:pt x="0" y="111416"/>
                </a:cubicBezTo>
                <a:close/>
              </a:path>
              <a:path w="7051670" h="668483" stroke="0" extrusionOk="0">
                <a:moveTo>
                  <a:pt x="0" y="111416"/>
                </a:moveTo>
                <a:cubicBezTo>
                  <a:pt x="4024" y="44102"/>
                  <a:pt x="48352" y="11401"/>
                  <a:pt x="111416" y="0"/>
                </a:cubicBezTo>
                <a:cubicBezTo>
                  <a:pt x="312724" y="-26706"/>
                  <a:pt x="634209" y="13711"/>
                  <a:pt x="794300" y="0"/>
                </a:cubicBezTo>
                <a:cubicBezTo>
                  <a:pt x="954391" y="-13711"/>
                  <a:pt x="1319629" y="-19002"/>
                  <a:pt x="1613760" y="0"/>
                </a:cubicBezTo>
                <a:cubicBezTo>
                  <a:pt x="1907891" y="19002"/>
                  <a:pt x="2073133" y="2329"/>
                  <a:pt x="2433221" y="0"/>
                </a:cubicBezTo>
                <a:cubicBezTo>
                  <a:pt x="2793309" y="-2329"/>
                  <a:pt x="2898117" y="-2569"/>
                  <a:pt x="3047816" y="0"/>
                </a:cubicBezTo>
                <a:cubicBezTo>
                  <a:pt x="3197516" y="2569"/>
                  <a:pt x="3633293" y="-18451"/>
                  <a:pt x="3798989" y="0"/>
                </a:cubicBezTo>
                <a:cubicBezTo>
                  <a:pt x="3964685" y="18451"/>
                  <a:pt x="4292785" y="-23010"/>
                  <a:pt x="4618449" y="0"/>
                </a:cubicBezTo>
                <a:cubicBezTo>
                  <a:pt x="4944113" y="23010"/>
                  <a:pt x="5104578" y="11677"/>
                  <a:pt x="5233045" y="0"/>
                </a:cubicBezTo>
                <a:cubicBezTo>
                  <a:pt x="5361512" y="-11677"/>
                  <a:pt x="5648250" y="-15651"/>
                  <a:pt x="5915928" y="0"/>
                </a:cubicBezTo>
                <a:cubicBezTo>
                  <a:pt x="6183606" y="15651"/>
                  <a:pt x="6429076" y="2674"/>
                  <a:pt x="6940254" y="0"/>
                </a:cubicBezTo>
                <a:cubicBezTo>
                  <a:pt x="7007892" y="9524"/>
                  <a:pt x="7048577" y="63985"/>
                  <a:pt x="7051670" y="111416"/>
                </a:cubicBezTo>
                <a:cubicBezTo>
                  <a:pt x="7040142" y="282018"/>
                  <a:pt x="7044687" y="441975"/>
                  <a:pt x="7051670" y="557067"/>
                </a:cubicBezTo>
                <a:cubicBezTo>
                  <a:pt x="7044975" y="632317"/>
                  <a:pt x="6988984" y="676285"/>
                  <a:pt x="6940254" y="668483"/>
                </a:cubicBezTo>
                <a:cubicBezTo>
                  <a:pt x="6809235" y="649550"/>
                  <a:pt x="6608699" y="681441"/>
                  <a:pt x="6393947" y="668483"/>
                </a:cubicBezTo>
                <a:cubicBezTo>
                  <a:pt x="6179195" y="655525"/>
                  <a:pt x="5978169" y="690842"/>
                  <a:pt x="5847640" y="668483"/>
                </a:cubicBezTo>
                <a:cubicBezTo>
                  <a:pt x="5717111" y="646124"/>
                  <a:pt x="5263624" y="673785"/>
                  <a:pt x="5096468" y="668483"/>
                </a:cubicBezTo>
                <a:cubicBezTo>
                  <a:pt x="4929312" y="663181"/>
                  <a:pt x="4620719" y="690615"/>
                  <a:pt x="4345296" y="668483"/>
                </a:cubicBezTo>
                <a:cubicBezTo>
                  <a:pt x="4069873" y="646351"/>
                  <a:pt x="3968473" y="647655"/>
                  <a:pt x="3798989" y="668483"/>
                </a:cubicBezTo>
                <a:cubicBezTo>
                  <a:pt x="3629505" y="689311"/>
                  <a:pt x="3206482" y="644448"/>
                  <a:pt x="3047816" y="668483"/>
                </a:cubicBezTo>
                <a:cubicBezTo>
                  <a:pt x="2889150" y="692518"/>
                  <a:pt x="2717723" y="641589"/>
                  <a:pt x="2433221" y="668483"/>
                </a:cubicBezTo>
                <a:cubicBezTo>
                  <a:pt x="2148720" y="695377"/>
                  <a:pt x="2003847" y="658695"/>
                  <a:pt x="1886914" y="668483"/>
                </a:cubicBezTo>
                <a:cubicBezTo>
                  <a:pt x="1769981" y="678271"/>
                  <a:pt x="1415695" y="661784"/>
                  <a:pt x="1067453" y="668483"/>
                </a:cubicBezTo>
                <a:cubicBezTo>
                  <a:pt x="719211" y="675182"/>
                  <a:pt x="392461" y="701085"/>
                  <a:pt x="111416" y="668483"/>
                </a:cubicBezTo>
                <a:cubicBezTo>
                  <a:pt x="61625" y="663220"/>
                  <a:pt x="3674" y="610686"/>
                  <a:pt x="0" y="557067"/>
                </a:cubicBezTo>
                <a:cubicBezTo>
                  <a:pt x="-19348" y="350796"/>
                  <a:pt x="18703" y="228337"/>
                  <a:pt x="0" y="11141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تقلبات</a:t>
            </a:r>
            <a:r>
              <a:rPr lang="ar-EG" sz="16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أسعار النفط والغاز </a:t>
            </a:r>
            <a:r>
              <a:rPr lang="ar-EG" sz="1600" b="1" dirty="0">
                <a:solidFill>
                  <a:schemeClr val="accent5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وتكاليف الإنتاج العالية </a:t>
            </a:r>
            <a:r>
              <a:rPr lang="ar-EG" sz="16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تؤثر على هوامش الربح، </a:t>
            </a:r>
            <a:r>
              <a:rPr lang="ar-EG" sz="1600" b="1" dirty="0">
                <a:solidFill>
                  <a:srgbClr val="00B0F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مما يؤدي إلى تحقيق صافي أرباح منخفض</a:t>
            </a:r>
            <a:endParaRPr lang="en-US" sz="1600" b="1" u="sng" dirty="0">
              <a:solidFill>
                <a:srgbClr val="00B0F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EB87E6A-C492-75CB-40C6-7D7F18ED331D}"/>
              </a:ext>
            </a:extLst>
          </p:cNvPr>
          <p:cNvSpPr/>
          <p:nvPr/>
        </p:nvSpPr>
        <p:spPr>
          <a:xfrm>
            <a:off x="1686357" y="1599827"/>
            <a:ext cx="9046738" cy="1777480"/>
          </a:xfrm>
          <a:custGeom>
            <a:avLst/>
            <a:gdLst>
              <a:gd name="connsiteX0" fmla="*/ 0 w 9046738"/>
              <a:gd name="connsiteY0" fmla="*/ 296253 h 1777480"/>
              <a:gd name="connsiteX1" fmla="*/ 296253 w 9046738"/>
              <a:gd name="connsiteY1" fmla="*/ 0 h 1777480"/>
              <a:gd name="connsiteX2" fmla="*/ 946579 w 9046738"/>
              <a:gd name="connsiteY2" fmla="*/ 0 h 1777480"/>
              <a:gd name="connsiteX3" fmla="*/ 1512362 w 9046738"/>
              <a:gd name="connsiteY3" fmla="*/ 0 h 1777480"/>
              <a:gd name="connsiteX4" fmla="*/ 2247230 w 9046738"/>
              <a:gd name="connsiteY4" fmla="*/ 0 h 1777480"/>
              <a:gd name="connsiteX5" fmla="*/ 3066640 w 9046738"/>
              <a:gd name="connsiteY5" fmla="*/ 0 h 1777480"/>
              <a:gd name="connsiteX6" fmla="*/ 3801508 w 9046738"/>
              <a:gd name="connsiteY6" fmla="*/ 0 h 1777480"/>
              <a:gd name="connsiteX7" fmla="*/ 4536376 w 9046738"/>
              <a:gd name="connsiteY7" fmla="*/ 0 h 1777480"/>
              <a:gd name="connsiteX8" fmla="*/ 5102159 w 9046738"/>
              <a:gd name="connsiteY8" fmla="*/ 0 h 1777480"/>
              <a:gd name="connsiteX9" fmla="*/ 5921569 w 9046738"/>
              <a:gd name="connsiteY9" fmla="*/ 0 h 1777480"/>
              <a:gd name="connsiteX10" fmla="*/ 6740979 w 9046738"/>
              <a:gd name="connsiteY10" fmla="*/ 0 h 1777480"/>
              <a:gd name="connsiteX11" fmla="*/ 7137678 w 9046738"/>
              <a:gd name="connsiteY11" fmla="*/ 0 h 1777480"/>
              <a:gd name="connsiteX12" fmla="*/ 7957088 w 9046738"/>
              <a:gd name="connsiteY12" fmla="*/ 0 h 1777480"/>
              <a:gd name="connsiteX13" fmla="*/ 8750485 w 9046738"/>
              <a:gd name="connsiteY13" fmla="*/ 0 h 1777480"/>
              <a:gd name="connsiteX14" fmla="*/ 9046738 w 9046738"/>
              <a:gd name="connsiteY14" fmla="*/ 296253 h 1777480"/>
              <a:gd name="connsiteX15" fmla="*/ 9046738 w 9046738"/>
              <a:gd name="connsiteY15" fmla="*/ 912439 h 1777480"/>
              <a:gd name="connsiteX16" fmla="*/ 9046738 w 9046738"/>
              <a:gd name="connsiteY16" fmla="*/ 1481227 h 1777480"/>
              <a:gd name="connsiteX17" fmla="*/ 8750485 w 9046738"/>
              <a:gd name="connsiteY17" fmla="*/ 1777480 h 1777480"/>
              <a:gd name="connsiteX18" fmla="*/ 8269244 w 9046738"/>
              <a:gd name="connsiteY18" fmla="*/ 1777480 h 1777480"/>
              <a:gd name="connsiteX19" fmla="*/ 7872546 w 9046738"/>
              <a:gd name="connsiteY19" fmla="*/ 1777480 h 1777480"/>
              <a:gd name="connsiteX20" fmla="*/ 7306762 w 9046738"/>
              <a:gd name="connsiteY20" fmla="*/ 1777480 h 1777480"/>
              <a:gd name="connsiteX21" fmla="*/ 6910064 w 9046738"/>
              <a:gd name="connsiteY21" fmla="*/ 1777480 h 1777480"/>
              <a:gd name="connsiteX22" fmla="*/ 6428823 w 9046738"/>
              <a:gd name="connsiteY22" fmla="*/ 1777480 h 1777480"/>
              <a:gd name="connsiteX23" fmla="*/ 6032124 w 9046738"/>
              <a:gd name="connsiteY23" fmla="*/ 1777480 h 1777480"/>
              <a:gd name="connsiteX24" fmla="*/ 5550883 w 9046738"/>
              <a:gd name="connsiteY24" fmla="*/ 1777480 h 1777480"/>
              <a:gd name="connsiteX25" fmla="*/ 5154185 w 9046738"/>
              <a:gd name="connsiteY25" fmla="*/ 1777480 h 1777480"/>
              <a:gd name="connsiteX26" fmla="*/ 4588402 w 9046738"/>
              <a:gd name="connsiteY26" fmla="*/ 1777480 h 1777480"/>
              <a:gd name="connsiteX27" fmla="*/ 3938076 w 9046738"/>
              <a:gd name="connsiteY27" fmla="*/ 1777480 h 1777480"/>
              <a:gd name="connsiteX28" fmla="*/ 3287750 w 9046738"/>
              <a:gd name="connsiteY28" fmla="*/ 1777480 h 1777480"/>
              <a:gd name="connsiteX29" fmla="*/ 2552883 w 9046738"/>
              <a:gd name="connsiteY29" fmla="*/ 1777480 h 1777480"/>
              <a:gd name="connsiteX30" fmla="*/ 2156184 w 9046738"/>
              <a:gd name="connsiteY30" fmla="*/ 1777480 h 1777480"/>
              <a:gd name="connsiteX31" fmla="*/ 1674943 w 9046738"/>
              <a:gd name="connsiteY31" fmla="*/ 1777480 h 1777480"/>
              <a:gd name="connsiteX32" fmla="*/ 855533 w 9046738"/>
              <a:gd name="connsiteY32" fmla="*/ 1777480 h 1777480"/>
              <a:gd name="connsiteX33" fmla="*/ 296253 w 9046738"/>
              <a:gd name="connsiteY33" fmla="*/ 1777480 h 1777480"/>
              <a:gd name="connsiteX34" fmla="*/ 0 w 9046738"/>
              <a:gd name="connsiteY34" fmla="*/ 1481227 h 1777480"/>
              <a:gd name="connsiteX35" fmla="*/ 0 w 9046738"/>
              <a:gd name="connsiteY35" fmla="*/ 912439 h 1777480"/>
              <a:gd name="connsiteX36" fmla="*/ 0 w 9046738"/>
              <a:gd name="connsiteY36" fmla="*/ 296253 h 177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046738" h="1777480" fill="none" extrusionOk="0">
                <a:moveTo>
                  <a:pt x="0" y="296253"/>
                </a:moveTo>
                <a:cubicBezTo>
                  <a:pt x="-22098" y="162755"/>
                  <a:pt x="129131" y="2207"/>
                  <a:pt x="296253" y="0"/>
                </a:cubicBezTo>
                <a:cubicBezTo>
                  <a:pt x="481413" y="-13618"/>
                  <a:pt x="661369" y="-25339"/>
                  <a:pt x="946579" y="0"/>
                </a:cubicBezTo>
                <a:cubicBezTo>
                  <a:pt x="1231789" y="25339"/>
                  <a:pt x="1339277" y="-4491"/>
                  <a:pt x="1512362" y="0"/>
                </a:cubicBezTo>
                <a:cubicBezTo>
                  <a:pt x="1685447" y="4491"/>
                  <a:pt x="2021812" y="-29973"/>
                  <a:pt x="2247230" y="0"/>
                </a:cubicBezTo>
                <a:cubicBezTo>
                  <a:pt x="2472648" y="29973"/>
                  <a:pt x="2747552" y="10251"/>
                  <a:pt x="3066640" y="0"/>
                </a:cubicBezTo>
                <a:cubicBezTo>
                  <a:pt x="3385728" y="-10251"/>
                  <a:pt x="3601249" y="-16918"/>
                  <a:pt x="3801508" y="0"/>
                </a:cubicBezTo>
                <a:cubicBezTo>
                  <a:pt x="4001767" y="16918"/>
                  <a:pt x="4329100" y="24107"/>
                  <a:pt x="4536376" y="0"/>
                </a:cubicBezTo>
                <a:cubicBezTo>
                  <a:pt x="4743652" y="-24107"/>
                  <a:pt x="4821679" y="-23459"/>
                  <a:pt x="5102159" y="0"/>
                </a:cubicBezTo>
                <a:cubicBezTo>
                  <a:pt x="5382639" y="23459"/>
                  <a:pt x="5621333" y="-14019"/>
                  <a:pt x="5921569" y="0"/>
                </a:cubicBezTo>
                <a:cubicBezTo>
                  <a:pt x="6221805" y="14019"/>
                  <a:pt x="6419518" y="27789"/>
                  <a:pt x="6740979" y="0"/>
                </a:cubicBezTo>
                <a:cubicBezTo>
                  <a:pt x="7062440" y="-27789"/>
                  <a:pt x="6980654" y="10426"/>
                  <a:pt x="7137678" y="0"/>
                </a:cubicBezTo>
                <a:cubicBezTo>
                  <a:pt x="7294702" y="-10426"/>
                  <a:pt x="7548680" y="-35322"/>
                  <a:pt x="7957088" y="0"/>
                </a:cubicBezTo>
                <a:cubicBezTo>
                  <a:pt x="8365496" y="35322"/>
                  <a:pt x="8559041" y="-29737"/>
                  <a:pt x="8750485" y="0"/>
                </a:cubicBezTo>
                <a:cubicBezTo>
                  <a:pt x="8945371" y="21555"/>
                  <a:pt x="9079343" y="148961"/>
                  <a:pt x="9046738" y="296253"/>
                </a:cubicBezTo>
                <a:cubicBezTo>
                  <a:pt x="9064585" y="455392"/>
                  <a:pt x="9058909" y="759340"/>
                  <a:pt x="9046738" y="912439"/>
                </a:cubicBezTo>
                <a:cubicBezTo>
                  <a:pt x="9034567" y="1065538"/>
                  <a:pt x="9020379" y="1294689"/>
                  <a:pt x="9046738" y="1481227"/>
                </a:cubicBezTo>
                <a:cubicBezTo>
                  <a:pt x="9059644" y="1670110"/>
                  <a:pt x="8899627" y="1775722"/>
                  <a:pt x="8750485" y="1777480"/>
                </a:cubicBezTo>
                <a:cubicBezTo>
                  <a:pt x="8535794" y="1765382"/>
                  <a:pt x="8493477" y="1758533"/>
                  <a:pt x="8269244" y="1777480"/>
                </a:cubicBezTo>
                <a:cubicBezTo>
                  <a:pt x="8045011" y="1796427"/>
                  <a:pt x="8069969" y="1774335"/>
                  <a:pt x="7872546" y="1777480"/>
                </a:cubicBezTo>
                <a:cubicBezTo>
                  <a:pt x="7675123" y="1780625"/>
                  <a:pt x="7420830" y="1784226"/>
                  <a:pt x="7306762" y="1777480"/>
                </a:cubicBezTo>
                <a:cubicBezTo>
                  <a:pt x="7192694" y="1770734"/>
                  <a:pt x="7104161" y="1774878"/>
                  <a:pt x="6910064" y="1777480"/>
                </a:cubicBezTo>
                <a:cubicBezTo>
                  <a:pt x="6715967" y="1780082"/>
                  <a:pt x="6564459" y="1758156"/>
                  <a:pt x="6428823" y="1777480"/>
                </a:cubicBezTo>
                <a:cubicBezTo>
                  <a:pt x="6293187" y="1796804"/>
                  <a:pt x="6147915" y="1792048"/>
                  <a:pt x="6032124" y="1777480"/>
                </a:cubicBezTo>
                <a:cubicBezTo>
                  <a:pt x="5916333" y="1762912"/>
                  <a:pt x="5755125" y="1766810"/>
                  <a:pt x="5550883" y="1777480"/>
                </a:cubicBezTo>
                <a:cubicBezTo>
                  <a:pt x="5346641" y="1788150"/>
                  <a:pt x="5325656" y="1783591"/>
                  <a:pt x="5154185" y="1777480"/>
                </a:cubicBezTo>
                <a:cubicBezTo>
                  <a:pt x="4982714" y="1771369"/>
                  <a:pt x="4760912" y="1754407"/>
                  <a:pt x="4588402" y="1777480"/>
                </a:cubicBezTo>
                <a:cubicBezTo>
                  <a:pt x="4415892" y="1800553"/>
                  <a:pt x="4223563" y="1786662"/>
                  <a:pt x="3938076" y="1777480"/>
                </a:cubicBezTo>
                <a:cubicBezTo>
                  <a:pt x="3652589" y="1768298"/>
                  <a:pt x="3574492" y="1802714"/>
                  <a:pt x="3287750" y="1777480"/>
                </a:cubicBezTo>
                <a:cubicBezTo>
                  <a:pt x="3001008" y="1752246"/>
                  <a:pt x="2834140" y="1810600"/>
                  <a:pt x="2552883" y="1777480"/>
                </a:cubicBezTo>
                <a:cubicBezTo>
                  <a:pt x="2271626" y="1744360"/>
                  <a:pt x="2286894" y="1771420"/>
                  <a:pt x="2156184" y="1777480"/>
                </a:cubicBezTo>
                <a:cubicBezTo>
                  <a:pt x="2025474" y="1783540"/>
                  <a:pt x="1810934" y="1769636"/>
                  <a:pt x="1674943" y="1777480"/>
                </a:cubicBezTo>
                <a:cubicBezTo>
                  <a:pt x="1538952" y="1785324"/>
                  <a:pt x="1217963" y="1795483"/>
                  <a:pt x="855533" y="1777480"/>
                </a:cubicBezTo>
                <a:cubicBezTo>
                  <a:pt x="493103" y="1759478"/>
                  <a:pt x="465895" y="1772240"/>
                  <a:pt x="296253" y="1777480"/>
                </a:cubicBezTo>
                <a:cubicBezTo>
                  <a:pt x="129972" y="1760749"/>
                  <a:pt x="17157" y="1633955"/>
                  <a:pt x="0" y="1481227"/>
                </a:cubicBezTo>
                <a:cubicBezTo>
                  <a:pt x="27249" y="1201552"/>
                  <a:pt x="-27469" y="1075244"/>
                  <a:pt x="0" y="912439"/>
                </a:cubicBezTo>
                <a:cubicBezTo>
                  <a:pt x="27469" y="749634"/>
                  <a:pt x="25317" y="516778"/>
                  <a:pt x="0" y="296253"/>
                </a:cubicBezTo>
                <a:close/>
              </a:path>
              <a:path w="9046738" h="1777480" stroke="0" extrusionOk="0">
                <a:moveTo>
                  <a:pt x="0" y="296253"/>
                </a:moveTo>
                <a:cubicBezTo>
                  <a:pt x="8557" y="120344"/>
                  <a:pt x="127388" y="39092"/>
                  <a:pt x="296253" y="0"/>
                </a:cubicBezTo>
                <a:cubicBezTo>
                  <a:pt x="494144" y="26929"/>
                  <a:pt x="668139" y="7717"/>
                  <a:pt x="946579" y="0"/>
                </a:cubicBezTo>
                <a:cubicBezTo>
                  <a:pt x="1225019" y="-7717"/>
                  <a:pt x="1539158" y="21511"/>
                  <a:pt x="1765989" y="0"/>
                </a:cubicBezTo>
                <a:cubicBezTo>
                  <a:pt x="1992820" y="-21511"/>
                  <a:pt x="2234287" y="-29003"/>
                  <a:pt x="2585399" y="0"/>
                </a:cubicBezTo>
                <a:cubicBezTo>
                  <a:pt x="2936511" y="29003"/>
                  <a:pt x="2903283" y="14153"/>
                  <a:pt x="3151182" y="0"/>
                </a:cubicBezTo>
                <a:cubicBezTo>
                  <a:pt x="3399081" y="-14153"/>
                  <a:pt x="3712881" y="30748"/>
                  <a:pt x="3886050" y="0"/>
                </a:cubicBezTo>
                <a:cubicBezTo>
                  <a:pt x="4059219" y="-30748"/>
                  <a:pt x="4453771" y="-12430"/>
                  <a:pt x="4705460" y="0"/>
                </a:cubicBezTo>
                <a:cubicBezTo>
                  <a:pt x="4957149" y="12430"/>
                  <a:pt x="5088099" y="9608"/>
                  <a:pt x="5271243" y="0"/>
                </a:cubicBezTo>
                <a:cubicBezTo>
                  <a:pt x="5454387" y="-9608"/>
                  <a:pt x="5655534" y="-14342"/>
                  <a:pt x="5921569" y="0"/>
                </a:cubicBezTo>
                <a:cubicBezTo>
                  <a:pt x="6187604" y="14342"/>
                  <a:pt x="6129119" y="14421"/>
                  <a:pt x="6318267" y="0"/>
                </a:cubicBezTo>
                <a:cubicBezTo>
                  <a:pt x="6507415" y="-14421"/>
                  <a:pt x="6785750" y="585"/>
                  <a:pt x="7053135" y="0"/>
                </a:cubicBezTo>
                <a:cubicBezTo>
                  <a:pt x="7320520" y="-585"/>
                  <a:pt x="7329417" y="-9796"/>
                  <a:pt x="7449834" y="0"/>
                </a:cubicBezTo>
                <a:cubicBezTo>
                  <a:pt x="7570251" y="9796"/>
                  <a:pt x="7760607" y="4077"/>
                  <a:pt x="8015617" y="0"/>
                </a:cubicBezTo>
                <a:cubicBezTo>
                  <a:pt x="8270627" y="-4077"/>
                  <a:pt x="8546616" y="-28053"/>
                  <a:pt x="8750485" y="0"/>
                </a:cubicBezTo>
                <a:cubicBezTo>
                  <a:pt x="8903529" y="-5143"/>
                  <a:pt x="9030237" y="147246"/>
                  <a:pt x="9046738" y="296253"/>
                </a:cubicBezTo>
                <a:cubicBezTo>
                  <a:pt x="9062338" y="526377"/>
                  <a:pt x="9039877" y="606076"/>
                  <a:pt x="9046738" y="900590"/>
                </a:cubicBezTo>
                <a:cubicBezTo>
                  <a:pt x="9053599" y="1195104"/>
                  <a:pt x="9071233" y="1286059"/>
                  <a:pt x="9046738" y="1481227"/>
                </a:cubicBezTo>
                <a:cubicBezTo>
                  <a:pt x="9049058" y="1623786"/>
                  <a:pt x="8888998" y="1806448"/>
                  <a:pt x="8750485" y="1777480"/>
                </a:cubicBezTo>
                <a:cubicBezTo>
                  <a:pt x="8491570" y="1750384"/>
                  <a:pt x="8300531" y="1804691"/>
                  <a:pt x="8184702" y="1777480"/>
                </a:cubicBezTo>
                <a:cubicBezTo>
                  <a:pt x="8068873" y="1750269"/>
                  <a:pt x="7829018" y="1781371"/>
                  <a:pt x="7618919" y="1777480"/>
                </a:cubicBezTo>
                <a:cubicBezTo>
                  <a:pt x="7408820" y="1773589"/>
                  <a:pt x="7327651" y="1759802"/>
                  <a:pt x="7137678" y="1777480"/>
                </a:cubicBezTo>
                <a:cubicBezTo>
                  <a:pt x="6947705" y="1795158"/>
                  <a:pt x="6551599" y="1786946"/>
                  <a:pt x="6318267" y="1777480"/>
                </a:cubicBezTo>
                <a:cubicBezTo>
                  <a:pt x="6084935" y="1768014"/>
                  <a:pt x="5997015" y="1791094"/>
                  <a:pt x="5837027" y="1777480"/>
                </a:cubicBezTo>
                <a:cubicBezTo>
                  <a:pt x="5677039" y="1763866"/>
                  <a:pt x="5511451" y="1779478"/>
                  <a:pt x="5355786" y="1777480"/>
                </a:cubicBezTo>
                <a:cubicBezTo>
                  <a:pt x="5200121" y="1775482"/>
                  <a:pt x="4821565" y="1749488"/>
                  <a:pt x="4620918" y="1777480"/>
                </a:cubicBezTo>
                <a:cubicBezTo>
                  <a:pt x="4420271" y="1805472"/>
                  <a:pt x="4177504" y="1746341"/>
                  <a:pt x="3886050" y="1777480"/>
                </a:cubicBezTo>
                <a:cubicBezTo>
                  <a:pt x="3594596" y="1808619"/>
                  <a:pt x="3393982" y="1761095"/>
                  <a:pt x="3151182" y="1777480"/>
                </a:cubicBezTo>
                <a:cubicBezTo>
                  <a:pt x="2908382" y="1793865"/>
                  <a:pt x="2792744" y="1796802"/>
                  <a:pt x="2669941" y="1777480"/>
                </a:cubicBezTo>
                <a:cubicBezTo>
                  <a:pt x="2547138" y="1758158"/>
                  <a:pt x="2240123" y="1798986"/>
                  <a:pt x="2019616" y="1777480"/>
                </a:cubicBezTo>
                <a:cubicBezTo>
                  <a:pt x="1799109" y="1755974"/>
                  <a:pt x="1735964" y="1799592"/>
                  <a:pt x="1453832" y="1777480"/>
                </a:cubicBezTo>
                <a:cubicBezTo>
                  <a:pt x="1171700" y="1755368"/>
                  <a:pt x="1235244" y="1783826"/>
                  <a:pt x="1057134" y="1777480"/>
                </a:cubicBezTo>
                <a:cubicBezTo>
                  <a:pt x="879024" y="1771134"/>
                  <a:pt x="533487" y="1764781"/>
                  <a:pt x="296253" y="1777480"/>
                </a:cubicBezTo>
                <a:cubicBezTo>
                  <a:pt x="133734" y="1773709"/>
                  <a:pt x="-20113" y="1658584"/>
                  <a:pt x="0" y="1481227"/>
                </a:cubicBezTo>
                <a:cubicBezTo>
                  <a:pt x="23391" y="1270707"/>
                  <a:pt x="20853" y="1056612"/>
                  <a:pt x="0" y="912439"/>
                </a:cubicBezTo>
                <a:cubicBezTo>
                  <a:pt x="-20853" y="768266"/>
                  <a:pt x="-1289" y="568416"/>
                  <a:pt x="0" y="296253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صافي الربح يعكس الأداء المالي الفعلي للشركة بعد خصم جميع التكاليف والنفقات. القطاعات المذكورة تواجه تحديات متعددة تؤثر على قدرتها على تحقيق أرباح صافية عالية</a:t>
            </a:r>
            <a:r>
              <a:rPr lang="ar-EG" sz="16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، </a:t>
            </a:r>
            <a:r>
              <a:rPr lang="ar-EG" sz="1600" b="1" dirty="0">
                <a:solidFill>
                  <a:schemeClr val="accent5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مثل التكاليف التشغيلية الكبيرة</a:t>
            </a:r>
            <a:r>
              <a:rPr lang="ar-EG" sz="16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، </a:t>
            </a:r>
            <a:r>
              <a:rPr lang="ar-EG" sz="16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التقلبات في الأسواق</a:t>
            </a:r>
            <a:r>
              <a:rPr lang="ar-EG" sz="16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، </a:t>
            </a:r>
            <a:r>
              <a:rPr lang="ar-EG" sz="1600" b="1" dirty="0">
                <a:solidFill>
                  <a:schemeClr val="accent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والاستثمارات الضخمة في البنية التحتية</a:t>
            </a:r>
            <a:r>
              <a:rPr lang="ar-EG" sz="16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ar-EG" sz="1600" b="1" dirty="0">
                <a:solidFill>
                  <a:schemeClr val="tx2">
                    <a:lumMod val="50000"/>
                  </a:schemeClr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والمشاريع طويلة الأجل</a:t>
            </a:r>
            <a:endParaRPr lang="en-US" sz="1600" b="1" u="sng" dirty="0">
              <a:solidFill>
                <a:schemeClr val="tx2">
                  <a:lumMod val="50000"/>
                </a:schemeClr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17606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4145" y="6188075"/>
            <a:ext cx="1142245" cy="669925"/>
          </a:xfrm>
        </p:spPr>
        <p:txBody>
          <a:bodyPr/>
          <a:lstStyle/>
          <a:p>
            <a:r>
              <a:rPr lang="en-US" sz="6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17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8845327" y="85104"/>
            <a:ext cx="2655537" cy="399590"/>
          </a:xfrm>
          <a:custGeom>
            <a:avLst/>
            <a:gdLst>
              <a:gd name="connsiteX0" fmla="*/ 0 w 2655537"/>
              <a:gd name="connsiteY0" fmla="*/ 66600 h 399590"/>
              <a:gd name="connsiteX1" fmla="*/ 66600 w 2655537"/>
              <a:gd name="connsiteY1" fmla="*/ 0 h 399590"/>
              <a:gd name="connsiteX2" fmla="*/ 697184 w 2655537"/>
              <a:gd name="connsiteY2" fmla="*/ 0 h 399590"/>
              <a:gd name="connsiteX3" fmla="*/ 1378215 w 2655537"/>
              <a:gd name="connsiteY3" fmla="*/ 0 h 399590"/>
              <a:gd name="connsiteX4" fmla="*/ 2588937 w 2655537"/>
              <a:gd name="connsiteY4" fmla="*/ 0 h 399590"/>
              <a:gd name="connsiteX5" fmla="*/ 2655537 w 2655537"/>
              <a:gd name="connsiteY5" fmla="*/ 66600 h 399590"/>
              <a:gd name="connsiteX6" fmla="*/ 2655537 w 2655537"/>
              <a:gd name="connsiteY6" fmla="*/ 332990 h 399590"/>
              <a:gd name="connsiteX7" fmla="*/ 2588937 w 2655537"/>
              <a:gd name="connsiteY7" fmla="*/ 399590 h 399590"/>
              <a:gd name="connsiteX8" fmla="*/ 1933129 w 2655537"/>
              <a:gd name="connsiteY8" fmla="*/ 399590 h 399590"/>
              <a:gd name="connsiteX9" fmla="*/ 1277322 w 2655537"/>
              <a:gd name="connsiteY9" fmla="*/ 399590 h 399590"/>
              <a:gd name="connsiteX10" fmla="*/ 722408 w 2655537"/>
              <a:gd name="connsiteY10" fmla="*/ 399590 h 399590"/>
              <a:gd name="connsiteX11" fmla="*/ 66600 w 2655537"/>
              <a:gd name="connsiteY11" fmla="*/ 399590 h 399590"/>
              <a:gd name="connsiteX12" fmla="*/ 0 w 2655537"/>
              <a:gd name="connsiteY12" fmla="*/ 332990 h 399590"/>
              <a:gd name="connsiteX13" fmla="*/ 0 w 2655537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55537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31495" y="25912"/>
                  <a:pt x="508095" y="25518"/>
                  <a:pt x="697184" y="0"/>
                </a:cubicBezTo>
                <a:cubicBezTo>
                  <a:pt x="886273" y="-25518"/>
                  <a:pt x="1078524" y="-22710"/>
                  <a:pt x="1378215" y="0"/>
                </a:cubicBezTo>
                <a:cubicBezTo>
                  <a:pt x="1677906" y="22710"/>
                  <a:pt x="2015039" y="13021"/>
                  <a:pt x="2588937" y="0"/>
                </a:cubicBezTo>
                <a:cubicBezTo>
                  <a:pt x="2623175" y="3418"/>
                  <a:pt x="2655291" y="25716"/>
                  <a:pt x="2655537" y="66600"/>
                </a:cubicBezTo>
                <a:cubicBezTo>
                  <a:pt x="2656155" y="163177"/>
                  <a:pt x="2661488" y="233743"/>
                  <a:pt x="2655537" y="332990"/>
                </a:cubicBezTo>
                <a:cubicBezTo>
                  <a:pt x="2649380" y="368193"/>
                  <a:pt x="2624901" y="398983"/>
                  <a:pt x="2588937" y="399590"/>
                </a:cubicBezTo>
                <a:cubicBezTo>
                  <a:pt x="2353277" y="397283"/>
                  <a:pt x="2161501" y="401687"/>
                  <a:pt x="1933129" y="399590"/>
                </a:cubicBezTo>
                <a:cubicBezTo>
                  <a:pt x="1704757" y="397493"/>
                  <a:pt x="1467381" y="367754"/>
                  <a:pt x="1277322" y="399590"/>
                </a:cubicBezTo>
                <a:cubicBezTo>
                  <a:pt x="1087263" y="431426"/>
                  <a:pt x="906437" y="408588"/>
                  <a:pt x="722408" y="399590"/>
                </a:cubicBezTo>
                <a:cubicBezTo>
                  <a:pt x="538379" y="390592"/>
                  <a:pt x="324574" y="396881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000" b="1" dirty="0">
                <a:solidFill>
                  <a:schemeClr val="tx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القطاعات الأقل ربحية</a:t>
            </a:r>
            <a:endParaRPr lang="en-US" sz="2000" b="1" dirty="0">
              <a:solidFill>
                <a:schemeClr val="tx1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F65C824-8685-17AC-F48A-AF040CF3C86C}"/>
              </a:ext>
            </a:extLst>
          </p:cNvPr>
          <p:cNvSpPr/>
          <p:nvPr/>
        </p:nvSpPr>
        <p:spPr>
          <a:xfrm>
            <a:off x="4823192" y="284899"/>
            <a:ext cx="2472095" cy="668483"/>
          </a:xfrm>
          <a:custGeom>
            <a:avLst/>
            <a:gdLst>
              <a:gd name="connsiteX0" fmla="*/ 0 w 2472095"/>
              <a:gd name="connsiteY0" fmla="*/ 111416 h 668483"/>
              <a:gd name="connsiteX1" fmla="*/ 111416 w 2472095"/>
              <a:gd name="connsiteY1" fmla="*/ 0 h 668483"/>
              <a:gd name="connsiteX2" fmla="*/ 696224 w 2472095"/>
              <a:gd name="connsiteY2" fmla="*/ 0 h 668483"/>
              <a:gd name="connsiteX3" fmla="*/ 1213555 w 2472095"/>
              <a:gd name="connsiteY3" fmla="*/ 0 h 668483"/>
              <a:gd name="connsiteX4" fmla="*/ 1798363 w 2472095"/>
              <a:gd name="connsiteY4" fmla="*/ 0 h 668483"/>
              <a:gd name="connsiteX5" fmla="*/ 2360679 w 2472095"/>
              <a:gd name="connsiteY5" fmla="*/ 0 h 668483"/>
              <a:gd name="connsiteX6" fmla="*/ 2472095 w 2472095"/>
              <a:gd name="connsiteY6" fmla="*/ 111416 h 668483"/>
              <a:gd name="connsiteX7" fmla="*/ 2472095 w 2472095"/>
              <a:gd name="connsiteY7" fmla="*/ 557067 h 668483"/>
              <a:gd name="connsiteX8" fmla="*/ 2360679 w 2472095"/>
              <a:gd name="connsiteY8" fmla="*/ 668483 h 668483"/>
              <a:gd name="connsiteX9" fmla="*/ 1843349 w 2472095"/>
              <a:gd name="connsiteY9" fmla="*/ 668483 h 668483"/>
              <a:gd name="connsiteX10" fmla="*/ 1258540 w 2472095"/>
              <a:gd name="connsiteY10" fmla="*/ 668483 h 668483"/>
              <a:gd name="connsiteX11" fmla="*/ 741210 w 2472095"/>
              <a:gd name="connsiteY11" fmla="*/ 668483 h 668483"/>
              <a:gd name="connsiteX12" fmla="*/ 111416 w 2472095"/>
              <a:gd name="connsiteY12" fmla="*/ 668483 h 668483"/>
              <a:gd name="connsiteX13" fmla="*/ 0 w 2472095"/>
              <a:gd name="connsiteY13" fmla="*/ 557067 h 668483"/>
              <a:gd name="connsiteX14" fmla="*/ 0 w 2472095"/>
              <a:gd name="connsiteY14" fmla="*/ 111416 h 66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72095" h="668483" fill="none" extrusionOk="0">
                <a:moveTo>
                  <a:pt x="0" y="111416"/>
                </a:moveTo>
                <a:cubicBezTo>
                  <a:pt x="-1054" y="46852"/>
                  <a:pt x="47236" y="3466"/>
                  <a:pt x="111416" y="0"/>
                </a:cubicBezTo>
                <a:cubicBezTo>
                  <a:pt x="237472" y="15238"/>
                  <a:pt x="512075" y="22231"/>
                  <a:pt x="696224" y="0"/>
                </a:cubicBezTo>
                <a:cubicBezTo>
                  <a:pt x="880373" y="-22231"/>
                  <a:pt x="972041" y="-22912"/>
                  <a:pt x="1213555" y="0"/>
                </a:cubicBezTo>
                <a:cubicBezTo>
                  <a:pt x="1455069" y="22912"/>
                  <a:pt x="1543924" y="27358"/>
                  <a:pt x="1798363" y="0"/>
                </a:cubicBezTo>
                <a:cubicBezTo>
                  <a:pt x="2052802" y="-27358"/>
                  <a:pt x="2136964" y="-11566"/>
                  <a:pt x="2360679" y="0"/>
                </a:cubicBezTo>
                <a:cubicBezTo>
                  <a:pt x="2426900" y="2309"/>
                  <a:pt x="2472999" y="64430"/>
                  <a:pt x="2472095" y="111416"/>
                </a:cubicBezTo>
                <a:cubicBezTo>
                  <a:pt x="2450053" y="209250"/>
                  <a:pt x="2489778" y="466936"/>
                  <a:pt x="2472095" y="557067"/>
                </a:cubicBezTo>
                <a:cubicBezTo>
                  <a:pt x="2483837" y="613337"/>
                  <a:pt x="2425886" y="660569"/>
                  <a:pt x="2360679" y="668483"/>
                </a:cubicBezTo>
                <a:cubicBezTo>
                  <a:pt x="2225157" y="679095"/>
                  <a:pt x="1960665" y="692730"/>
                  <a:pt x="1843349" y="668483"/>
                </a:cubicBezTo>
                <a:cubicBezTo>
                  <a:pt x="1726033" y="644237"/>
                  <a:pt x="1500320" y="676960"/>
                  <a:pt x="1258540" y="668483"/>
                </a:cubicBezTo>
                <a:cubicBezTo>
                  <a:pt x="1016760" y="660006"/>
                  <a:pt x="895262" y="672280"/>
                  <a:pt x="741210" y="668483"/>
                </a:cubicBezTo>
                <a:cubicBezTo>
                  <a:pt x="587158" y="664687"/>
                  <a:pt x="320034" y="661971"/>
                  <a:pt x="111416" y="668483"/>
                </a:cubicBezTo>
                <a:cubicBezTo>
                  <a:pt x="58895" y="664785"/>
                  <a:pt x="8747" y="626386"/>
                  <a:pt x="0" y="557067"/>
                </a:cubicBezTo>
                <a:cubicBezTo>
                  <a:pt x="7766" y="380806"/>
                  <a:pt x="17642" y="266111"/>
                  <a:pt x="0" y="111416"/>
                </a:cubicBezTo>
                <a:close/>
              </a:path>
              <a:path w="2472095" h="668483" stroke="0" extrusionOk="0">
                <a:moveTo>
                  <a:pt x="0" y="111416"/>
                </a:moveTo>
                <a:cubicBezTo>
                  <a:pt x="4024" y="44102"/>
                  <a:pt x="48352" y="11401"/>
                  <a:pt x="111416" y="0"/>
                </a:cubicBezTo>
                <a:cubicBezTo>
                  <a:pt x="259579" y="-8709"/>
                  <a:pt x="395420" y="22387"/>
                  <a:pt x="673732" y="0"/>
                </a:cubicBezTo>
                <a:cubicBezTo>
                  <a:pt x="952044" y="-22387"/>
                  <a:pt x="1059149" y="16645"/>
                  <a:pt x="1281033" y="0"/>
                </a:cubicBezTo>
                <a:cubicBezTo>
                  <a:pt x="1502917" y="-16645"/>
                  <a:pt x="1877198" y="-48898"/>
                  <a:pt x="2360679" y="0"/>
                </a:cubicBezTo>
                <a:cubicBezTo>
                  <a:pt x="2414045" y="10971"/>
                  <a:pt x="2471872" y="46160"/>
                  <a:pt x="2472095" y="111416"/>
                </a:cubicBezTo>
                <a:cubicBezTo>
                  <a:pt x="2481005" y="241312"/>
                  <a:pt x="2468833" y="447618"/>
                  <a:pt x="2472095" y="557067"/>
                </a:cubicBezTo>
                <a:cubicBezTo>
                  <a:pt x="2459065" y="615258"/>
                  <a:pt x="2415951" y="663841"/>
                  <a:pt x="2360679" y="668483"/>
                </a:cubicBezTo>
                <a:cubicBezTo>
                  <a:pt x="2086104" y="670260"/>
                  <a:pt x="1963828" y="663238"/>
                  <a:pt x="1775871" y="668483"/>
                </a:cubicBezTo>
                <a:cubicBezTo>
                  <a:pt x="1587914" y="673728"/>
                  <a:pt x="1400226" y="687554"/>
                  <a:pt x="1191062" y="668483"/>
                </a:cubicBezTo>
                <a:cubicBezTo>
                  <a:pt x="981898" y="649412"/>
                  <a:pt x="833228" y="651552"/>
                  <a:pt x="696224" y="668483"/>
                </a:cubicBezTo>
                <a:cubicBezTo>
                  <a:pt x="559220" y="685414"/>
                  <a:pt x="317409" y="690015"/>
                  <a:pt x="111416" y="668483"/>
                </a:cubicBezTo>
                <a:cubicBezTo>
                  <a:pt x="43188" y="682200"/>
                  <a:pt x="-12803" y="626402"/>
                  <a:pt x="0" y="557067"/>
                </a:cubicBezTo>
                <a:cubicBezTo>
                  <a:pt x="13539" y="334636"/>
                  <a:pt x="9364" y="232340"/>
                  <a:pt x="0" y="11141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القطاعات الأقل ربحية ؟</a:t>
            </a:r>
            <a:endParaRPr lang="en-US" sz="1600" b="1" u="sng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0DB12FB-419A-DA73-61EA-CD40F2776564}"/>
              </a:ext>
            </a:extLst>
          </p:cNvPr>
          <p:cNvSpPr/>
          <p:nvPr/>
        </p:nvSpPr>
        <p:spPr>
          <a:xfrm>
            <a:off x="8279379" y="1953640"/>
            <a:ext cx="2472095" cy="668483"/>
          </a:xfrm>
          <a:custGeom>
            <a:avLst/>
            <a:gdLst>
              <a:gd name="connsiteX0" fmla="*/ 0 w 2472095"/>
              <a:gd name="connsiteY0" fmla="*/ 111416 h 668483"/>
              <a:gd name="connsiteX1" fmla="*/ 111416 w 2472095"/>
              <a:gd name="connsiteY1" fmla="*/ 0 h 668483"/>
              <a:gd name="connsiteX2" fmla="*/ 696224 w 2472095"/>
              <a:gd name="connsiteY2" fmla="*/ 0 h 668483"/>
              <a:gd name="connsiteX3" fmla="*/ 1213555 w 2472095"/>
              <a:gd name="connsiteY3" fmla="*/ 0 h 668483"/>
              <a:gd name="connsiteX4" fmla="*/ 1798363 w 2472095"/>
              <a:gd name="connsiteY4" fmla="*/ 0 h 668483"/>
              <a:gd name="connsiteX5" fmla="*/ 2360679 w 2472095"/>
              <a:gd name="connsiteY5" fmla="*/ 0 h 668483"/>
              <a:gd name="connsiteX6" fmla="*/ 2472095 w 2472095"/>
              <a:gd name="connsiteY6" fmla="*/ 111416 h 668483"/>
              <a:gd name="connsiteX7" fmla="*/ 2472095 w 2472095"/>
              <a:gd name="connsiteY7" fmla="*/ 557067 h 668483"/>
              <a:gd name="connsiteX8" fmla="*/ 2360679 w 2472095"/>
              <a:gd name="connsiteY8" fmla="*/ 668483 h 668483"/>
              <a:gd name="connsiteX9" fmla="*/ 1843349 w 2472095"/>
              <a:gd name="connsiteY9" fmla="*/ 668483 h 668483"/>
              <a:gd name="connsiteX10" fmla="*/ 1258540 w 2472095"/>
              <a:gd name="connsiteY10" fmla="*/ 668483 h 668483"/>
              <a:gd name="connsiteX11" fmla="*/ 741210 w 2472095"/>
              <a:gd name="connsiteY11" fmla="*/ 668483 h 668483"/>
              <a:gd name="connsiteX12" fmla="*/ 111416 w 2472095"/>
              <a:gd name="connsiteY12" fmla="*/ 668483 h 668483"/>
              <a:gd name="connsiteX13" fmla="*/ 0 w 2472095"/>
              <a:gd name="connsiteY13" fmla="*/ 557067 h 668483"/>
              <a:gd name="connsiteX14" fmla="*/ 0 w 2472095"/>
              <a:gd name="connsiteY14" fmla="*/ 111416 h 66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72095" h="668483" fill="none" extrusionOk="0">
                <a:moveTo>
                  <a:pt x="0" y="111416"/>
                </a:moveTo>
                <a:cubicBezTo>
                  <a:pt x="-1054" y="46852"/>
                  <a:pt x="47236" y="3466"/>
                  <a:pt x="111416" y="0"/>
                </a:cubicBezTo>
                <a:cubicBezTo>
                  <a:pt x="237472" y="15238"/>
                  <a:pt x="512075" y="22231"/>
                  <a:pt x="696224" y="0"/>
                </a:cubicBezTo>
                <a:cubicBezTo>
                  <a:pt x="880373" y="-22231"/>
                  <a:pt x="972041" y="-22912"/>
                  <a:pt x="1213555" y="0"/>
                </a:cubicBezTo>
                <a:cubicBezTo>
                  <a:pt x="1455069" y="22912"/>
                  <a:pt x="1543924" y="27358"/>
                  <a:pt x="1798363" y="0"/>
                </a:cubicBezTo>
                <a:cubicBezTo>
                  <a:pt x="2052802" y="-27358"/>
                  <a:pt x="2136964" y="-11566"/>
                  <a:pt x="2360679" y="0"/>
                </a:cubicBezTo>
                <a:cubicBezTo>
                  <a:pt x="2426900" y="2309"/>
                  <a:pt x="2472999" y="64430"/>
                  <a:pt x="2472095" y="111416"/>
                </a:cubicBezTo>
                <a:cubicBezTo>
                  <a:pt x="2450053" y="209250"/>
                  <a:pt x="2489778" y="466936"/>
                  <a:pt x="2472095" y="557067"/>
                </a:cubicBezTo>
                <a:cubicBezTo>
                  <a:pt x="2483837" y="613337"/>
                  <a:pt x="2425886" y="660569"/>
                  <a:pt x="2360679" y="668483"/>
                </a:cubicBezTo>
                <a:cubicBezTo>
                  <a:pt x="2225157" y="679095"/>
                  <a:pt x="1960665" y="692730"/>
                  <a:pt x="1843349" y="668483"/>
                </a:cubicBezTo>
                <a:cubicBezTo>
                  <a:pt x="1726033" y="644237"/>
                  <a:pt x="1500320" y="676960"/>
                  <a:pt x="1258540" y="668483"/>
                </a:cubicBezTo>
                <a:cubicBezTo>
                  <a:pt x="1016760" y="660006"/>
                  <a:pt x="895262" y="672280"/>
                  <a:pt x="741210" y="668483"/>
                </a:cubicBezTo>
                <a:cubicBezTo>
                  <a:pt x="587158" y="664687"/>
                  <a:pt x="320034" y="661971"/>
                  <a:pt x="111416" y="668483"/>
                </a:cubicBezTo>
                <a:cubicBezTo>
                  <a:pt x="58895" y="664785"/>
                  <a:pt x="8747" y="626386"/>
                  <a:pt x="0" y="557067"/>
                </a:cubicBezTo>
                <a:cubicBezTo>
                  <a:pt x="7766" y="380806"/>
                  <a:pt x="17642" y="266111"/>
                  <a:pt x="0" y="111416"/>
                </a:cubicBezTo>
                <a:close/>
              </a:path>
              <a:path w="2472095" h="668483" stroke="0" extrusionOk="0">
                <a:moveTo>
                  <a:pt x="0" y="111416"/>
                </a:moveTo>
                <a:cubicBezTo>
                  <a:pt x="4024" y="44102"/>
                  <a:pt x="48352" y="11401"/>
                  <a:pt x="111416" y="0"/>
                </a:cubicBezTo>
                <a:cubicBezTo>
                  <a:pt x="259579" y="-8709"/>
                  <a:pt x="395420" y="22387"/>
                  <a:pt x="673732" y="0"/>
                </a:cubicBezTo>
                <a:cubicBezTo>
                  <a:pt x="952044" y="-22387"/>
                  <a:pt x="1059149" y="16645"/>
                  <a:pt x="1281033" y="0"/>
                </a:cubicBezTo>
                <a:cubicBezTo>
                  <a:pt x="1502917" y="-16645"/>
                  <a:pt x="1877198" y="-48898"/>
                  <a:pt x="2360679" y="0"/>
                </a:cubicBezTo>
                <a:cubicBezTo>
                  <a:pt x="2414045" y="10971"/>
                  <a:pt x="2471872" y="46160"/>
                  <a:pt x="2472095" y="111416"/>
                </a:cubicBezTo>
                <a:cubicBezTo>
                  <a:pt x="2481005" y="241312"/>
                  <a:pt x="2468833" y="447618"/>
                  <a:pt x="2472095" y="557067"/>
                </a:cubicBezTo>
                <a:cubicBezTo>
                  <a:pt x="2459065" y="615258"/>
                  <a:pt x="2415951" y="663841"/>
                  <a:pt x="2360679" y="668483"/>
                </a:cubicBezTo>
                <a:cubicBezTo>
                  <a:pt x="2086104" y="670260"/>
                  <a:pt x="1963828" y="663238"/>
                  <a:pt x="1775871" y="668483"/>
                </a:cubicBezTo>
                <a:cubicBezTo>
                  <a:pt x="1587914" y="673728"/>
                  <a:pt x="1400226" y="687554"/>
                  <a:pt x="1191062" y="668483"/>
                </a:cubicBezTo>
                <a:cubicBezTo>
                  <a:pt x="981898" y="649412"/>
                  <a:pt x="833228" y="651552"/>
                  <a:pt x="696224" y="668483"/>
                </a:cubicBezTo>
                <a:cubicBezTo>
                  <a:pt x="559220" y="685414"/>
                  <a:pt x="317409" y="690015"/>
                  <a:pt x="111416" y="668483"/>
                </a:cubicBezTo>
                <a:cubicBezTo>
                  <a:pt x="43188" y="682200"/>
                  <a:pt x="-12803" y="626402"/>
                  <a:pt x="0" y="557067"/>
                </a:cubicBezTo>
                <a:cubicBezTo>
                  <a:pt x="13539" y="334636"/>
                  <a:pt x="9364" y="232340"/>
                  <a:pt x="0" y="11141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قطاع الصناعات</a:t>
            </a:r>
            <a:endParaRPr lang="en-US" sz="1600" b="1" u="sng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D840A0A-DEDD-C66B-EE59-E0B06588B7FD}"/>
              </a:ext>
            </a:extLst>
          </p:cNvPr>
          <p:cNvSpPr/>
          <p:nvPr/>
        </p:nvSpPr>
        <p:spPr>
          <a:xfrm>
            <a:off x="4967168" y="1953639"/>
            <a:ext cx="2472095" cy="668483"/>
          </a:xfrm>
          <a:custGeom>
            <a:avLst/>
            <a:gdLst>
              <a:gd name="connsiteX0" fmla="*/ 0 w 2472095"/>
              <a:gd name="connsiteY0" fmla="*/ 111416 h 668483"/>
              <a:gd name="connsiteX1" fmla="*/ 111416 w 2472095"/>
              <a:gd name="connsiteY1" fmla="*/ 0 h 668483"/>
              <a:gd name="connsiteX2" fmla="*/ 696224 w 2472095"/>
              <a:gd name="connsiteY2" fmla="*/ 0 h 668483"/>
              <a:gd name="connsiteX3" fmla="*/ 1213555 w 2472095"/>
              <a:gd name="connsiteY3" fmla="*/ 0 h 668483"/>
              <a:gd name="connsiteX4" fmla="*/ 1798363 w 2472095"/>
              <a:gd name="connsiteY4" fmla="*/ 0 h 668483"/>
              <a:gd name="connsiteX5" fmla="*/ 2360679 w 2472095"/>
              <a:gd name="connsiteY5" fmla="*/ 0 h 668483"/>
              <a:gd name="connsiteX6" fmla="*/ 2472095 w 2472095"/>
              <a:gd name="connsiteY6" fmla="*/ 111416 h 668483"/>
              <a:gd name="connsiteX7" fmla="*/ 2472095 w 2472095"/>
              <a:gd name="connsiteY7" fmla="*/ 557067 h 668483"/>
              <a:gd name="connsiteX8" fmla="*/ 2360679 w 2472095"/>
              <a:gd name="connsiteY8" fmla="*/ 668483 h 668483"/>
              <a:gd name="connsiteX9" fmla="*/ 1843349 w 2472095"/>
              <a:gd name="connsiteY9" fmla="*/ 668483 h 668483"/>
              <a:gd name="connsiteX10" fmla="*/ 1258540 w 2472095"/>
              <a:gd name="connsiteY10" fmla="*/ 668483 h 668483"/>
              <a:gd name="connsiteX11" fmla="*/ 741210 w 2472095"/>
              <a:gd name="connsiteY11" fmla="*/ 668483 h 668483"/>
              <a:gd name="connsiteX12" fmla="*/ 111416 w 2472095"/>
              <a:gd name="connsiteY12" fmla="*/ 668483 h 668483"/>
              <a:gd name="connsiteX13" fmla="*/ 0 w 2472095"/>
              <a:gd name="connsiteY13" fmla="*/ 557067 h 668483"/>
              <a:gd name="connsiteX14" fmla="*/ 0 w 2472095"/>
              <a:gd name="connsiteY14" fmla="*/ 111416 h 66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72095" h="668483" fill="none" extrusionOk="0">
                <a:moveTo>
                  <a:pt x="0" y="111416"/>
                </a:moveTo>
                <a:cubicBezTo>
                  <a:pt x="-1054" y="46852"/>
                  <a:pt x="47236" y="3466"/>
                  <a:pt x="111416" y="0"/>
                </a:cubicBezTo>
                <a:cubicBezTo>
                  <a:pt x="237472" y="15238"/>
                  <a:pt x="512075" y="22231"/>
                  <a:pt x="696224" y="0"/>
                </a:cubicBezTo>
                <a:cubicBezTo>
                  <a:pt x="880373" y="-22231"/>
                  <a:pt x="972041" y="-22912"/>
                  <a:pt x="1213555" y="0"/>
                </a:cubicBezTo>
                <a:cubicBezTo>
                  <a:pt x="1455069" y="22912"/>
                  <a:pt x="1543924" y="27358"/>
                  <a:pt x="1798363" y="0"/>
                </a:cubicBezTo>
                <a:cubicBezTo>
                  <a:pt x="2052802" y="-27358"/>
                  <a:pt x="2136964" y="-11566"/>
                  <a:pt x="2360679" y="0"/>
                </a:cubicBezTo>
                <a:cubicBezTo>
                  <a:pt x="2426900" y="2309"/>
                  <a:pt x="2472999" y="64430"/>
                  <a:pt x="2472095" y="111416"/>
                </a:cubicBezTo>
                <a:cubicBezTo>
                  <a:pt x="2450053" y="209250"/>
                  <a:pt x="2489778" y="466936"/>
                  <a:pt x="2472095" y="557067"/>
                </a:cubicBezTo>
                <a:cubicBezTo>
                  <a:pt x="2483837" y="613337"/>
                  <a:pt x="2425886" y="660569"/>
                  <a:pt x="2360679" y="668483"/>
                </a:cubicBezTo>
                <a:cubicBezTo>
                  <a:pt x="2225157" y="679095"/>
                  <a:pt x="1960665" y="692730"/>
                  <a:pt x="1843349" y="668483"/>
                </a:cubicBezTo>
                <a:cubicBezTo>
                  <a:pt x="1726033" y="644237"/>
                  <a:pt x="1500320" y="676960"/>
                  <a:pt x="1258540" y="668483"/>
                </a:cubicBezTo>
                <a:cubicBezTo>
                  <a:pt x="1016760" y="660006"/>
                  <a:pt x="895262" y="672280"/>
                  <a:pt x="741210" y="668483"/>
                </a:cubicBezTo>
                <a:cubicBezTo>
                  <a:pt x="587158" y="664687"/>
                  <a:pt x="320034" y="661971"/>
                  <a:pt x="111416" y="668483"/>
                </a:cubicBezTo>
                <a:cubicBezTo>
                  <a:pt x="58895" y="664785"/>
                  <a:pt x="8747" y="626386"/>
                  <a:pt x="0" y="557067"/>
                </a:cubicBezTo>
                <a:cubicBezTo>
                  <a:pt x="7766" y="380806"/>
                  <a:pt x="17642" y="266111"/>
                  <a:pt x="0" y="111416"/>
                </a:cubicBezTo>
                <a:close/>
              </a:path>
              <a:path w="2472095" h="668483" stroke="0" extrusionOk="0">
                <a:moveTo>
                  <a:pt x="0" y="111416"/>
                </a:moveTo>
                <a:cubicBezTo>
                  <a:pt x="4024" y="44102"/>
                  <a:pt x="48352" y="11401"/>
                  <a:pt x="111416" y="0"/>
                </a:cubicBezTo>
                <a:cubicBezTo>
                  <a:pt x="259579" y="-8709"/>
                  <a:pt x="395420" y="22387"/>
                  <a:pt x="673732" y="0"/>
                </a:cubicBezTo>
                <a:cubicBezTo>
                  <a:pt x="952044" y="-22387"/>
                  <a:pt x="1059149" y="16645"/>
                  <a:pt x="1281033" y="0"/>
                </a:cubicBezTo>
                <a:cubicBezTo>
                  <a:pt x="1502917" y="-16645"/>
                  <a:pt x="1877198" y="-48898"/>
                  <a:pt x="2360679" y="0"/>
                </a:cubicBezTo>
                <a:cubicBezTo>
                  <a:pt x="2414045" y="10971"/>
                  <a:pt x="2471872" y="46160"/>
                  <a:pt x="2472095" y="111416"/>
                </a:cubicBezTo>
                <a:cubicBezTo>
                  <a:pt x="2481005" y="241312"/>
                  <a:pt x="2468833" y="447618"/>
                  <a:pt x="2472095" y="557067"/>
                </a:cubicBezTo>
                <a:cubicBezTo>
                  <a:pt x="2459065" y="615258"/>
                  <a:pt x="2415951" y="663841"/>
                  <a:pt x="2360679" y="668483"/>
                </a:cubicBezTo>
                <a:cubicBezTo>
                  <a:pt x="2086104" y="670260"/>
                  <a:pt x="1963828" y="663238"/>
                  <a:pt x="1775871" y="668483"/>
                </a:cubicBezTo>
                <a:cubicBezTo>
                  <a:pt x="1587914" y="673728"/>
                  <a:pt x="1400226" y="687554"/>
                  <a:pt x="1191062" y="668483"/>
                </a:cubicBezTo>
                <a:cubicBezTo>
                  <a:pt x="981898" y="649412"/>
                  <a:pt x="833228" y="651552"/>
                  <a:pt x="696224" y="668483"/>
                </a:cubicBezTo>
                <a:cubicBezTo>
                  <a:pt x="559220" y="685414"/>
                  <a:pt x="317409" y="690015"/>
                  <a:pt x="111416" y="668483"/>
                </a:cubicBezTo>
                <a:cubicBezTo>
                  <a:pt x="43188" y="682200"/>
                  <a:pt x="-12803" y="626402"/>
                  <a:pt x="0" y="557067"/>
                </a:cubicBezTo>
                <a:cubicBezTo>
                  <a:pt x="13539" y="334636"/>
                  <a:pt x="9364" y="232340"/>
                  <a:pt x="0" y="11141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General Electric Company (GE)</a:t>
            </a:r>
            <a:endParaRPr lang="en-US" sz="16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21EE900-8061-A0B9-8BF4-D9772A4924CA}"/>
              </a:ext>
            </a:extLst>
          </p:cNvPr>
          <p:cNvSpPr/>
          <p:nvPr/>
        </p:nvSpPr>
        <p:spPr>
          <a:xfrm>
            <a:off x="5008524" y="3277757"/>
            <a:ext cx="5733760" cy="1138014"/>
          </a:xfrm>
          <a:custGeom>
            <a:avLst/>
            <a:gdLst>
              <a:gd name="connsiteX0" fmla="*/ 0 w 5733760"/>
              <a:gd name="connsiteY0" fmla="*/ 189673 h 1138014"/>
              <a:gd name="connsiteX1" fmla="*/ 189673 w 5733760"/>
              <a:gd name="connsiteY1" fmla="*/ 0 h 1138014"/>
              <a:gd name="connsiteX2" fmla="*/ 751886 w 5733760"/>
              <a:gd name="connsiteY2" fmla="*/ 0 h 1138014"/>
              <a:gd name="connsiteX3" fmla="*/ 1474732 w 5733760"/>
              <a:gd name="connsiteY3" fmla="*/ 0 h 1138014"/>
              <a:gd name="connsiteX4" fmla="*/ 2036946 w 5733760"/>
              <a:gd name="connsiteY4" fmla="*/ 0 h 1138014"/>
              <a:gd name="connsiteX5" fmla="*/ 2706248 w 5733760"/>
              <a:gd name="connsiteY5" fmla="*/ 0 h 1138014"/>
              <a:gd name="connsiteX6" fmla="*/ 3322005 w 5733760"/>
              <a:gd name="connsiteY6" fmla="*/ 0 h 1138014"/>
              <a:gd name="connsiteX7" fmla="*/ 3830675 w 5733760"/>
              <a:gd name="connsiteY7" fmla="*/ 0 h 1138014"/>
              <a:gd name="connsiteX8" fmla="*/ 4607065 w 5733760"/>
              <a:gd name="connsiteY8" fmla="*/ 0 h 1138014"/>
              <a:gd name="connsiteX9" fmla="*/ 5544087 w 5733760"/>
              <a:gd name="connsiteY9" fmla="*/ 0 h 1138014"/>
              <a:gd name="connsiteX10" fmla="*/ 5733760 w 5733760"/>
              <a:gd name="connsiteY10" fmla="*/ 189673 h 1138014"/>
              <a:gd name="connsiteX11" fmla="*/ 5733760 w 5733760"/>
              <a:gd name="connsiteY11" fmla="*/ 561420 h 1138014"/>
              <a:gd name="connsiteX12" fmla="*/ 5733760 w 5733760"/>
              <a:gd name="connsiteY12" fmla="*/ 948341 h 1138014"/>
              <a:gd name="connsiteX13" fmla="*/ 5544087 w 5733760"/>
              <a:gd name="connsiteY13" fmla="*/ 1138014 h 1138014"/>
              <a:gd name="connsiteX14" fmla="*/ 4981874 w 5733760"/>
              <a:gd name="connsiteY14" fmla="*/ 1138014 h 1138014"/>
              <a:gd name="connsiteX15" fmla="*/ 4259028 w 5733760"/>
              <a:gd name="connsiteY15" fmla="*/ 1138014 h 1138014"/>
              <a:gd name="connsiteX16" fmla="*/ 3482638 w 5733760"/>
              <a:gd name="connsiteY16" fmla="*/ 1138014 h 1138014"/>
              <a:gd name="connsiteX17" fmla="*/ 2759792 w 5733760"/>
              <a:gd name="connsiteY17" fmla="*/ 1138014 h 1138014"/>
              <a:gd name="connsiteX18" fmla="*/ 2036946 w 5733760"/>
              <a:gd name="connsiteY18" fmla="*/ 1138014 h 1138014"/>
              <a:gd name="connsiteX19" fmla="*/ 1421188 w 5733760"/>
              <a:gd name="connsiteY19" fmla="*/ 1138014 h 1138014"/>
              <a:gd name="connsiteX20" fmla="*/ 189673 w 5733760"/>
              <a:gd name="connsiteY20" fmla="*/ 1138014 h 1138014"/>
              <a:gd name="connsiteX21" fmla="*/ 0 w 5733760"/>
              <a:gd name="connsiteY21" fmla="*/ 948341 h 1138014"/>
              <a:gd name="connsiteX22" fmla="*/ 0 w 5733760"/>
              <a:gd name="connsiteY22" fmla="*/ 561420 h 1138014"/>
              <a:gd name="connsiteX23" fmla="*/ 0 w 5733760"/>
              <a:gd name="connsiteY23" fmla="*/ 189673 h 1138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733760" h="1138014" fill="none" extrusionOk="0">
                <a:moveTo>
                  <a:pt x="0" y="189673"/>
                </a:moveTo>
                <a:cubicBezTo>
                  <a:pt x="12005" y="79538"/>
                  <a:pt x="87958" y="-6547"/>
                  <a:pt x="189673" y="0"/>
                </a:cubicBezTo>
                <a:cubicBezTo>
                  <a:pt x="460503" y="25711"/>
                  <a:pt x="639202" y="3236"/>
                  <a:pt x="751886" y="0"/>
                </a:cubicBezTo>
                <a:cubicBezTo>
                  <a:pt x="864570" y="-3236"/>
                  <a:pt x="1240592" y="23172"/>
                  <a:pt x="1474732" y="0"/>
                </a:cubicBezTo>
                <a:cubicBezTo>
                  <a:pt x="1708872" y="-23172"/>
                  <a:pt x="1781902" y="-1376"/>
                  <a:pt x="2036946" y="0"/>
                </a:cubicBezTo>
                <a:cubicBezTo>
                  <a:pt x="2291990" y="1376"/>
                  <a:pt x="2462921" y="-16505"/>
                  <a:pt x="2706248" y="0"/>
                </a:cubicBezTo>
                <a:cubicBezTo>
                  <a:pt x="2949575" y="16505"/>
                  <a:pt x="3077086" y="-4629"/>
                  <a:pt x="3322005" y="0"/>
                </a:cubicBezTo>
                <a:cubicBezTo>
                  <a:pt x="3566924" y="4629"/>
                  <a:pt x="3622736" y="-23969"/>
                  <a:pt x="3830675" y="0"/>
                </a:cubicBezTo>
                <a:cubicBezTo>
                  <a:pt x="4038614" y="23969"/>
                  <a:pt x="4285436" y="-36619"/>
                  <a:pt x="4607065" y="0"/>
                </a:cubicBezTo>
                <a:cubicBezTo>
                  <a:pt x="4928694" y="36619"/>
                  <a:pt x="5236281" y="46183"/>
                  <a:pt x="5544087" y="0"/>
                </a:cubicBezTo>
                <a:cubicBezTo>
                  <a:pt x="5661032" y="188"/>
                  <a:pt x="5728028" y="89825"/>
                  <a:pt x="5733760" y="189673"/>
                </a:cubicBezTo>
                <a:cubicBezTo>
                  <a:pt x="5737652" y="287570"/>
                  <a:pt x="5730130" y="422899"/>
                  <a:pt x="5733760" y="561420"/>
                </a:cubicBezTo>
                <a:cubicBezTo>
                  <a:pt x="5737390" y="699941"/>
                  <a:pt x="5727934" y="786051"/>
                  <a:pt x="5733760" y="948341"/>
                </a:cubicBezTo>
                <a:cubicBezTo>
                  <a:pt x="5726943" y="1055132"/>
                  <a:pt x="5654164" y="1113949"/>
                  <a:pt x="5544087" y="1138014"/>
                </a:cubicBezTo>
                <a:cubicBezTo>
                  <a:pt x="5266153" y="1124410"/>
                  <a:pt x="5175730" y="1112992"/>
                  <a:pt x="4981874" y="1138014"/>
                </a:cubicBezTo>
                <a:cubicBezTo>
                  <a:pt x="4788018" y="1163036"/>
                  <a:pt x="4438534" y="1155032"/>
                  <a:pt x="4259028" y="1138014"/>
                </a:cubicBezTo>
                <a:cubicBezTo>
                  <a:pt x="4079522" y="1120996"/>
                  <a:pt x="3705136" y="1147287"/>
                  <a:pt x="3482638" y="1138014"/>
                </a:cubicBezTo>
                <a:cubicBezTo>
                  <a:pt x="3260140" y="1128742"/>
                  <a:pt x="3023802" y="1160817"/>
                  <a:pt x="2759792" y="1138014"/>
                </a:cubicBezTo>
                <a:cubicBezTo>
                  <a:pt x="2495782" y="1115211"/>
                  <a:pt x="2262273" y="1135228"/>
                  <a:pt x="2036946" y="1138014"/>
                </a:cubicBezTo>
                <a:cubicBezTo>
                  <a:pt x="1811619" y="1140800"/>
                  <a:pt x="1599001" y="1127395"/>
                  <a:pt x="1421188" y="1138014"/>
                </a:cubicBezTo>
                <a:cubicBezTo>
                  <a:pt x="1243375" y="1148633"/>
                  <a:pt x="759065" y="1106096"/>
                  <a:pt x="189673" y="1138014"/>
                </a:cubicBezTo>
                <a:cubicBezTo>
                  <a:pt x="67369" y="1139188"/>
                  <a:pt x="1299" y="1050159"/>
                  <a:pt x="0" y="948341"/>
                </a:cubicBezTo>
                <a:cubicBezTo>
                  <a:pt x="18973" y="837284"/>
                  <a:pt x="6918" y="717539"/>
                  <a:pt x="0" y="561420"/>
                </a:cubicBezTo>
                <a:cubicBezTo>
                  <a:pt x="-6918" y="405301"/>
                  <a:pt x="-5209" y="321031"/>
                  <a:pt x="0" y="189673"/>
                </a:cubicBezTo>
                <a:close/>
              </a:path>
              <a:path w="5733760" h="1138014" stroke="0" extrusionOk="0">
                <a:moveTo>
                  <a:pt x="0" y="189673"/>
                </a:moveTo>
                <a:cubicBezTo>
                  <a:pt x="3934" y="79268"/>
                  <a:pt x="81983" y="21865"/>
                  <a:pt x="189673" y="0"/>
                </a:cubicBezTo>
                <a:cubicBezTo>
                  <a:pt x="328046" y="-27731"/>
                  <a:pt x="531012" y="24290"/>
                  <a:pt x="858975" y="0"/>
                </a:cubicBezTo>
                <a:cubicBezTo>
                  <a:pt x="1186938" y="-24290"/>
                  <a:pt x="1316872" y="18555"/>
                  <a:pt x="1635365" y="0"/>
                </a:cubicBezTo>
                <a:cubicBezTo>
                  <a:pt x="1953858" y="-18555"/>
                  <a:pt x="2178787" y="-35254"/>
                  <a:pt x="2411755" y="0"/>
                </a:cubicBezTo>
                <a:cubicBezTo>
                  <a:pt x="2644723" y="35254"/>
                  <a:pt x="2774364" y="-13"/>
                  <a:pt x="3027512" y="0"/>
                </a:cubicBezTo>
                <a:cubicBezTo>
                  <a:pt x="3280660" y="13"/>
                  <a:pt x="3593586" y="27982"/>
                  <a:pt x="3750358" y="0"/>
                </a:cubicBezTo>
                <a:cubicBezTo>
                  <a:pt x="3907130" y="-27982"/>
                  <a:pt x="4336535" y="27523"/>
                  <a:pt x="4526748" y="0"/>
                </a:cubicBezTo>
                <a:cubicBezTo>
                  <a:pt x="4716961" y="-27523"/>
                  <a:pt x="5248712" y="-32206"/>
                  <a:pt x="5544087" y="0"/>
                </a:cubicBezTo>
                <a:cubicBezTo>
                  <a:pt x="5642181" y="6086"/>
                  <a:pt x="5718645" y="95406"/>
                  <a:pt x="5733760" y="189673"/>
                </a:cubicBezTo>
                <a:cubicBezTo>
                  <a:pt x="5721753" y="377023"/>
                  <a:pt x="5719814" y="476298"/>
                  <a:pt x="5733760" y="569007"/>
                </a:cubicBezTo>
                <a:cubicBezTo>
                  <a:pt x="5747706" y="661716"/>
                  <a:pt x="5727108" y="870962"/>
                  <a:pt x="5733760" y="948341"/>
                </a:cubicBezTo>
                <a:cubicBezTo>
                  <a:pt x="5737919" y="1056999"/>
                  <a:pt x="5640282" y="1122680"/>
                  <a:pt x="5544087" y="1138014"/>
                </a:cubicBezTo>
                <a:cubicBezTo>
                  <a:pt x="5358197" y="1137275"/>
                  <a:pt x="5180103" y="1147826"/>
                  <a:pt x="4821241" y="1138014"/>
                </a:cubicBezTo>
                <a:cubicBezTo>
                  <a:pt x="4462379" y="1128202"/>
                  <a:pt x="4421202" y="1139025"/>
                  <a:pt x="4044851" y="1138014"/>
                </a:cubicBezTo>
                <a:cubicBezTo>
                  <a:pt x="3668500" y="1137004"/>
                  <a:pt x="3645131" y="1143704"/>
                  <a:pt x="3482638" y="1138014"/>
                </a:cubicBezTo>
                <a:cubicBezTo>
                  <a:pt x="3320145" y="1132324"/>
                  <a:pt x="2986846" y="1137194"/>
                  <a:pt x="2759792" y="1138014"/>
                </a:cubicBezTo>
                <a:cubicBezTo>
                  <a:pt x="2532738" y="1138834"/>
                  <a:pt x="2280173" y="1158941"/>
                  <a:pt x="2036946" y="1138014"/>
                </a:cubicBezTo>
                <a:cubicBezTo>
                  <a:pt x="1793719" y="1117087"/>
                  <a:pt x="1715489" y="1142203"/>
                  <a:pt x="1474732" y="1138014"/>
                </a:cubicBezTo>
                <a:cubicBezTo>
                  <a:pt x="1233975" y="1133825"/>
                  <a:pt x="704027" y="1129043"/>
                  <a:pt x="189673" y="1138014"/>
                </a:cubicBezTo>
                <a:cubicBezTo>
                  <a:pt x="95901" y="1132848"/>
                  <a:pt x="-12353" y="1031246"/>
                  <a:pt x="0" y="948341"/>
                </a:cubicBezTo>
                <a:cubicBezTo>
                  <a:pt x="15772" y="847113"/>
                  <a:pt x="-9528" y="685868"/>
                  <a:pt x="0" y="553834"/>
                </a:cubicBezTo>
                <a:cubicBezTo>
                  <a:pt x="9528" y="421800"/>
                  <a:pt x="11022" y="358889"/>
                  <a:pt x="0" y="189673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b="1" dirty="0">
                <a:solidFill>
                  <a:schemeClr val="accent5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التكاليف التشغيلية العالية </a:t>
            </a:r>
            <a:r>
              <a:rPr lang="ar-EG" sz="1600" b="1" dirty="0">
                <a:solidFill>
                  <a:schemeClr val="accent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والمنافسة الشديدة </a:t>
            </a:r>
            <a:r>
              <a:rPr lang="ar-EG" sz="16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في السوق تؤدي إلى هوامش ربح ضيقة، مما يقلل من صافي الربح</a:t>
            </a:r>
            <a:endParaRPr lang="en-US" sz="16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607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4145" y="6188075"/>
            <a:ext cx="1142245" cy="669925"/>
          </a:xfrm>
        </p:spPr>
        <p:txBody>
          <a:bodyPr/>
          <a:lstStyle/>
          <a:p>
            <a:r>
              <a:rPr lang="en-US" sz="6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18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8909657" y="85104"/>
            <a:ext cx="2775364" cy="399590"/>
          </a:xfrm>
          <a:custGeom>
            <a:avLst/>
            <a:gdLst>
              <a:gd name="connsiteX0" fmla="*/ 0 w 2775364"/>
              <a:gd name="connsiteY0" fmla="*/ 66600 h 399590"/>
              <a:gd name="connsiteX1" fmla="*/ 66600 w 2775364"/>
              <a:gd name="connsiteY1" fmla="*/ 0 h 399590"/>
              <a:gd name="connsiteX2" fmla="*/ 727141 w 2775364"/>
              <a:gd name="connsiteY2" fmla="*/ 0 h 399590"/>
              <a:gd name="connsiteX3" fmla="*/ 1440525 w 2775364"/>
              <a:gd name="connsiteY3" fmla="*/ 0 h 399590"/>
              <a:gd name="connsiteX4" fmla="*/ 2708764 w 2775364"/>
              <a:gd name="connsiteY4" fmla="*/ 0 h 399590"/>
              <a:gd name="connsiteX5" fmla="*/ 2775364 w 2775364"/>
              <a:gd name="connsiteY5" fmla="*/ 66600 h 399590"/>
              <a:gd name="connsiteX6" fmla="*/ 2775364 w 2775364"/>
              <a:gd name="connsiteY6" fmla="*/ 332990 h 399590"/>
              <a:gd name="connsiteX7" fmla="*/ 2708764 w 2775364"/>
              <a:gd name="connsiteY7" fmla="*/ 399590 h 399590"/>
              <a:gd name="connsiteX8" fmla="*/ 2021801 w 2775364"/>
              <a:gd name="connsiteY8" fmla="*/ 399590 h 399590"/>
              <a:gd name="connsiteX9" fmla="*/ 1334839 w 2775364"/>
              <a:gd name="connsiteY9" fmla="*/ 399590 h 399590"/>
              <a:gd name="connsiteX10" fmla="*/ 753563 w 2775364"/>
              <a:gd name="connsiteY10" fmla="*/ 399590 h 399590"/>
              <a:gd name="connsiteX11" fmla="*/ 66600 w 2775364"/>
              <a:gd name="connsiteY11" fmla="*/ 399590 h 399590"/>
              <a:gd name="connsiteX12" fmla="*/ 0 w 2775364"/>
              <a:gd name="connsiteY12" fmla="*/ 332990 h 399590"/>
              <a:gd name="connsiteX13" fmla="*/ 0 w 2775364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75364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32501" y="9898"/>
                  <a:pt x="566431" y="10671"/>
                  <a:pt x="727141" y="0"/>
                </a:cubicBezTo>
                <a:cubicBezTo>
                  <a:pt x="887851" y="-10671"/>
                  <a:pt x="1175885" y="-33695"/>
                  <a:pt x="1440525" y="0"/>
                </a:cubicBezTo>
                <a:cubicBezTo>
                  <a:pt x="1705165" y="33695"/>
                  <a:pt x="2121597" y="63017"/>
                  <a:pt x="2708764" y="0"/>
                </a:cubicBezTo>
                <a:cubicBezTo>
                  <a:pt x="2743002" y="3418"/>
                  <a:pt x="2775118" y="25716"/>
                  <a:pt x="2775364" y="66600"/>
                </a:cubicBezTo>
                <a:cubicBezTo>
                  <a:pt x="2775982" y="163177"/>
                  <a:pt x="2781315" y="233743"/>
                  <a:pt x="2775364" y="332990"/>
                </a:cubicBezTo>
                <a:cubicBezTo>
                  <a:pt x="2769207" y="368193"/>
                  <a:pt x="2744728" y="398983"/>
                  <a:pt x="2708764" y="399590"/>
                </a:cubicBezTo>
                <a:cubicBezTo>
                  <a:pt x="2553445" y="391072"/>
                  <a:pt x="2189493" y="409120"/>
                  <a:pt x="2021801" y="399590"/>
                </a:cubicBezTo>
                <a:cubicBezTo>
                  <a:pt x="1854109" y="390060"/>
                  <a:pt x="1497224" y="401427"/>
                  <a:pt x="1334839" y="399590"/>
                </a:cubicBezTo>
                <a:cubicBezTo>
                  <a:pt x="1172454" y="397753"/>
                  <a:pt x="978382" y="378891"/>
                  <a:pt x="753563" y="399590"/>
                </a:cubicBezTo>
                <a:cubicBezTo>
                  <a:pt x="528744" y="420289"/>
                  <a:pt x="274819" y="422907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000" b="1" dirty="0">
                <a:solidFill>
                  <a:schemeClr val="tx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القطاعات الأقل ربحية</a:t>
            </a:r>
            <a:endParaRPr lang="en-US" sz="2000" b="1" dirty="0">
              <a:solidFill>
                <a:schemeClr val="tx1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F65C824-8685-17AC-F48A-AF040CF3C86C}"/>
              </a:ext>
            </a:extLst>
          </p:cNvPr>
          <p:cNvSpPr/>
          <p:nvPr/>
        </p:nvSpPr>
        <p:spPr>
          <a:xfrm>
            <a:off x="4823192" y="284899"/>
            <a:ext cx="2472095" cy="668483"/>
          </a:xfrm>
          <a:custGeom>
            <a:avLst/>
            <a:gdLst>
              <a:gd name="connsiteX0" fmla="*/ 0 w 2472095"/>
              <a:gd name="connsiteY0" fmla="*/ 111416 h 668483"/>
              <a:gd name="connsiteX1" fmla="*/ 111416 w 2472095"/>
              <a:gd name="connsiteY1" fmla="*/ 0 h 668483"/>
              <a:gd name="connsiteX2" fmla="*/ 696224 w 2472095"/>
              <a:gd name="connsiteY2" fmla="*/ 0 h 668483"/>
              <a:gd name="connsiteX3" fmla="*/ 1213555 w 2472095"/>
              <a:gd name="connsiteY3" fmla="*/ 0 h 668483"/>
              <a:gd name="connsiteX4" fmla="*/ 1798363 w 2472095"/>
              <a:gd name="connsiteY4" fmla="*/ 0 h 668483"/>
              <a:gd name="connsiteX5" fmla="*/ 2360679 w 2472095"/>
              <a:gd name="connsiteY5" fmla="*/ 0 h 668483"/>
              <a:gd name="connsiteX6" fmla="*/ 2472095 w 2472095"/>
              <a:gd name="connsiteY6" fmla="*/ 111416 h 668483"/>
              <a:gd name="connsiteX7" fmla="*/ 2472095 w 2472095"/>
              <a:gd name="connsiteY7" fmla="*/ 557067 h 668483"/>
              <a:gd name="connsiteX8" fmla="*/ 2360679 w 2472095"/>
              <a:gd name="connsiteY8" fmla="*/ 668483 h 668483"/>
              <a:gd name="connsiteX9" fmla="*/ 1843349 w 2472095"/>
              <a:gd name="connsiteY9" fmla="*/ 668483 h 668483"/>
              <a:gd name="connsiteX10" fmla="*/ 1258540 w 2472095"/>
              <a:gd name="connsiteY10" fmla="*/ 668483 h 668483"/>
              <a:gd name="connsiteX11" fmla="*/ 741210 w 2472095"/>
              <a:gd name="connsiteY11" fmla="*/ 668483 h 668483"/>
              <a:gd name="connsiteX12" fmla="*/ 111416 w 2472095"/>
              <a:gd name="connsiteY12" fmla="*/ 668483 h 668483"/>
              <a:gd name="connsiteX13" fmla="*/ 0 w 2472095"/>
              <a:gd name="connsiteY13" fmla="*/ 557067 h 668483"/>
              <a:gd name="connsiteX14" fmla="*/ 0 w 2472095"/>
              <a:gd name="connsiteY14" fmla="*/ 111416 h 66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72095" h="668483" fill="none" extrusionOk="0">
                <a:moveTo>
                  <a:pt x="0" y="111416"/>
                </a:moveTo>
                <a:cubicBezTo>
                  <a:pt x="-1054" y="46852"/>
                  <a:pt x="47236" y="3466"/>
                  <a:pt x="111416" y="0"/>
                </a:cubicBezTo>
                <a:cubicBezTo>
                  <a:pt x="237472" y="15238"/>
                  <a:pt x="512075" y="22231"/>
                  <a:pt x="696224" y="0"/>
                </a:cubicBezTo>
                <a:cubicBezTo>
                  <a:pt x="880373" y="-22231"/>
                  <a:pt x="972041" y="-22912"/>
                  <a:pt x="1213555" y="0"/>
                </a:cubicBezTo>
                <a:cubicBezTo>
                  <a:pt x="1455069" y="22912"/>
                  <a:pt x="1543924" y="27358"/>
                  <a:pt x="1798363" y="0"/>
                </a:cubicBezTo>
                <a:cubicBezTo>
                  <a:pt x="2052802" y="-27358"/>
                  <a:pt x="2136964" y="-11566"/>
                  <a:pt x="2360679" y="0"/>
                </a:cubicBezTo>
                <a:cubicBezTo>
                  <a:pt x="2426900" y="2309"/>
                  <a:pt x="2472999" y="64430"/>
                  <a:pt x="2472095" y="111416"/>
                </a:cubicBezTo>
                <a:cubicBezTo>
                  <a:pt x="2450053" y="209250"/>
                  <a:pt x="2489778" y="466936"/>
                  <a:pt x="2472095" y="557067"/>
                </a:cubicBezTo>
                <a:cubicBezTo>
                  <a:pt x="2483837" y="613337"/>
                  <a:pt x="2425886" y="660569"/>
                  <a:pt x="2360679" y="668483"/>
                </a:cubicBezTo>
                <a:cubicBezTo>
                  <a:pt x="2225157" y="679095"/>
                  <a:pt x="1960665" y="692730"/>
                  <a:pt x="1843349" y="668483"/>
                </a:cubicBezTo>
                <a:cubicBezTo>
                  <a:pt x="1726033" y="644237"/>
                  <a:pt x="1500320" y="676960"/>
                  <a:pt x="1258540" y="668483"/>
                </a:cubicBezTo>
                <a:cubicBezTo>
                  <a:pt x="1016760" y="660006"/>
                  <a:pt x="895262" y="672280"/>
                  <a:pt x="741210" y="668483"/>
                </a:cubicBezTo>
                <a:cubicBezTo>
                  <a:pt x="587158" y="664687"/>
                  <a:pt x="320034" y="661971"/>
                  <a:pt x="111416" y="668483"/>
                </a:cubicBezTo>
                <a:cubicBezTo>
                  <a:pt x="58895" y="664785"/>
                  <a:pt x="8747" y="626386"/>
                  <a:pt x="0" y="557067"/>
                </a:cubicBezTo>
                <a:cubicBezTo>
                  <a:pt x="7766" y="380806"/>
                  <a:pt x="17642" y="266111"/>
                  <a:pt x="0" y="111416"/>
                </a:cubicBezTo>
                <a:close/>
              </a:path>
              <a:path w="2472095" h="668483" stroke="0" extrusionOk="0">
                <a:moveTo>
                  <a:pt x="0" y="111416"/>
                </a:moveTo>
                <a:cubicBezTo>
                  <a:pt x="4024" y="44102"/>
                  <a:pt x="48352" y="11401"/>
                  <a:pt x="111416" y="0"/>
                </a:cubicBezTo>
                <a:cubicBezTo>
                  <a:pt x="259579" y="-8709"/>
                  <a:pt x="395420" y="22387"/>
                  <a:pt x="673732" y="0"/>
                </a:cubicBezTo>
                <a:cubicBezTo>
                  <a:pt x="952044" y="-22387"/>
                  <a:pt x="1059149" y="16645"/>
                  <a:pt x="1281033" y="0"/>
                </a:cubicBezTo>
                <a:cubicBezTo>
                  <a:pt x="1502917" y="-16645"/>
                  <a:pt x="1877198" y="-48898"/>
                  <a:pt x="2360679" y="0"/>
                </a:cubicBezTo>
                <a:cubicBezTo>
                  <a:pt x="2414045" y="10971"/>
                  <a:pt x="2471872" y="46160"/>
                  <a:pt x="2472095" y="111416"/>
                </a:cubicBezTo>
                <a:cubicBezTo>
                  <a:pt x="2481005" y="241312"/>
                  <a:pt x="2468833" y="447618"/>
                  <a:pt x="2472095" y="557067"/>
                </a:cubicBezTo>
                <a:cubicBezTo>
                  <a:pt x="2459065" y="615258"/>
                  <a:pt x="2415951" y="663841"/>
                  <a:pt x="2360679" y="668483"/>
                </a:cubicBezTo>
                <a:cubicBezTo>
                  <a:pt x="2086104" y="670260"/>
                  <a:pt x="1963828" y="663238"/>
                  <a:pt x="1775871" y="668483"/>
                </a:cubicBezTo>
                <a:cubicBezTo>
                  <a:pt x="1587914" y="673728"/>
                  <a:pt x="1400226" y="687554"/>
                  <a:pt x="1191062" y="668483"/>
                </a:cubicBezTo>
                <a:cubicBezTo>
                  <a:pt x="981898" y="649412"/>
                  <a:pt x="833228" y="651552"/>
                  <a:pt x="696224" y="668483"/>
                </a:cubicBezTo>
                <a:cubicBezTo>
                  <a:pt x="559220" y="685414"/>
                  <a:pt x="317409" y="690015"/>
                  <a:pt x="111416" y="668483"/>
                </a:cubicBezTo>
                <a:cubicBezTo>
                  <a:pt x="43188" y="682200"/>
                  <a:pt x="-12803" y="626402"/>
                  <a:pt x="0" y="557067"/>
                </a:cubicBezTo>
                <a:cubicBezTo>
                  <a:pt x="13539" y="334636"/>
                  <a:pt x="9364" y="232340"/>
                  <a:pt x="0" y="11141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القطاعات الأقل ربحية ؟</a:t>
            </a:r>
            <a:endParaRPr lang="en-US" sz="1600" b="1" u="sng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0DB12FB-419A-DA73-61EA-CD40F2776564}"/>
              </a:ext>
            </a:extLst>
          </p:cNvPr>
          <p:cNvSpPr/>
          <p:nvPr/>
        </p:nvSpPr>
        <p:spPr>
          <a:xfrm>
            <a:off x="8279379" y="1967425"/>
            <a:ext cx="2472095" cy="668483"/>
          </a:xfrm>
          <a:custGeom>
            <a:avLst/>
            <a:gdLst>
              <a:gd name="connsiteX0" fmla="*/ 0 w 2472095"/>
              <a:gd name="connsiteY0" fmla="*/ 111416 h 668483"/>
              <a:gd name="connsiteX1" fmla="*/ 111416 w 2472095"/>
              <a:gd name="connsiteY1" fmla="*/ 0 h 668483"/>
              <a:gd name="connsiteX2" fmla="*/ 696224 w 2472095"/>
              <a:gd name="connsiteY2" fmla="*/ 0 h 668483"/>
              <a:gd name="connsiteX3" fmla="*/ 1213555 w 2472095"/>
              <a:gd name="connsiteY3" fmla="*/ 0 h 668483"/>
              <a:gd name="connsiteX4" fmla="*/ 1798363 w 2472095"/>
              <a:gd name="connsiteY4" fmla="*/ 0 h 668483"/>
              <a:gd name="connsiteX5" fmla="*/ 2360679 w 2472095"/>
              <a:gd name="connsiteY5" fmla="*/ 0 h 668483"/>
              <a:gd name="connsiteX6" fmla="*/ 2472095 w 2472095"/>
              <a:gd name="connsiteY6" fmla="*/ 111416 h 668483"/>
              <a:gd name="connsiteX7" fmla="*/ 2472095 w 2472095"/>
              <a:gd name="connsiteY7" fmla="*/ 557067 h 668483"/>
              <a:gd name="connsiteX8" fmla="*/ 2360679 w 2472095"/>
              <a:gd name="connsiteY8" fmla="*/ 668483 h 668483"/>
              <a:gd name="connsiteX9" fmla="*/ 1843349 w 2472095"/>
              <a:gd name="connsiteY9" fmla="*/ 668483 h 668483"/>
              <a:gd name="connsiteX10" fmla="*/ 1258540 w 2472095"/>
              <a:gd name="connsiteY10" fmla="*/ 668483 h 668483"/>
              <a:gd name="connsiteX11" fmla="*/ 741210 w 2472095"/>
              <a:gd name="connsiteY11" fmla="*/ 668483 h 668483"/>
              <a:gd name="connsiteX12" fmla="*/ 111416 w 2472095"/>
              <a:gd name="connsiteY12" fmla="*/ 668483 h 668483"/>
              <a:gd name="connsiteX13" fmla="*/ 0 w 2472095"/>
              <a:gd name="connsiteY13" fmla="*/ 557067 h 668483"/>
              <a:gd name="connsiteX14" fmla="*/ 0 w 2472095"/>
              <a:gd name="connsiteY14" fmla="*/ 111416 h 66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72095" h="668483" fill="none" extrusionOk="0">
                <a:moveTo>
                  <a:pt x="0" y="111416"/>
                </a:moveTo>
                <a:cubicBezTo>
                  <a:pt x="-1054" y="46852"/>
                  <a:pt x="47236" y="3466"/>
                  <a:pt x="111416" y="0"/>
                </a:cubicBezTo>
                <a:cubicBezTo>
                  <a:pt x="237472" y="15238"/>
                  <a:pt x="512075" y="22231"/>
                  <a:pt x="696224" y="0"/>
                </a:cubicBezTo>
                <a:cubicBezTo>
                  <a:pt x="880373" y="-22231"/>
                  <a:pt x="972041" y="-22912"/>
                  <a:pt x="1213555" y="0"/>
                </a:cubicBezTo>
                <a:cubicBezTo>
                  <a:pt x="1455069" y="22912"/>
                  <a:pt x="1543924" y="27358"/>
                  <a:pt x="1798363" y="0"/>
                </a:cubicBezTo>
                <a:cubicBezTo>
                  <a:pt x="2052802" y="-27358"/>
                  <a:pt x="2136964" y="-11566"/>
                  <a:pt x="2360679" y="0"/>
                </a:cubicBezTo>
                <a:cubicBezTo>
                  <a:pt x="2426900" y="2309"/>
                  <a:pt x="2472999" y="64430"/>
                  <a:pt x="2472095" y="111416"/>
                </a:cubicBezTo>
                <a:cubicBezTo>
                  <a:pt x="2450053" y="209250"/>
                  <a:pt x="2489778" y="466936"/>
                  <a:pt x="2472095" y="557067"/>
                </a:cubicBezTo>
                <a:cubicBezTo>
                  <a:pt x="2483837" y="613337"/>
                  <a:pt x="2425886" y="660569"/>
                  <a:pt x="2360679" y="668483"/>
                </a:cubicBezTo>
                <a:cubicBezTo>
                  <a:pt x="2225157" y="679095"/>
                  <a:pt x="1960665" y="692730"/>
                  <a:pt x="1843349" y="668483"/>
                </a:cubicBezTo>
                <a:cubicBezTo>
                  <a:pt x="1726033" y="644237"/>
                  <a:pt x="1500320" y="676960"/>
                  <a:pt x="1258540" y="668483"/>
                </a:cubicBezTo>
                <a:cubicBezTo>
                  <a:pt x="1016760" y="660006"/>
                  <a:pt x="895262" y="672280"/>
                  <a:pt x="741210" y="668483"/>
                </a:cubicBezTo>
                <a:cubicBezTo>
                  <a:pt x="587158" y="664687"/>
                  <a:pt x="320034" y="661971"/>
                  <a:pt x="111416" y="668483"/>
                </a:cubicBezTo>
                <a:cubicBezTo>
                  <a:pt x="58895" y="664785"/>
                  <a:pt x="8747" y="626386"/>
                  <a:pt x="0" y="557067"/>
                </a:cubicBezTo>
                <a:cubicBezTo>
                  <a:pt x="7766" y="380806"/>
                  <a:pt x="17642" y="266111"/>
                  <a:pt x="0" y="111416"/>
                </a:cubicBezTo>
                <a:close/>
              </a:path>
              <a:path w="2472095" h="668483" stroke="0" extrusionOk="0">
                <a:moveTo>
                  <a:pt x="0" y="111416"/>
                </a:moveTo>
                <a:cubicBezTo>
                  <a:pt x="4024" y="44102"/>
                  <a:pt x="48352" y="11401"/>
                  <a:pt x="111416" y="0"/>
                </a:cubicBezTo>
                <a:cubicBezTo>
                  <a:pt x="259579" y="-8709"/>
                  <a:pt x="395420" y="22387"/>
                  <a:pt x="673732" y="0"/>
                </a:cubicBezTo>
                <a:cubicBezTo>
                  <a:pt x="952044" y="-22387"/>
                  <a:pt x="1059149" y="16645"/>
                  <a:pt x="1281033" y="0"/>
                </a:cubicBezTo>
                <a:cubicBezTo>
                  <a:pt x="1502917" y="-16645"/>
                  <a:pt x="1877198" y="-48898"/>
                  <a:pt x="2360679" y="0"/>
                </a:cubicBezTo>
                <a:cubicBezTo>
                  <a:pt x="2414045" y="10971"/>
                  <a:pt x="2471872" y="46160"/>
                  <a:pt x="2472095" y="111416"/>
                </a:cubicBezTo>
                <a:cubicBezTo>
                  <a:pt x="2481005" y="241312"/>
                  <a:pt x="2468833" y="447618"/>
                  <a:pt x="2472095" y="557067"/>
                </a:cubicBezTo>
                <a:cubicBezTo>
                  <a:pt x="2459065" y="615258"/>
                  <a:pt x="2415951" y="663841"/>
                  <a:pt x="2360679" y="668483"/>
                </a:cubicBezTo>
                <a:cubicBezTo>
                  <a:pt x="2086104" y="670260"/>
                  <a:pt x="1963828" y="663238"/>
                  <a:pt x="1775871" y="668483"/>
                </a:cubicBezTo>
                <a:cubicBezTo>
                  <a:pt x="1587914" y="673728"/>
                  <a:pt x="1400226" y="687554"/>
                  <a:pt x="1191062" y="668483"/>
                </a:cubicBezTo>
                <a:cubicBezTo>
                  <a:pt x="981898" y="649412"/>
                  <a:pt x="833228" y="651552"/>
                  <a:pt x="696224" y="668483"/>
                </a:cubicBezTo>
                <a:cubicBezTo>
                  <a:pt x="559220" y="685414"/>
                  <a:pt x="317409" y="690015"/>
                  <a:pt x="111416" y="668483"/>
                </a:cubicBezTo>
                <a:cubicBezTo>
                  <a:pt x="43188" y="682200"/>
                  <a:pt x="-12803" y="626402"/>
                  <a:pt x="0" y="557067"/>
                </a:cubicBezTo>
                <a:cubicBezTo>
                  <a:pt x="13539" y="334636"/>
                  <a:pt x="9364" y="232340"/>
                  <a:pt x="0" y="11141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قطاع المرافق</a:t>
            </a:r>
            <a:endParaRPr lang="en-US" sz="1600" b="1" u="sng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D840A0A-DEDD-C66B-EE59-E0B06588B7FD}"/>
              </a:ext>
            </a:extLst>
          </p:cNvPr>
          <p:cNvSpPr/>
          <p:nvPr/>
        </p:nvSpPr>
        <p:spPr>
          <a:xfrm>
            <a:off x="4967168" y="1967424"/>
            <a:ext cx="2472095" cy="668483"/>
          </a:xfrm>
          <a:custGeom>
            <a:avLst/>
            <a:gdLst>
              <a:gd name="connsiteX0" fmla="*/ 0 w 2472095"/>
              <a:gd name="connsiteY0" fmla="*/ 111416 h 668483"/>
              <a:gd name="connsiteX1" fmla="*/ 111416 w 2472095"/>
              <a:gd name="connsiteY1" fmla="*/ 0 h 668483"/>
              <a:gd name="connsiteX2" fmla="*/ 696224 w 2472095"/>
              <a:gd name="connsiteY2" fmla="*/ 0 h 668483"/>
              <a:gd name="connsiteX3" fmla="*/ 1213555 w 2472095"/>
              <a:gd name="connsiteY3" fmla="*/ 0 h 668483"/>
              <a:gd name="connsiteX4" fmla="*/ 1798363 w 2472095"/>
              <a:gd name="connsiteY4" fmla="*/ 0 h 668483"/>
              <a:gd name="connsiteX5" fmla="*/ 2360679 w 2472095"/>
              <a:gd name="connsiteY5" fmla="*/ 0 h 668483"/>
              <a:gd name="connsiteX6" fmla="*/ 2472095 w 2472095"/>
              <a:gd name="connsiteY6" fmla="*/ 111416 h 668483"/>
              <a:gd name="connsiteX7" fmla="*/ 2472095 w 2472095"/>
              <a:gd name="connsiteY7" fmla="*/ 557067 h 668483"/>
              <a:gd name="connsiteX8" fmla="*/ 2360679 w 2472095"/>
              <a:gd name="connsiteY8" fmla="*/ 668483 h 668483"/>
              <a:gd name="connsiteX9" fmla="*/ 1843349 w 2472095"/>
              <a:gd name="connsiteY9" fmla="*/ 668483 h 668483"/>
              <a:gd name="connsiteX10" fmla="*/ 1258540 w 2472095"/>
              <a:gd name="connsiteY10" fmla="*/ 668483 h 668483"/>
              <a:gd name="connsiteX11" fmla="*/ 741210 w 2472095"/>
              <a:gd name="connsiteY11" fmla="*/ 668483 h 668483"/>
              <a:gd name="connsiteX12" fmla="*/ 111416 w 2472095"/>
              <a:gd name="connsiteY12" fmla="*/ 668483 h 668483"/>
              <a:gd name="connsiteX13" fmla="*/ 0 w 2472095"/>
              <a:gd name="connsiteY13" fmla="*/ 557067 h 668483"/>
              <a:gd name="connsiteX14" fmla="*/ 0 w 2472095"/>
              <a:gd name="connsiteY14" fmla="*/ 111416 h 66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72095" h="668483" fill="none" extrusionOk="0">
                <a:moveTo>
                  <a:pt x="0" y="111416"/>
                </a:moveTo>
                <a:cubicBezTo>
                  <a:pt x="-1054" y="46852"/>
                  <a:pt x="47236" y="3466"/>
                  <a:pt x="111416" y="0"/>
                </a:cubicBezTo>
                <a:cubicBezTo>
                  <a:pt x="237472" y="15238"/>
                  <a:pt x="512075" y="22231"/>
                  <a:pt x="696224" y="0"/>
                </a:cubicBezTo>
                <a:cubicBezTo>
                  <a:pt x="880373" y="-22231"/>
                  <a:pt x="972041" y="-22912"/>
                  <a:pt x="1213555" y="0"/>
                </a:cubicBezTo>
                <a:cubicBezTo>
                  <a:pt x="1455069" y="22912"/>
                  <a:pt x="1543924" y="27358"/>
                  <a:pt x="1798363" y="0"/>
                </a:cubicBezTo>
                <a:cubicBezTo>
                  <a:pt x="2052802" y="-27358"/>
                  <a:pt x="2136964" y="-11566"/>
                  <a:pt x="2360679" y="0"/>
                </a:cubicBezTo>
                <a:cubicBezTo>
                  <a:pt x="2426900" y="2309"/>
                  <a:pt x="2472999" y="64430"/>
                  <a:pt x="2472095" y="111416"/>
                </a:cubicBezTo>
                <a:cubicBezTo>
                  <a:pt x="2450053" y="209250"/>
                  <a:pt x="2489778" y="466936"/>
                  <a:pt x="2472095" y="557067"/>
                </a:cubicBezTo>
                <a:cubicBezTo>
                  <a:pt x="2483837" y="613337"/>
                  <a:pt x="2425886" y="660569"/>
                  <a:pt x="2360679" y="668483"/>
                </a:cubicBezTo>
                <a:cubicBezTo>
                  <a:pt x="2225157" y="679095"/>
                  <a:pt x="1960665" y="692730"/>
                  <a:pt x="1843349" y="668483"/>
                </a:cubicBezTo>
                <a:cubicBezTo>
                  <a:pt x="1726033" y="644237"/>
                  <a:pt x="1500320" y="676960"/>
                  <a:pt x="1258540" y="668483"/>
                </a:cubicBezTo>
                <a:cubicBezTo>
                  <a:pt x="1016760" y="660006"/>
                  <a:pt x="895262" y="672280"/>
                  <a:pt x="741210" y="668483"/>
                </a:cubicBezTo>
                <a:cubicBezTo>
                  <a:pt x="587158" y="664687"/>
                  <a:pt x="320034" y="661971"/>
                  <a:pt x="111416" y="668483"/>
                </a:cubicBezTo>
                <a:cubicBezTo>
                  <a:pt x="58895" y="664785"/>
                  <a:pt x="8747" y="626386"/>
                  <a:pt x="0" y="557067"/>
                </a:cubicBezTo>
                <a:cubicBezTo>
                  <a:pt x="7766" y="380806"/>
                  <a:pt x="17642" y="266111"/>
                  <a:pt x="0" y="111416"/>
                </a:cubicBezTo>
                <a:close/>
              </a:path>
              <a:path w="2472095" h="668483" stroke="0" extrusionOk="0">
                <a:moveTo>
                  <a:pt x="0" y="111416"/>
                </a:moveTo>
                <a:cubicBezTo>
                  <a:pt x="4024" y="44102"/>
                  <a:pt x="48352" y="11401"/>
                  <a:pt x="111416" y="0"/>
                </a:cubicBezTo>
                <a:cubicBezTo>
                  <a:pt x="259579" y="-8709"/>
                  <a:pt x="395420" y="22387"/>
                  <a:pt x="673732" y="0"/>
                </a:cubicBezTo>
                <a:cubicBezTo>
                  <a:pt x="952044" y="-22387"/>
                  <a:pt x="1059149" y="16645"/>
                  <a:pt x="1281033" y="0"/>
                </a:cubicBezTo>
                <a:cubicBezTo>
                  <a:pt x="1502917" y="-16645"/>
                  <a:pt x="1877198" y="-48898"/>
                  <a:pt x="2360679" y="0"/>
                </a:cubicBezTo>
                <a:cubicBezTo>
                  <a:pt x="2414045" y="10971"/>
                  <a:pt x="2471872" y="46160"/>
                  <a:pt x="2472095" y="111416"/>
                </a:cubicBezTo>
                <a:cubicBezTo>
                  <a:pt x="2481005" y="241312"/>
                  <a:pt x="2468833" y="447618"/>
                  <a:pt x="2472095" y="557067"/>
                </a:cubicBezTo>
                <a:cubicBezTo>
                  <a:pt x="2459065" y="615258"/>
                  <a:pt x="2415951" y="663841"/>
                  <a:pt x="2360679" y="668483"/>
                </a:cubicBezTo>
                <a:cubicBezTo>
                  <a:pt x="2086104" y="670260"/>
                  <a:pt x="1963828" y="663238"/>
                  <a:pt x="1775871" y="668483"/>
                </a:cubicBezTo>
                <a:cubicBezTo>
                  <a:pt x="1587914" y="673728"/>
                  <a:pt x="1400226" y="687554"/>
                  <a:pt x="1191062" y="668483"/>
                </a:cubicBezTo>
                <a:cubicBezTo>
                  <a:pt x="981898" y="649412"/>
                  <a:pt x="833228" y="651552"/>
                  <a:pt x="696224" y="668483"/>
                </a:cubicBezTo>
                <a:cubicBezTo>
                  <a:pt x="559220" y="685414"/>
                  <a:pt x="317409" y="690015"/>
                  <a:pt x="111416" y="668483"/>
                </a:cubicBezTo>
                <a:cubicBezTo>
                  <a:pt x="43188" y="682200"/>
                  <a:pt x="-12803" y="626402"/>
                  <a:pt x="0" y="557067"/>
                </a:cubicBezTo>
                <a:cubicBezTo>
                  <a:pt x="13539" y="334636"/>
                  <a:pt x="9364" y="232340"/>
                  <a:pt x="0" y="11141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Duke Energy Corporation (DUK)</a:t>
            </a:r>
            <a:endParaRPr lang="en-US" sz="16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21EE900-8061-A0B9-8BF4-D9772A4924CA}"/>
              </a:ext>
            </a:extLst>
          </p:cNvPr>
          <p:cNvSpPr/>
          <p:nvPr/>
        </p:nvSpPr>
        <p:spPr>
          <a:xfrm>
            <a:off x="5008524" y="3277757"/>
            <a:ext cx="5733760" cy="668483"/>
          </a:xfrm>
          <a:custGeom>
            <a:avLst/>
            <a:gdLst>
              <a:gd name="connsiteX0" fmla="*/ 0 w 5733760"/>
              <a:gd name="connsiteY0" fmla="*/ 111416 h 668483"/>
              <a:gd name="connsiteX1" fmla="*/ 111416 w 5733760"/>
              <a:gd name="connsiteY1" fmla="*/ 0 h 668483"/>
              <a:gd name="connsiteX2" fmla="*/ 910501 w 5733760"/>
              <a:gd name="connsiteY2" fmla="*/ 0 h 668483"/>
              <a:gd name="connsiteX3" fmla="*/ 1654476 w 5733760"/>
              <a:gd name="connsiteY3" fmla="*/ 0 h 668483"/>
              <a:gd name="connsiteX4" fmla="*/ 2398451 w 5733760"/>
              <a:gd name="connsiteY4" fmla="*/ 0 h 668483"/>
              <a:gd name="connsiteX5" fmla="*/ 2977099 w 5733760"/>
              <a:gd name="connsiteY5" fmla="*/ 0 h 668483"/>
              <a:gd name="connsiteX6" fmla="*/ 3665965 w 5733760"/>
              <a:gd name="connsiteY6" fmla="*/ 0 h 668483"/>
              <a:gd name="connsiteX7" fmla="*/ 4299721 w 5733760"/>
              <a:gd name="connsiteY7" fmla="*/ 0 h 668483"/>
              <a:gd name="connsiteX8" fmla="*/ 4823259 w 5733760"/>
              <a:gd name="connsiteY8" fmla="*/ 0 h 668483"/>
              <a:gd name="connsiteX9" fmla="*/ 5622344 w 5733760"/>
              <a:gd name="connsiteY9" fmla="*/ 0 h 668483"/>
              <a:gd name="connsiteX10" fmla="*/ 5733760 w 5733760"/>
              <a:gd name="connsiteY10" fmla="*/ 111416 h 668483"/>
              <a:gd name="connsiteX11" fmla="*/ 5733760 w 5733760"/>
              <a:gd name="connsiteY11" fmla="*/ 557067 h 668483"/>
              <a:gd name="connsiteX12" fmla="*/ 5622344 w 5733760"/>
              <a:gd name="connsiteY12" fmla="*/ 668483 h 668483"/>
              <a:gd name="connsiteX13" fmla="*/ 4988587 w 5733760"/>
              <a:gd name="connsiteY13" fmla="*/ 668483 h 668483"/>
              <a:gd name="connsiteX14" fmla="*/ 4354831 w 5733760"/>
              <a:gd name="connsiteY14" fmla="*/ 668483 h 668483"/>
              <a:gd name="connsiteX15" fmla="*/ 3721074 w 5733760"/>
              <a:gd name="connsiteY15" fmla="*/ 668483 h 668483"/>
              <a:gd name="connsiteX16" fmla="*/ 2977099 w 5733760"/>
              <a:gd name="connsiteY16" fmla="*/ 668483 h 668483"/>
              <a:gd name="connsiteX17" fmla="*/ 2178014 w 5733760"/>
              <a:gd name="connsiteY17" fmla="*/ 668483 h 668483"/>
              <a:gd name="connsiteX18" fmla="*/ 1434039 w 5733760"/>
              <a:gd name="connsiteY18" fmla="*/ 668483 h 668483"/>
              <a:gd name="connsiteX19" fmla="*/ 111416 w 5733760"/>
              <a:gd name="connsiteY19" fmla="*/ 668483 h 668483"/>
              <a:gd name="connsiteX20" fmla="*/ 0 w 5733760"/>
              <a:gd name="connsiteY20" fmla="*/ 557067 h 668483"/>
              <a:gd name="connsiteX21" fmla="*/ 0 w 5733760"/>
              <a:gd name="connsiteY21" fmla="*/ 111416 h 66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733760" h="668483" fill="none" extrusionOk="0">
                <a:moveTo>
                  <a:pt x="0" y="111416"/>
                </a:moveTo>
                <a:cubicBezTo>
                  <a:pt x="-8651" y="62058"/>
                  <a:pt x="58958" y="-1102"/>
                  <a:pt x="111416" y="0"/>
                </a:cubicBezTo>
                <a:cubicBezTo>
                  <a:pt x="343645" y="21028"/>
                  <a:pt x="673696" y="-34790"/>
                  <a:pt x="910501" y="0"/>
                </a:cubicBezTo>
                <a:cubicBezTo>
                  <a:pt x="1147306" y="34790"/>
                  <a:pt x="1494196" y="6814"/>
                  <a:pt x="1654476" y="0"/>
                </a:cubicBezTo>
                <a:cubicBezTo>
                  <a:pt x="1814757" y="-6814"/>
                  <a:pt x="2077292" y="30233"/>
                  <a:pt x="2398451" y="0"/>
                </a:cubicBezTo>
                <a:cubicBezTo>
                  <a:pt x="2719611" y="-30233"/>
                  <a:pt x="2816615" y="-2618"/>
                  <a:pt x="2977099" y="0"/>
                </a:cubicBezTo>
                <a:cubicBezTo>
                  <a:pt x="3137583" y="2618"/>
                  <a:pt x="3389296" y="-2205"/>
                  <a:pt x="3665965" y="0"/>
                </a:cubicBezTo>
                <a:cubicBezTo>
                  <a:pt x="3942634" y="2205"/>
                  <a:pt x="4070492" y="6328"/>
                  <a:pt x="4299721" y="0"/>
                </a:cubicBezTo>
                <a:cubicBezTo>
                  <a:pt x="4528950" y="-6328"/>
                  <a:pt x="4687988" y="-16763"/>
                  <a:pt x="4823259" y="0"/>
                </a:cubicBezTo>
                <a:cubicBezTo>
                  <a:pt x="4958530" y="16763"/>
                  <a:pt x="5461014" y="14054"/>
                  <a:pt x="5622344" y="0"/>
                </a:cubicBezTo>
                <a:cubicBezTo>
                  <a:pt x="5687030" y="-10840"/>
                  <a:pt x="5722580" y="57521"/>
                  <a:pt x="5733760" y="111416"/>
                </a:cubicBezTo>
                <a:cubicBezTo>
                  <a:pt x="5715317" y="321595"/>
                  <a:pt x="5712854" y="433702"/>
                  <a:pt x="5733760" y="557067"/>
                </a:cubicBezTo>
                <a:cubicBezTo>
                  <a:pt x="5734362" y="612798"/>
                  <a:pt x="5677585" y="670490"/>
                  <a:pt x="5622344" y="668483"/>
                </a:cubicBezTo>
                <a:cubicBezTo>
                  <a:pt x="5438241" y="690926"/>
                  <a:pt x="5203370" y="692260"/>
                  <a:pt x="4988587" y="668483"/>
                </a:cubicBezTo>
                <a:cubicBezTo>
                  <a:pt x="4773804" y="644706"/>
                  <a:pt x="4560725" y="675760"/>
                  <a:pt x="4354831" y="668483"/>
                </a:cubicBezTo>
                <a:cubicBezTo>
                  <a:pt x="4148937" y="661206"/>
                  <a:pt x="3903116" y="652820"/>
                  <a:pt x="3721074" y="668483"/>
                </a:cubicBezTo>
                <a:cubicBezTo>
                  <a:pt x="3539032" y="684146"/>
                  <a:pt x="3187743" y="696563"/>
                  <a:pt x="2977099" y="668483"/>
                </a:cubicBezTo>
                <a:cubicBezTo>
                  <a:pt x="2766455" y="640403"/>
                  <a:pt x="2561454" y="659561"/>
                  <a:pt x="2178014" y="668483"/>
                </a:cubicBezTo>
                <a:cubicBezTo>
                  <a:pt x="1794575" y="677405"/>
                  <a:pt x="1789690" y="648295"/>
                  <a:pt x="1434039" y="668483"/>
                </a:cubicBezTo>
                <a:cubicBezTo>
                  <a:pt x="1078389" y="688671"/>
                  <a:pt x="671006" y="717396"/>
                  <a:pt x="111416" y="668483"/>
                </a:cubicBezTo>
                <a:cubicBezTo>
                  <a:pt x="51051" y="666921"/>
                  <a:pt x="-4157" y="618212"/>
                  <a:pt x="0" y="557067"/>
                </a:cubicBezTo>
                <a:cubicBezTo>
                  <a:pt x="-2126" y="448635"/>
                  <a:pt x="15655" y="245127"/>
                  <a:pt x="0" y="111416"/>
                </a:cubicBezTo>
                <a:close/>
              </a:path>
              <a:path w="5733760" h="668483" stroke="0" extrusionOk="0">
                <a:moveTo>
                  <a:pt x="0" y="111416"/>
                </a:moveTo>
                <a:cubicBezTo>
                  <a:pt x="4024" y="44102"/>
                  <a:pt x="48352" y="11401"/>
                  <a:pt x="111416" y="0"/>
                </a:cubicBezTo>
                <a:cubicBezTo>
                  <a:pt x="406543" y="-20000"/>
                  <a:pt x="487018" y="24261"/>
                  <a:pt x="800282" y="0"/>
                </a:cubicBezTo>
                <a:cubicBezTo>
                  <a:pt x="1113546" y="-24261"/>
                  <a:pt x="1401165" y="28691"/>
                  <a:pt x="1599367" y="0"/>
                </a:cubicBezTo>
                <a:cubicBezTo>
                  <a:pt x="1797569" y="-28691"/>
                  <a:pt x="2028822" y="6619"/>
                  <a:pt x="2398451" y="0"/>
                </a:cubicBezTo>
                <a:cubicBezTo>
                  <a:pt x="2768080" y="-6619"/>
                  <a:pt x="2735987" y="15690"/>
                  <a:pt x="3032208" y="0"/>
                </a:cubicBezTo>
                <a:cubicBezTo>
                  <a:pt x="3328429" y="-15690"/>
                  <a:pt x="3434903" y="11775"/>
                  <a:pt x="3776183" y="0"/>
                </a:cubicBezTo>
                <a:cubicBezTo>
                  <a:pt x="4117464" y="-11775"/>
                  <a:pt x="4188878" y="31802"/>
                  <a:pt x="4575268" y="0"/>
                </a:cubicBezTo>
                <a:cubicBezTo>
                  <a:pt x="4961659" y="-31802"/>
                  <a:pt x="5365065" y="-46552"/>
                  <a:pt x="5622344" y="0"/>
                </a:cubicBezTo>
                <a:cubicBezTo>
                  <a:pt x="5678988" y="4468"/>
                  <a:pt x="5721492" y="58395"/>
                  <a:pt x="5733760" y="111416"/>
                </a:cubicBezTo>
                <a:cubicBezTo>
                  <a:pt x="5732878" y="244104"/>
                  <a:pt x="5726303" y="414626"/>
                  <a:pt x="5733760" y="557067"/>
                </a:cubicBezTo>
                <a:cubicBezTo>
                  <a:pt x="5733735" y="608622"/>
                  <a:pt x="5677475" y="665843"/>
                  <a:pt x="5622344" y="668483"/>
                </a:cubicBezTo>
                <a:cubicBezTo>
                  <a:pt x="5476441" y="689280"/>
                  <a:pt x="5220793" y="661484"/>
                  <a:pt x="5098806" y="668483"/>
                </a:cubicBezTo>
                <a:cubicBezTo>
                  <a:pt x="4976819" y="675482"/>
                  <a:pt x="4649406" y="636664"/>
                  <a:pt x="4409940" y="668483"/>
                </a:cubicBezTo>
                <a:cubicBezTo>
                  <a:pt x="4170474" y="700302"/>
                  <a:pt x="3799171" y="641490"/>
                  <a:pt x="3610855" y="668483"/>
                </a:cubicBezTo>
                <a:cubicBezTo>
                  <a:pt x="3422539" y="695476"/>
                  <a:pt x="3174075" y="641174"/>
                  <a:pt x="3032208" y="668483"/>
                </a:cubicBezTo>
                <a:cubicBezTo>
                  <a:pt x="2890341" y="695792"/>
                  <a:pt x="2496762" y="651692"/>
                  <a:pt x="2288233" y="668483"/>
                </a:cubicBezTo>
                <a:cubicBezTo>
                  <a:pt x="2079705" y="685274"/>
                  <a:pt x="1695949" y="657105"/>
                  <a:pt x="1544257" y="668483"/>
                </a:cubicBezTo>
                <a:cubicBezTo>
                  <a:pt x="1392565" y="679861"/>
                  <a:pt x="1107015" y="653118"/>
                  <a:pt x="965610" y="668483"/>
                </a:cubicBezTo>
                <a:cubicBezTo>
                  <a:pt x="824205" y="683848"/>
                  <a:pt x="286462" y="696862"/>
                  <a:pt x="111416" y="668483"/>
                </a:cubicBezTo>
                <a:cubicBezTo>
                  <a:pt x="51944" y="667514"/>
                  <a:pt x="-3534" y="612349"/>
                  <a:pt x="0" y="557067"/>
                </a:cubicBezTo>
                <a:cubicBezTo>
                  <a:pt x="7875" y="414795"/>
                  <a:pt x="4529" y="234547"/>
                  <a:pt x="0" y="11141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b="1" dirty="0">
                <a:solidFill>
                  <a:schemeClr val="accent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التكاليف الكبيرة المرتبطة بالبنية التحتية </a:t>
            </a:r>
            <a:r>
              <a:rPr lang="ar-EG" sz="16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والمشاريع طويلة الأجل تقلل من صافي الربح، بالرغم من العائدات المستقرة.</a:t>
            </a:r>
            <a:endParaRPr lang="en-US" sz="16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796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44941" y="6188075"/>
            <a:ext cx="1142245" cy="669925"/>
          </a:xfrm>
        </p:spPr>
        <p:txBody>
          <a:bodyPr/>
          <a:lstStyle/>
          <a:p>
            <a:r>
              <a:rPr lang="en-US" sz="8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9168106" y="85104"/>
            <a:ext cx="2355733" cy="399590"/>
          </a:xfrm>
          <a:custGeom>
            <a:avLst/>
            <a:gdLst>
              <a:gd name="connsiteX0" fmla="*/ 0 w 2355733"/>
              <a:gd name="connsiteY0" fmla="*/ 66600 h 399590"/>
              <a:gd name="connsiteX1" fmla="*/ 66600 w 2355733"/>
              <a:gd name="connsiteY1" fmla="*/ 0 h 399590"/>
              <a:gd name="connsiteX2" fmla="*/ 622233 w 2355733"/>
              <a:gd name="connsiteY2" fmla="*/ 0 h 399590"/>
              <a:gd name="connsiteX3" fmla="*/ 1222317 w 2355733"/>
              <a:gd name="connsiteY3" fmla="*/ 0 h 399590"/>
              <a:gd name="connsiteX4" fmla="*/ 2289133 w 2355733"/>
              <a:gd name="connsiteY4" fmla="*/ 0 h 399590"/>
              <a:gd name="connsiteX5" fmla="*/ 2355733 w 2355733"/>
              <a:gd name="connsiteY5" fmla="*/ 66600 h 399590"/>
              <a:gd name="connsiteX6" fmla="*/ 2355733 w 2355733"/>
              <a:gd name="connsiteY6" fmla="*/ 332990 h 399590"/>
              <a:gd name="connsiteX7" fmla="*/ 2289133 w 2355733"/>
              <a:gd name="connsiteY7" fmla="*/ 399590 h 399590"/>
              <a:gd name="connsiteX8" fmla="*/ 1711274 w 2355733"/>
              <a:gd name="connsiteY8" fmla="*/ 399590 h 399590"/>
              <a:gd name="connsiteX9" fmla="*/ 1133416 w 2355733"/>
              <a:gd name="connsiteY9" fmla="*/ 399590 h 399590"/>
              <a:gd name="connsiteX10" fmla="*/ 644459 w 2355733"/>
              <a:gd name="connsiteY10" fmla="*/ 399590 h 399590"/>
              <a:gd name="connsiteX11" fmla="*/ 66600 w 2355733"/>
              <a:gd name="connsiteY11" fmla="*/ 399590 h 399590"/>
              <a:gd name="connsiteX12" fmla="*/ 0 w 2355733"/>
              <a:gd name="connsiteY12" fmla="*/ 332990 h 399590"/>
              <a:gd name="connsiteX13" fmla="*/ 0 w 2355733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55733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02627" y="-23832"/>
                  <a:pt x="368345" y="-21674"/>
                  <a:pt x="622233" y="0"/>
                </a:cubicBezTo>
                <a:cubicBezTo>
                  <a:pt x="876121" y="21674"/>
                  <a:pt x="965314" y="-14479"/>
                  <a:pt x="1222317" y="0"/>
                </a:cubicBezTo>
                <a:cubicBezTo>
                  <a:pt x="1479320" y="14479"/>
                  <a:pt x="1920794" y="13956"/>
                  <a:pt x="2289133" y="0"/>
                </a:cubicBezTo>
                <a:cubicBezTo>
                  <a:pt x="2323371" y="3418"/>
                  <a:pt x="2355487" y="25716"/>
                  <a:pt x="2355733" y="66600"/>
                </a:cubicBezTo>
                <a:cubicBezTo>
                  <a:pt x="2356351" y="163177"/>
                  <a:pt x="2361684" y="233743"/>
                  <a:pt x="2355733" y="332990"/>
                </a:cubicBezTo>
                <a:cubicBezTo>
                  <a:pt x="2349576" y="368193"/>
                  <a:pt x="2325097" y="398983"/>
                  <a:pt x="2289133" y="399590"/>
                </a:cubicBezTo>
                <a:cubicBezTo>
                  <a:pt x="2034555" y="384541"/>
                  <a:pt x="1948710" y="409563"/>
                  <a:pt x="1711274" y="399590"/>
                </a:cubicBezTo>
                <a:cubicBezTo>
                  <a:pt x="1473838" y="389617"/>
                  <a:pt x="1383162" y="378838"/>
                  <a:pt x="1133416" y="399590"/>
                </a:cubicBezTo>
                <a:cubicBezTo>
                  <a:pt x="883670" y="420342"/>
                  <a:pt x="876720" y="408684"/>
                  <a:pt x="644459" y="399590"/>
                </a:cubicBezTo>
                <a:cubicBezTo>
                  <a:pt x="412198" y="390496"/>
                  <a:pt x="213343" y="423623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000" b="1" dirty="0">
                <a:solidFill>
                  <a:schemeClr val="tx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نسب الربحية</a:t>
            </a:r>
            <a:endParaRPr lang="en-US" sz="2000" b="1" u="sng" dirty="0">
              <a:solidFill>
                <a:schemeClr val="tx1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F65C824-8685-17AC-F48A-AF040CF3C86C}"/>
              </a:ext>
            </a:extLst>
          </p:cNvPr>
          <p:cNvSpPr/>
          <p:nvPr/>
        </p:nvSpPr>
        <p:spPr>
          <a:xfrm>
            <a:off x="3368116" y="284899"/>
            <a:ext cx="4425863" cy="705243"/>
          </a:xfrm>
          <a:custGeom>
            <a:avLst/>
            <a:gdLst>
              <a:gd name="connsiteX0" fmla="*/ 0 w 4425863"/>
              <a:gd name="connsiteY0" fmla="*/ 117543 h 705243"/>
              <a:gd name="connsiteX1" fmla="*/ 117543 w 4425863"/>
              <a:gd name="connsiteY1" fmla="*/ 0 h 705243"/>
              <a:gd name="connsiteX2" fmla="*/ 732190 w 4425863"/>
              <a:gd name="connsiteY2" fmla="*/ 0 h 705243"/>
              <a:gd name="connsiteX3" fmla="*/ 1514469 w 4425863"/>
              <a:gd name="connsiteY3" fmla="*/ 0 h 705243"/>
              <a:gd name="connsiteX4" fmla="*/ 2129116 w 4425863"/>
              <a:gd name="connsiteY4" fmla="*/ 0 h 705243"/>
              <a:gd name="connsiteX5" fmla="*/ 2743763 w 4425863"/>
              <a:gd name="connsiteY5" fmla="*/ 0 h 705243"/>
              <a:gd name="connsiteX6" fmla="*/ 3484134 w 4425863"/>
              <a:gd name="connsiteY6" fmla="*/ 0 h 705243"/>
              <a:gd name="connsiteX7" fmla="*/ 4308320 w 4425863"/>
              <a:gd name="connsiteY7" fmla="*/ 0 h 705243"/>
              <a:gd name="connsiteX8" fmla="*/ 4425863 w 4425863"/>
              <a:gd name="connsiteY8" fmla="*/ 117543 h 705243"/>
              <a:gd name="connsiteX9" fmla="*/ 4425863 w 4425863"/>
              <a:gd name="connsiteY9" fmla="*/ 587700 h 705243"/>
              <a:gd name="connsiteX10" fmla="*/ 4308320 w 4425863"/>
              <a:gd name="connsiteY10" fmla="*/ 705243 h 705243"/>
              <a:gd name="connsiteX11" fmla="*/ 3651765 w 4425863"/>
              <a:gd name="connsiteY11" fmla="*/ 705243 h 705243"/>
              <a:gd name="connsiteX12" fmla="*/ 3079025 w 4425863"/>
              <a:gd name="connsiteY12" fmla="*/ 705243 h 705243"/>
              <a:gd name="connsiteX13" fmla="*/ 2338655 w 4425863"/>
              <a:gd name="connsiteY13" fmla="*/ 705243 h 705243"/>
              <a:gd name="connsiteX14" fmla="*/ 1682100 w 4425863"/>
              <a:gd name="connsiteY14" fmla="*/ 705243 h 705243"/>
              <a:gd name="connsiteX15" fmla="*/ 899821 w 4425863"/>
              <a:gd name="connsiteY15" fmla="*/ 705243 h 705243"/>
              <a:gd name="connsiteX16" fmla="*/ 117543 w 4425863"/>
              <a:gd name="connsiteY16" fmla="*/ 705243 h 705243"/>
              <a:gd name="connsiteX17" fmla="*/ 0 w 4425863"/>
              <a:gd name="connsiteY17" fmla="*/ 587700 h 705243"/>
              <a:gd name="connsiteX18" fmla="*/ 0 w 4425863"/>
              <a:gd name="connsiteY18" fmla="*/ 117543 h 70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425863" h="705243" fill="none" extrusionOk="0">
                <a:moveTo>
                  <a:pt x="0" y="117543"/>
                </a:moveTo>
                <a:cubicBezTo>
                  <a:pt x="-14609" y="51193"/>
                  <a:pt x="59286" y="-3274"/>
                  <a:pt x="117543" y="0"/>
                </a:cubicBezTo>
                <a:cubicBezTo>
                  <a:pt x="388097" y="15410"/>
                  <a:pt x="482354" y="12478"/>
                  <a:pt x="732190" y="0"/>
                </a:cubicBezTo>
                <a:cubicBezTo>
                  <a:pt x="982026" y="-12478"/>
                  <a:pt x="1192668" y="23369"/>
                  <a:pt x="1514469" y="0"/>
                </a:cubicBezTo>
                <a:cubicBezTo>
                  <a:pt x="1836270" y="-23369"/>
                  <a:pt x="1898621" y="-25300"/>
                  <a:pt x="2129116" y="0"/>
                </a:cubicBezTo>
                <a:cubicBezTo>
                  <a:pt x="2359611" y="25300"/>
                  <a:pt x="2439023" y="-9824"/>
                  <a:pt x="2743763" y="0"/>
                </a:cubicBezTo>
                <a:cubicBezTo>
                  <a:pt x="3048503" y="9824"/>
                  <a:pt x="3188790" y="-24094"/>
                  <a:pt x="3484134" y="0"/>
                </a:cubicBezTo>
                <a:cubicBezTo>
                  <a:pt x="3779478" y="24094"/>
                  <a:pt x="4084698" y="-28565"/>
                  <a:pt x="4308320" y="0"/>
                </a:cubicBezTo>
                <a:cubicBezTo>
                  <a:pt x="4370644" y="-9983"/>
                  <a:pt x="4423282" y="50074"/>
                  <a:pt x="4425863" y="117543"/>
                </a:cubicBezTo>
                <a:cubicBezTo>
                  <a:pt x="4408898" y="323644"/>
                  <a:pt x="4444655" y="389635"/>
                  <a:pt x="4425863" y="587700"/>
                </a:cubicBezTo>
                <a:cubicBezTo>
                  <a:pt x="4433689" y="649405"/>
                  <a:pt x="4378783" y="710180"/>
                  <a:pt x="4308320" y="705243"/>
                </a:cubicBezTo>
                <a:cubicBezTo>
                  <a:pt x="4155893" y="719789"/>
                  <a:pt x="3840181" y="704273"/>
                  <a:pt x="3651765" y="705243"/>
                </a:cubicBezTo>
                <a:cubicBezTo>
                  <a:pt x="3463350" y="706213"/>
                  <a:pt x="3261284" y="681985"/>
                  <a:pt x="3079025" y="705243"/>
                </a:cubicBezTo>
                <a:cubicBezTo>
                  <a:pt x="2896766" y="728501"/>
                  <a:pt x="2657571" y="738634"/>
                  <a:pt x="2338655" y="705243"/>
                </a:cubicBezTo>
                <a:cubicBezTo>
                  <a:pt x="2019739" y="671853"/>
                  <a:pt x="1857821" y="718076"/>
                  <a:pt x="1682100" y="705243"/>
                </a:cubicBezTo>
                <a:cubicBezTo>
                  <a:pt x="1506379" y="692410"/>
                  <a:pt x="1128708" y="700697"/>
                  <a:pt x="899821" y="705243"/>
                </a:cubicBezTo>
                <a:cubicBezTo>
                  <a:pt x="670934" y="709789"/>
                  <a:pt x="284616" y="708567"/>
                  <a:pt x="117543" y="705243"/>
                </a:cubicBezTo>
                <a:cubicBezTo>
                  <a:pt x="44572" y="707650"/>
                  <a:pt x="3264" y="637863"/>
                  <a:pt x="0" y="587700"/>
                </a:cubicBezTo>
                <a:cubicBezTo>
                  <a:pt x="-5062" y="452785"/>
                  <a:pt x="3501" y="337497"/>
                  <a:pt x="0" y="117543"/>
                </a:cubicBezTo>
                <a:close/>
              </a:path>
              <a:path w="4425863" h="705243" stroke="0" extrusionOk="0">
                <a:moveTo>
                  <a:pt x="0" y="117543"/>
                </a:moveTo>
                <a:cubicBezTo>
                  <a:pt x="6188" y="43736"/>
                  <a:pt x="51926" y="5216"/>
                  <a:pt x="117543" y="0"/>
                </a:cubicBezTo>
                <a:cubicBezTo>
                  <a:pt x="337683" y="-20635"/>
                  <a:pt x="481397" y="1827"/>
                  <a:pt x="816006" y="0"/>
                </a:cubicBezTo>
                <a:cubicBezTo>
                  <a:pt x="1150615" y="-1827"/>
                  <a:pt x="1363348" y="-9990"/>
                  <a:pt x="1598284" y="0"/>
                </a:cubicBezTo>
                <a:cubicBezTo>
                  <a:pt x="1833220" y="9990"/>
                  <a:pt x="1993335" y="-23682"/>
                  <a:pt x="2380563" y="0"/>
                </a:cubicBezTo>
                <a:cubicBezTo>
                  <a:pt x="2767791" y="23682"/>
                  <a:pt x="2857468" y="-23666"/>
                  <a:pt x="3037118" y="0"/>
                </a:cubicBezTo>
                <a:cubicBezTo>
                  <a:pt x="3216769" y="23666"/>
                  <a:pt x="3831976" y="-11634"/>
                  <a:pt x="4308320" y="0"/>
                </a:cubicBezTo>
                <a:cubicBezTo>
                  <a:pt x="4368145" y="7059"/>
                  <a:pt x="4427936" y="52189"/>
                  <a:pt x="4425863" y="117543"/>
                </a:cubicBezTo>
                <a:cubicBezTo>
                  <a:pt x="4431646" y="229277"/>
                  <a:pt x="4426219" y="360673"/>
                  <a:pt x="4425863" y="587700"/>
                </a:cubicBezTo>
                <a:cubicBezTo>
                  <a:pt x="4423247" y="668117"/>
                  <a:pt x="4375293" y="709955"/>
                  <a:pt x="4308320" y="705243"/>
                </a:cubicBezTo>
                <a:cubicBezTo>
                  <a:pt x="4024711" y="716571"/>
                  <a:pt x="3931090" y="691575"/>
                  <a:pt x="3651765" y="705243"/>
                </a:cubicBezTo>
                <a:cubicBezTo>
                  <a:pt x="3372441" y="718911"/>
                  <a:pt x="3157293" y="675387"/>
                  <a:pt x="2995210" y="705243"/>
                </a:cubicBezTo>
                <a:cubicBezTo>
                  <a:pt x="2833128" y="735099"/>
                  <a:pt x="2416697" y="693427"/>
                  <a:pt x="2212932" y="705243"/>
                </a:cubicBezTo>
                <a:cubicBezTo>
                  <a:pt x="2009167" y="717059"/>
                  <a:pt x="1675342" y="684395"/>
                  <a:pt x="1514469" y="705243"/>
                </a:cubicBezTo>
                <a:cubicBezTo>
                  <a:pt x="1353596" y="726091"/>
                  <a:pt x="1056908" y="667835"/>
                  <a:pt x="732190" y="705243"/>
                </a:cubicBezTo>
                <a:cubicBezTo>
                  <a:pt x="407472" y="742651"/>
                  <a:pt x="385869" y="693510"/>
                  <a:pt x="117543" y="705243"/>
                </a:cubicBezTo>
                <a:cubicBezTo>
                  <a:pt x="53377" y="700198"/>
                  <a:pt x="13033" y="655966"/>
                  <a:pt x="0" y="587700"/>
                </a:cubicBezTo>
                <a:cubicBezTo>
                  <a:pt x="1885" y="446679"/>
                  <a:pt x="-19392" y="316230"/>
                  <a:pt x="0" y="117543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rgbClr val="00B0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لماذا نسب الربحية مهمة للمستثمر ؟</a:t>
            </a:r>
            <a:endParaRPr lang="en-US" b="1" u="sng" dirty="0">
              <a:solidFill>
                <a:srgbClr val="00B05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C312641-C643-88B6-9C2E-878FBEBDF251}"/>
              </a:ext>
            </a:extLst>
          </p:cNvPr>
          <p:cNvSpPr/>
          <p:nvPr/>
        </p:nvSpPr>
        <p:spPr>
          <a:xfrm>
            <a:off x="9168106" y="1592072"/>
            <a:ext cx="2472095" cy="705243"/>
          </a:xfrm>
          <a:custGeom>
            <a:avLst/>
            <a:gdLst>
              <a:gd name="connsiteX0" fmla="*/ 0 w 2472095"/>
              <a:gd name="connsiteY0" fmla="*/ 117543 h 705243"/>
              <a:gd name="connsiteX1" fmla="*/ 117543 w 2472095"/>
              <a:gd name="connsiteY1" fmla="*/ 0 h 705243"/>
              <a:gd name="connsiteX2" fmla="*/ 699165 w 2472095"/>
              <a:gd name="connsiteY2" fmla="*/ 0 h 705243"/>
              <a:gd name="connsiteX3" fmla="*/ 1213677 w 2472095"/>
              <a:gd name="connsiteY3" fmla="*/ 0 h 705243"/>
              <a:gd name="connsiteX4" fmla="*/ 1795300 w 2472095"/>
              <a:gd name="connsiteY4" fmla="*/ 0 h 705243"/>
              <a:gd name="connsiteX5" fmla="*/ 2354552 w 2472095"/>
              <a:gd name="connsiteY5" fmla="*/ 0 h 705243"/>
              <a:gd name="connsiteX6" fmla="*/ 2472095 w 2472095"/>
              <a:gd name="connsiteY6" fmla="*/ 117543 h 705243"/>
              <a:gd name="connsiteX7" fmla="*/ 2472095 w 2472095"/>
              <a:gd name="connsiteY7" fmla="*/ 587700 h 705243"/>
              <a:gd name="connsiteX8" fmla="*/ 2354552 w 2472095"/>
              <a:gd name="connsiteY8" fmla="*/ 705243 h 705243"/>
              <a:gd name="connsiteX9" fmla="*/ 1840040 w 2472095"/>
              <a:gd name="connsiteY9" fmla="*/ 705243 h 705243"/>
              <a:gd name="connsiteX10" fmla="*/ 1258418 w 2472095"/>
              <a:gd name="connsiteY10" fmla="*/ 705243 h 705243"/>
              <a:gd name="connsiteX11" fmla="*/ 743906 w 2472095"/>
              <a:gd name="connsiteY11" fmla="*/ 705243 h 705243"/>
              <a:gd name="connsiteX12" fmla="*/ 117543 w 2472095"/>
              <a:gd name="connsiteY12" fmla="*/ 705243 h 705243"/>
              <a:gd name="connsiteX13" fmla="*/ 0 w 2472095"/>
              <a:gd name="connsiteY13" fmla="*/ 587700 h 705243"/>
              <a:gd name="connsiteX14" fmla="*/ 0 w 2472095"/>
              <a:gd name="connsiteY14" fmla="*/ 117543 h 70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72095" h="705243" fill="none" extrusionOk="0">
                <a:moveTo>
                  <a:pt x="0" y="117543"/>
                </a:moveTo>
                <a:cubicBezTo>
                  <a:pt x="-3286" y="43176"/>
                  <a:pt x="45497" y="9337"/>
                  <a:pt x="117543" y="0"/>
                </a:cubicBezTo>
                <a:cubicBezTo>
                  <a:pt x="303366" y="-12038"/>
                  <a:pt x="570107" y="27912"/>
                  <a:pt x="699165" y="0"/>
                </a:cubicBezTo>
                <a:cubicBezTo>
                  <a:pt x="828223" y="-27912"/>
                  <a:pt x="1005659" y="-655"/>
                  <a:pt x="1213677" y="0"/>
                </a:cubicBezTo>
                <a:cubicBezTo>
                  <a:pt x="1421695" y="655"/>
                  <a:pt x="1620125" y="-4367"/>
                  <a:pt x="1795300" y="0"/>
                </a:cubicBezTo>
                <a:cubicBezTo>
                  <a:pt x="1970475" y="4367"/>
                  <a:pt x="2089016" y="24337"/>
                  <a:pt x="2354552" y="0"/>
                </a:cubicBezTo>
                <a:cubicBezTo>
                  <a:pt x="2430607" y="5486"/>
                  <a:pt x="2473050" y="67989"/>
                  <a:pt x="2472095" y="117543"/>
                </a:cubicBezTo>
                <a:cubicBezTo>
                  <a:pt x="2480612" y="243290"/>
                  <a:pt x="2459015" y="471634"/>
                  <a:pt x="2472095" y="587700"/>
                </a:cubicBezTo>
                <a:cubicBezTo>
                  <a:pt x="2474944" y="651340"/>
                  <a:pt x="2425975" y="691231"/>
                  <a:pt x="2354552" y="705243"/>
                </a:cubicBezTo>
                <a:cubicBezTo>
                  <a:pt x="2237559" y="685031"/>
                  <a:pt x="2082891" y="720150"/>
                  <a:pt x="1840040" y="705243"/>
                </a:cubicBezTo>
                <a:cubicBezTo>
                  <a:pt x="1597189" y="690336"/>
                  <a:pt x="1378582" y="690602"/>
                  <a:pt x="1258418" y="705243"/>
                </a:cubicBezTo>
                <a:cubicBezTo>
                  <a:pt x="1138254" y="719884"/>
                  <a:pt x="882922" y="688470"/>
                  <a:pt x="743906" y="705243"/>
                </a:cubicBezTo>
                <a:cubicBezTo>
                  <a:pt x="604890" y="722016"/>
                  <a:pt x="404127" y="702975"/>
                  <a:pt x="117543" y="705243"/>
                </a:cubicBezTo>
                <a:cubicBezTo>
                  <a:pt x="60452" y="702031"/>
                  <a:pt x="5546" y="657554"/>
                  <a:pt x="0" y="587700"/>
                </a:cubicBezTo>
                <a:cubicBezTo>
                  <a:pt x="-21361" y="447896"/>
                  <a:pt x="17076" y="268060"/>
                  <a:pt x="0" y="117543"/>
                </a:cubicBezTo>
                <a:close/>
              </a:path>
              <a:path w="2472095" h="705243" stroke="0" extrusionOk="0">
                <a:moveTo>
                  <a:pt x="0" y="117543"/>
                </a:moveTo>
                <a:cubicBezTo>
                  <a:pt x="6188" y="43736"/>
                  <a:pt x="51926" y="5216"/>
                  <a:pt x="117543" y="0"/>
                </a:cubicBezTo>
                <a:cubicBezTo>
                  <a:pt x="312048" y="-17942"/>
                  <a:pt x="534851" y="6932"/>
                  <a:pt x="676795" y="0"/>
                </a:cubicBezTo>
                <a:cubicBezTo>
                  <a:pt x="818739" y="-6932"/>
                  <a:pt x="1086999" y="9158"/>
                  <a:pt x="1280788" y="0"/>
                </a:cubicBezTo>
                <a:cubicBezTo>
                  <a:pt x="1474577" y="-9158"/>
                  <a:pt x="2013234" y="-20713"/>
                  <a:pt x="2354552" y="0"/>
                </a:cubicBezTo>
                <a:cubicBezTo>
                  <a:pt x="2413739" y="7698"/>
                  <a:pt x="2471317" y="39672"/>
                  <a:pt x="2472095" y="117543"/>
                </a:cubicBezTo>
                <a:cubicBezTo>
                  <a:pt x="2465523" y="328707"/>
                  <a:pt x="2477603" y="396634"/>
                  <a:pt x="2472095" y="587700"/>
                </a:cubicBezTo>
                <a:cubicBezTo>
                  <a:pt x="2464245" y="650603"/>
                  <a:pt x="2415891" y="702590"/>
                  <a:pt x="2354552" y="705243"/>
                </a:cubicBezTo>
                <a:cubicBezTo>
                  <a:pt x="2202145" y="693090"/>
                  <a:pt x="1890386" y="676333"/>
                  <a:pt x="1772930" y="705243"/>
                </a:cubicBezTo>
                <a:cubicBezTo>
                  <a:pt x="1655474" y="734153"/>
                  <a:pt x="1314931" y="701780"/>
                  <a:pt x="1191307" y="705243"/>
                </a:cubicBezTo>
                <a:cubicBezTo>
                  <a:pt x="1067683" y="708706"/>
                  <a:pt x="837218" y="729813"/>
                  <a:pt x="699165" y="705243"/>
                </a:cubicBezTo>
                <a:cubicBezTo>
                  <a:pt x="561112" y="680673"/>
                  <a:pt x="364665" y="716951"/>
                  <a:pt x="117543" y="705243"/>
                </a:cubicBezTo>
                <a:cubicBezTo>
                  <a:pt x="47751" y="715230"/>
                  <a:pt x="-13170" y="660642"/>
                  <a:pt x="0" y="587700"/>
                </a:cubicBezTo>
                <a:cubicBezTo>
                  <a:pt x="-6015" y="449856"/>
                  <a:pt x="9789" y="246529"/>
                  <a:pt x="0" y="117543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تقييم الكفاءة التشغيلية</a:t>
            </a:r>
            <a:endParaRPr lang="en-US" b="1" u="sng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2C34054-C31E-0CFA-CC52-1E46FB2254E3}"/>
              </a:ext>
            </a:extLst>
          </p:cNvPr>
          <p:cNvSpPr/>
          <p:nvPr/>
        </p:nvSpPr>
        <p:spPr>
          <a:xfrm>
            <a:off x="2040170" y="2723757"/>
            <a:ext cx="7491704" cy="1540380"/>
          </a:xfrm>
          <a:custGeom>
            <a:avLst/>
            <a:gdLst>
              <a:gd name="connsiteX0" fmla="*/ 0 w 7491704"/>
              <a:gd name="connsiteY0" fmla="*/ 256735 h 1540380"/>
              <a:gd name="connsiteX1" fmla="*/ 256735 w 7491704"/>
              <a:gd name="connsiteY1" fmla="*/ 0 h 1540380"/>
              <a:gd name="connsiteX2" fmla="*/ 884776 w 7491704"/>
              <a:gd name="connsiteY2" fmla="*/ 0 h 1540380"/>
              <a:gd name="connsiteX3" fmla="*/ 1722164 w 7491704"/>
              <a:gd name="connsiteY3" fmla="*/ 0 h 1540380"/>
              <a:gd name="connsiteX4" fmla="*/ 2210641 w 7491704"/>
              <a:gd name="connsiteY4" fmla="*/ 0 h 1540380"/>
              <a:gd name="connsiteX5" fmla="*/ 2978246 w 7491704"/>
              <a:gd name="connsiteY5" fmla="*/ 0 h 1540380"/>
              <a:gd name="connsiteX6" fmla="*/ 3606287 w 7491704"/>
              <a:gd name="connsiteY6" fmla="*/ 0 h 1540380"/>
              <a:gd name="connsiteX7" fmla="*/ 4443675 w 7491704"/>
              <a:gd name="connsiteY7" fmla="*/ 0 h 1540380"/>
              <a:gd name="connsiteX8" fmla="*/ 5281063 w 7491704"/>
              <a:gd name="connsiteY8" fmla="*/ 0 h 1540380"/>
              <a:gd name="connsiteX9" fmla="*/ 5978887 w 7491704"/>
              <a:gd name="connsiteY9" fmla="*/ 0 h 1540380"/>
              <a:gd name="connsiteX10" fmla="*/ 6606928 w 7491704"/>
              <a:gd name="connsiteY10" fmla="*/ 0 h 1540380"/>
              <a:gd name="connsiteX11" fmla="*/ 7234969 w 7491704"/>
              <a:gd name="connsiteY11" fmla="*/ 0 h 1540380"/>
              <a:gd name="connsiteX12" fmla="*/ 7491704 w 7491704"/>
              <a:gd name="connsiteY12" fmla="*/ 256735 h 1540380"/>
              <a:gd name="connsiteX13" fmla="*/ 7491704 w 7491704"/>
              <a:gd name="connsiteY13" fmla="*/ 790728 h 1540380"/>
              <a:gd name="connsiteX14" fmla="*/ 7491704 w 7491704"/>
              <a:gd name="connsiteY14" fmla="*/ 1283645 h 1540380"/>
              <a:gd name="connsiteX15" fmla="*/ 7234969 w 7491704"/>
              <a:gd name="connsiteY15" fmla="*/ 1540380 h 1540380"/>
              <a:gd name="connsiteX16" fmla="*/ 6397581 w 7491704"/>
              <a:gd name="connsiteY16" fmla="*/ 1540380 h 1540380"/>
              <a:gd name="connsiteX17" fmla="*/ 5909105 w 7491704"/>
              <a:gd name="connsiteY17" fmla="*/ 1540380 h 1540380"/>
              <a:gd name="connsiteX18" fmla="*/ 5071716 w 7491704"/>
              <a:gd name="connsiteY18" fmla="*/ 1540380 h 1540380"/>
              <a:gd name="connsiteX19" fmla="*/ 4443675 w 7491704"/>
              <a:gd name="connsiteY19" fmla="*/ 1540380 h 1540380"/>
              <a:gd name="connsiteX20" fmla="*/ 3676070 w 7491704"/>
              <a:gd name="connsiteY20" fmla="*/ 1540380 h 1540380"/>
              <a:gd name="connsiteX21" fmla="*/ 3048029 w 7491704"/>
              <a:gd name="connsiteY21" fmla="*/ 1540380 h 1540380"/>
              <a:gd name="connsiteX22" fmla="*/ 2350205 w 7491704"/>
              <a:gd name="connsiteY22" fmla="*/ 1540380 h 1540380"/>
              <a:gd name="connsiteX23" fmla="*/ 1861729 w 7491704"/>
              <a:gd name="connsiteY23" fmla="*/ 1540380 h 1540380"/>
              <a:gd name="connsiteX24" fmla="*/ 1303470 w 7491704"/>
              <a:gd name="connsiteY24" fmla="*/ 1540380 h 1540380"/>
              <a:gd name="connsiteX25" fmla="*/ 256735 w 7491704"/>
              <a:gd name="connsiteY25" fmla="*/ 1540380 h 1540380"/>
              <a:gd name="connsiteX26" fmla="*/ 0 w 7491704"/>
              <a:gd name="connsiteY26" fmla="*/ 1283645 h 1540380"/>
              <a:gd name="connsiteX27" fmla="*/ 0 w 7491704"/>
              <a:gd name="connsiteY27" fmla="*/ 759921 h 1540380"/>
              <a:gd name="connsiteX28" fmla="*/ 0 w 7491704"/>
              <a:gd name="connsiteY28" fmla="*/ 256735 h 1540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491704" h="1540380" fill="none" extrusionOk="0">
                <a:moveTo>
                  <a:pt x="0" y="256735"/>
                </a:moveTo>
                <a:cubicBezTo>
                  <a:pt x="-1584" y="111383"/>
                  <a:pt x="119202" y="-7658"/>
                  <a:pt x="256735" y="0"/>
                </a:cubicBezTo>
                <a:cubicBezTo>
                  <a:pt x="412485" y="-10748"/>
                  <a:pt x="612280" y="5534"/>
                  <a:pt x="884776" y="0"/>
                </a:cubicBezTo>
                <a:cubicBezTo>
                  <a:pt x="1157272" y="-5534"/>
                  <a:pt x="1501590" y="15797"/>
                  <a:pt x="1722164" y="0"/>
                </a:cubicBezTo>
                <a:cubicBezTo>
                  <a:pt x="1942738" y="-15797"/>
                  <a:pt x="2049791" y="-21071"/>
                  <a:pt x="2210641" y="0"/>
                </a:cubicBezTo>
                <a:cubicBezTo>
                  <a:pt x="2371491" y="21071"/>
                  <a:pt x="2768186" y="36111"/>
                  <a:pt x="2978246" y="0"/>
                </a:cubicBezTo>
                <a:cubicBezTo>
                  <a:pt x="3188306" y="-36111"/>
                  <a:pt x="3440573" y="26365"/>
                  <a:pt x="3606287" y="0"/>
                </a:cubicBezTo>
                <a:cubicBezTo>
                  <a:pt x="3772001" y="-26365"/>
                  <a:pt x="4067770" y="29349"/>
                  <a:pt x="4443675" y="0"/>
                </a:cubicBezTo>
                <a:cubicBezTo>
                  <a:pt x="4819580" y="-29349"/>
                  <a:pt x="5087635" y="-41853"/>
                  <a:pt x="5281063" y="0"/>
                </a:cubicBezTo>
                <a:cubicBezTo>
                  <a:pt x="5474491" y="41853"/>
                  <a:pt x="5734912" y="-6699"/>
                  <a:pt x="5978887" y="0"/>
                </a:cubicBezTo>
                <a:cubicBezTo>
                  <a:pt x="6222862" y="6699"/>
                  <a:pt x="6307255" y="12019"/>
                  <a:pt x="6606928" y="0"/>
                </a:cubicBezTo>
                <a:cubicBezTo>
                  <a:pt x="6906601" y="-12019"/>
                  <a:pt x="7021328" y="940"/>
                  <a:pt x="7234969" y="0"/>
                </a:cubicBezTo>
                <a:cubicBezTo>
                  <a:pt x="7377620" y="6161"/>
                  <a:pt x="7482064" y="124070"/>
                  <a:pt x="7491704" y="256735"/>
                </a:cubicBezTo>
                <a:cubicBezTo>
                  <a:pt x="7506356" y="495847"/>
                  <a:pt x="7489302" y="641168"/>
                  <a:pt x="7491704" y="790728"/>
                </a:cubicBezTo>
                <a:cubicBezTo>
                  <a:pt x="7494106" y="940288"/>
                  <a:pt x="7493449" y="1124927"/>
                  <a:pt x="7491704" y="1283645"/>
                </a:cubicBezTo>
                <a:cubicBezTo>
                  <a:pt x="7503759" y="1409317"/>
                  <a:pt x="7367516" y="1539517"/>
                  <a:pt x="7234969" y="1540380"/>
                </a:cubicBezTo>
                <a:cubicBezTo>
                  <a:pt x="6912947" y="1499438"/>
                  <a:pt x="6802899" y="1571616"/>
                  <a:pt x="6397581" y="1540380"/>
                </a:cubicBezTo>
                <a:cubicBezTo>
                  <a:pt x="5992263" y="1509144"/>
                  <a:pt x="6025520" y="1528305"/>
                  <a:pt x="5909105" y="1540380"/>
                </a:cubicBezTo>
                <a:cubicBezTo>
                  <a:pt x="5792690" y="1552455"/>
                  <a:pt x="5460234" y="1515005"/>
                  <a:pt x="5071716" y="1540380"/>
                </a:cubicBezTo>
                <a:cubicBezTo>
                  <a:pt x="4683198" y="1565755"/>
                  <a:pt x="4654131" y="1510911"/>
                  <a:pt x="4443675" y="1540380"/>
                </a:cubicBezTo>
                <a:cubicBezTo>
                  <a:pt x="4233219" y="1569849"/>
                  <a:pt x="4039066" y="1509045"/>
                  <a:pt x="3676070" y="1540380"/>
                </a:cubicBezTo>
                <a:cubicBezTo>
                  <a:pt x="3313075" y="1571715"/>
                  <a:pt x="3341640" y="1527451"/>
                  <a:pt x="3048029" y="1540380"/>
                </a:cubicBezTo>
                <a:cubicBezTo>
                  <a:pt x="2754418" y="1553309"/>
                  <a:pt x="2629377" y="1565964"/>
                  <a:pt x="2350205" y="1540380"/>
                </a:cubicBezTo>
                <a:cubicBezTo>
                  <a:pt x="2071033" y="1514796"/>
                  <a:pt x="2068682" y="1529188"/>
                  <a:pt x="1861729" y="1540380"/>
                </a:cubicBezTo>
                <a:cubicBezTo>
                  <a:pt x="1654776" y="1551572"/>
                  <a:pt x="1541716" y="1554333"/>
                  <a:pt x="1303470" y="1540380"/>
                </a:cubicBezTo>
                <a:cubicBezTo>
                  <a:pt x="1065224" y="1526427"/>
                  <a:pt x="573806" y="1582156"/>
                  <a:pt x="256735" y="1540380"/>
                </a:cubicBezTo>
                <a:cubicBezTo>
                  <a:pt x="104228" y="1540617"/>
                  <a:pt x="-8939" y="1448485"/>
                  <a:pt x="0" y="1283645"/>
                </a:cubicBezTo>
                <a:cubicBezTo>
                  <a:pt x="20187" y="1138519"/>
                  <a:pt x="6721" y="918906"/>
                  <a:pt x="0" y="759921"/>
                </a:cubicBezTo>
                <a:cubicBezTo>
                  <a:pt x="-6721" y="600936"/>
                  <a:pt x="21520" y="428775"/>
                  <a:pt x="0" y="256735"/>
                </a:cubicBezTo>
                <a:close/>
              </a:path>
              <a:path w="7491704" h="1540380" stroke="0" extrusionOk="0">
                <a:moveTo>
                  <a:pt x="0" y="256735"/>
                </a:moveTo>
                <a:cubicBezTo>
                  <a:pt x="9622" y="101122"/>
                  <a:pt x="112248" y="20078"/>
                  <a:pt x="256735" y="0"/>
                </a:cubicBezTo>
                <a:cubicBezTo>
                  <a:pt x="545539" y="-4358"/>
                  <a:pt x="782846" y="26515"/>
                  <a:pt x="954558" y="0"/>
                </a:cubicBezTo>
                <a:cubicBezTo>
                  <a:pt x="1126270" y="-26515"/>
                  <a:pt x="1483597" y="25387"/>
                  <a:pt x="1791946" y="0"/>
                </a:cubicBezTo>
                <a:cubicBezTo>
                  <a:pt x="2100295" y="-25387"/>
                  <a:pt x="2379749" y="-35875"/>
                  <a:pt x="2629335" y="0"/>
                </a:cubicBezTo>
                <a:cubicBezTo>
                  <a:pt x="2878921" y="35875"/>
                  <a:pt x="2961286" y="-27429"/>
                  <a:pt x="3257376" y="0"/>
                </a:cubicBezTo>
                <a:cubicBezTo>
                  <a:pt x="3553466" y="27429"/>
                  <a:pt x="3660189" y="-5841"/>
                  <a:pt x="4024981" y="0"/>
                </a:cubicBezTo>
                <a:cubicBezTo>
                  <a:pt x="4389773" y="5841"/>
                  <a:pt x="4641273" y="-25400"/>
                  <a:pt x="4862369" y="0"/>
                </a:cubicBezTo>
                <a:cubicBezTo>
                  <a:pt x="5083465" y="25400"/>
                  <a:pt x="5347881" y="-21427"/>
                  <a:pt x="5490411" y="0"/>
                </a:cubicBezTo>
                <a:cubicBezTo>
                  <a:pt x="5632941" y="21427"/>
                  <a:pt x="5959324" y="9953"/>
                  <a:pt x="6188234" y="0"/>
                </a:cubicBezTo>
                <a:cubicBezTo>
                  <a:pt x="6417144" y="-9953"/>
                  <a:pt x="6992994" y="-48238"/>
                  <a:pt x="7234969" y="0"/>
                </a:cubicBezTo>
                <a:cubicBezTo>
                  <a:pt x="7380123" y="5247"/>
                  <a:pt x="7489997" y="122727"/>
                  <a:pt x="7491704" y="256735"/>
                </a:cubicBezTo>
                <a:cubicBezTo>
                  <a:pt x="7472266" y="365299"/>
                  <a:pt x="7471033" y="613010"/>
                  <a:pt x="7491704" y="759921"/>
                </a:cubicBezTo>
                <a:cubicBezTo>
                  <a:pt x="7512375" y="906832"/>
                  <a:pt x="7499173" y="1137513"/>
                  <a:pt x="7491704" y="1283645"/>
                </a:cubicBezTo>
                <a:cubicBezTo>
                  <a:pt x="7477404" y="1418479"/>
                  <a:pt x="7356196" y="1558586"/>
                  <a:pt x="7234969" y="1540380"/>
                </a:cubicBezTo>
                <a:cubicBezTo>
                  <a:pt x="7002198" y="1573658"/>
                  <a:pt x="6783589" y="1505190"/>
                  <a:pt x="6467363" y="1540380"/>
                </a:cubicBezTo>
                <a:cubicBezTo>
                  <a:pt x="6151137" y="1575570"/>
                  <a:pt x="6043646" y="1553926"/>
                  <a:pt x="5699758" y="1540380"/>
                </a:cubicBezTo>
                <a:cubicBezTo>
                  <a:pt x="5355871" y="1526834"/>
                  <a:pt x="5236425" y="1555862"/>
                  <a:pt x="4932152" y="1540380"/>
                </a:cubicBezTo>
                <a:cubicBezTo>
                  <a:pt x="4627879" y="1524898"/>
                  <a:pt x="4527232" y="1534635"/>
                  <a:pt x="4373893" y="1540380"/>
                </a:cubicBezTo>
                <a:cubicBezTo>
                  <a:pt x="4220554" y="1546125"/>
                  <a:pt x="3892214" y="1511101"/>
                  <a:pt x="3606287" y="1540380"/>
                </a:cubicBezTo>
                <a:cubicBezTo>
                  <a:pt x="3320360" y="1569659"/>
                  <a:pt x="3196744" y="1539752"/>
                  <a:pt x="2978246" y="1540380"/>
                </a:cubicBezTo>
                <a:cubicBezTo>
                  <a:pt x="2759748" y="1541008"/>
                  <a:pt x="2546331" y="1547421"/>
                  <a:pt x="2419988" y="1540380"/>
                </a:cubicBezTo>
                <a:cubicBezTo>
                  <a:pt x="2293645" y="1533339"/>
                  <a:pt x="1933268" y="1576283"/>
                  <a:pt x="1582599" y="1540380"/>
                </a:cubicBezTo>
                <a:cubicBezTo>
                  <a:pt x="1231930" y="1504477"/>
                  <a:pt x="1223325" y="1526932"/>
                  <a:pt x="1024341" y="1540380"/>
                </a:cubicBezTo>
                <a:cubicBezTo>
                  <a:pt x="825357" y="1553828"/>
                  <a:pt x="585101" y="1521543"/>
                  <a:pt x="256735" y="1540380"/>
                </a:cubicBezTo>
                <a:cubicBezTo>
                  <a:pt x="117445" y="1523958"/>
                  <a:pt x="-4785" y="1422809"/>
                  <a:pt x="0" y="1283645"/>
                </a:cubicBezTo>
                <a:cubicBezTo>
                  <a:pt x="15081" y="1038904"/>
                  <a:pt x="-7897" y="914174"/>
                  <a:pt x="0" y="790728"/>
                </a:cubicBezTo>
                <a:cubicBezTo>
                  <a:pt x="7897" y="667282"/>
                  <a:pt x="-927" y="429590"/>
                  <a:pt x="0" y="256735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نسب الربحية مثل هامش الربح الإجمالي وصافي الربح </a:t>
            </a:r>
            <a:r>
              <a:rPr lang="ar-EG" b="1" dirty="0">
                <a:solidFill>
                  <a:schemeClr val="accent5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تساعد المستثمرين على تقييم مدى كفاءة الشركة في</a:t>
            </a:r>
            <a:r>
              <a:rPr lang="ar-EG" b="1" dirty="0">
                <a:solidFill>
                  <a:srgbClr val="00B0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تحويل الإيرادات إلى أرباح</a:t>
            </a:r>
            <a:r>
              <a:rPr lang="ar-EG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كلما كانت هذه النسب أعلى، دل ذلك على أن الشركة تدير تكاليفها بفعالية وتحقق أرباحًا جيدة.</a:t>
            </a:r>
            <a:endParaRPr lang="en-US" b="1" u="sng" dirty="0">
              <a:solidFill>
                <a:schemeClr val="bg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948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4145" y="6188075"/>
            <a:ext cx="1142245" cy="669925"/>
          </a:xfrm>
        </p:spPr>
        <p:txBody>
          <a:bodyPr/>
          <a:lstStyle/>
          <a:p>
            <a:r>
              <a:rPr lang="en-US" sz="6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19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8882086" y="85104"/>
            <a:ext cx="2729415" cy="399590"/>
          </a:xfrm>
          <a:custGeom>
            <a:avLst/>
            <a:gdLst>
              <a:gd name="connsiteX0" fmla="*/ 0 w 2729415"/>
              <a:gd name="connsiteY0" fmla="*/ 66600 h 399590"/>
              <a:gd name="connsiteX1" fmla="*/ 66600 w 2729415"/>
              <a:gd name="connsiteY1" fmla="*/ 0 h 399590"/>
              <a:gd name="connsiteX2" fmla="*/ 715654 w 2729415"/>
              <a:gd name="connsiteY2" fmla="*/ 0 h 399590"/>
              <a:gd name="connsiteX3" fmla="*/ 1416632 w 2729415"/>
              <a:gd name="connsiteY3" fmla="*/ 0 h 399590"/>
              <a:gd name="connsiteX4" fmla="*/ 2662815 w 2729415"/>
              <a:gd name="connsiteY4" fmla="*/ 0 h 399590"/>
              <a:gd name="connsiteX5" fmla="*/ 2729415 w 2729415"/>
              <a:gd name="connsiteY5" fmla="*/ 66600 h 399590"/>
              <a:gd name="connsiteX6" fmla="*/ 2729415 w 2729415"/>
              <a:gd name="connsiteY6" fmla="*/ 332990 h 399590"/>
              <a:gd name="connsiteX7" fmla="*/ 2662815 w 2729415"/>
              <a:gd name="connsiteY7" fmla="*/ 399590 h 399590"/>
              <a:gd name="connsiteX8" fmla="*/ 1987799 w 2729415"/>
              <a:gd name="connsiteY8" fmla="*/ 399590 h 399590"/>
              <a:gd name="connsiteX9" fmla="*/ 1312783 w 2729415"/>
              <a:gd name="connsiteY9" fmla="*/ 399590 h 399590"/>
              <a:gd name="connsiteX10" fmla="*/ 741616 w 2729415"/>
              <a:gd name="connsiteY10" fmla="*/ 399590 h 399590"/>
              <a:gd name="connsiteX11" fmla="*/ 66600 w 2729415"/>
              <a:gd name="connsiteY11" fmla="*/ 399590 h 399590"/>
              <a:gd name="connsiteX12" fmla="*/ 0 w 2729415"/>
              <a:gd name="connsiteY12" fmla="*/ 332990 h 399590"/>
              <a:gd name="connsiteX13" fmla="*/ 0 w 2729415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29415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31273" y="11302"/>
                  <a:pt x="500551" y="26333"/>
                  <a:pt x="715654" y="0"/>
                </a:cubicBezTo>
                <a:cubicBezTo>
                  <a:pt x="930757" y="-26333"/>
                  <a:pt x="1196118" y="17150"/>
                  <a:pt x="1416632" y="0"/>
                </a:cubicBezTo>
                <a:cubicBezTo>
                  <a:pt x="1637146" y="-17150"/>
                  <a:pt x="2344691" y="-2265"/>
                  <a:pt x="2662815" y="0"/>
                </a:cubicBezTo>
                <a:cubicBezTo>
                  <a:pt x="2697053" y="3418"/>
                  <a:pt x="2729169" y="25716"/>
                  <a:pt x="2729415" y="66600"/>
                </a:cubicBezTo>
                <a:cubicBezTo>
                  <a:pt x="2730033" y="163177"/>
                  <a:pt x="2735366" y="233743"/>
                  <a:pt x="2729415" y="332990"/>
                </a:cubicBezTo>
                <a:cubicBezTo>
                  <a:pt x="2723258" y="368193"/>
                  <a:pt x="2698779" y="398983"/>
                  <a:pt x="2662815" y="399590"/>
                </a:cubicBezTo>
                <a:cubicBezTo>
                  <a:pt x="2384865" y="378673"/>
                  <a:pt x="2220806" y="397991"/>
                  <a:pt x="1987799" y="399590"/>
                </a:cubicBezTo>
                <a:cubicBezTo>
                  <a:pt x="1754792" y="401189"/>
                  <a:pt x="1498040" y="389706"/>
                  <a:pt x="1312783" y="399590"/>
                </a:cubicBezTo>
                <a:cubicBezTo>
                  <a:pt x="1127526" y="409474"/>
                  <a:pt x="1007389" y="408966"/>
                  <a:pt x="741616" y="399590"/>
                </a:cubicBezTo>
                <a:cubicBezTo>
                  <a:pt x="475843" y="390214"/>
                  <a:pt x="301443" y="374530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000" b="1" dirty="0">
                <a:solidFill>
                  <a:schemeClr val="tx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القطاعات الأقل ربحية</a:t>
            </a:r>
            <a:endParaRPr lang="en-US" sz="2000" b="1" dirty="0">
              <a:solidFill>
                <a:schemeClr val="tx1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F65C824-8685-17AC-F48A-AF040CF3C86C}"/>
              </a:ext>
            </a:extLst>
          </p:cNvPr>
          <p:cNvSpPr/>
          <p:nvPr/>
        </p:nvSpPr>
        <p:spPr>
          <a:xfrm>
            <a:off x="4823192" y="284899"/>
            <a:ext cx="2472095" cy="668483"/>
          </a:xfrm>
          <a:custGeom>
            <a:avLst/>
            <a:gdLst>
              <a:gd name="connsiteX0" fmla="*/ 0 w 2472095"/>
              <a:gd name="connsiteY0" fmla="*/ 111416 h 668483"/>
              <a:gd name="connsiteX1" fmla="*/ 111416 w 2472095"/>
              <a:gd name="connsiteY1" fmla="*/ 0 h 668483"/>
              <a:gd name="connsiteX2" fmla="*/ 696224 w 2472095"/>
              <a:gd name="connsiteY2" fmla="*/ 0 h 668483"/>
              <a:gd name="connsiteX3" fmla="*/ 1213555 w 2472095"/>
              <a:gd name="connsiteY3" fmla="*/ 0 h 668483"/>
              <a:gd name="connsiteX4" fmla="*/ 1798363 w 2472095"/>
              <a:gd name="connsiteY4" fmla="*/ 0 h 668483"/>
              <a:gd name="connsiteX5" fmla="*/ 2360679 w 2472095"/>
              <a:gd name="connsiteY5" fmla="*/ 0 h 668483"/>
              <a:gd name="connsiteX6" fmla="*/ 2472095 w 2472095"/>
              <a:gd name="connsiteY6" fmla="*/ 111416 h 668483"/>
              <a:gd name="connsiteX7" fmla="*/ 2472095 w 2472095"/>
              <a:gd name="connsiteY7" fmla="*/ 557067 h 668483"/>
              <a:gd name="connsiteX8" fmla="*/ 2360679 w 2472095"/>
              <a:gd name="connsiteY8" fmla="*/ 668483 h 668483"/>
              <a:gd name="connsiteX9" fmla="*/ 1843349 w 2472095"/>
              <a:gd name="connsiteY9" fmla="*/ 668483 h 668483"/>
              <a:gd name="connsiteX10" fmla="*/ 1258540 w 2472095"/>
              <a:gd name="connsiteY10" fmla="*/ 668483 h 668483"/>
              <a:gd name="connsiteX11" fmla="*/ 741210 w 2472095"/>
              <a:gd name="connsiteY11" fmla="*/ 668483 h 668483"/>
              <a:gd name="connsiteX12" fmla="*/ 111416 w 2472095"/>
              <a:gd name="connsiteY12" fmla="*/ 668483 h 668483"/>
              <a:gd name="connsiteX13" fmla="*/ 0 w 2472095"/>
              <a:gd name="connsiteY13" fmla="*/ 557067 h 668483"/>
              <a:gd name="connsiteX14" fmla="*/ 0 w 2472095"/>
              <a:gd name="connsiteY14" fmla="*/ 111416 h 66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72095" h="668483" fill="none" extrusionOk="0">
                <a:moveTo>
                  <a:pt x="0" y="111416"/>
                </a:moveTo>
                <a:cubicBezTo>
                  <a:pt x="-1054" y="46852"/>
                  <a:pt x="47236" y="3466"/>
                  <a:pt x="111416" y="0"/>
                </a:cubicBezTo>
                <a:cubicBezTo>
                  <a:pt x="237472" y="15238"/>
                  <a:pt x="512075" y="22231"/>
                  <a:pt x="696224" y="0"/>
                </a:cubicBezTo>
                <a:cubicBezTo>
                  <a:pt x="880373" y="-22231"/>
                  <a:pt x="972041" y="-22912"/>
                  <a:pt x="1213555" y="0"/>
                </a:cubicBezTo>
                <a:cubicBezTo>
                  <a:pt x="1455069" y="22912"/>
                  <a:pt x="1543924" y="27358"/>
                  <a:pt x="1798363" y="0"/>
                </a:cubicBezTo>
                <a:cubicBezTo>
                  <a:pt x="2052802" y="-27358"/>
                  <a:pt x="2136964" y="-11566"/>
                  <a:pt x="2360679" y="0"/>
                </a:cubicBezTo>
                <a:cubicBezTo>
                  <a:pt x="2426900" y="2309"/>
                  <a:pt x="2472999" y="64430"/>
                  <a:pt x="2472095" y="111416"/>
                </a:cubicBezTo>
                <a:cubicBezTo>
                  <a:pt x="2450053" y="209250"/>
                  <a:pt x="2489778" y="466936"/>
                  <a:pt x="2472095" y="557067"/>
                </a:cubicBezTo>
                <a:cubicBezTo>
                  <a:pt x="2483837" y="613337"/>
                  <a:pt x="2425886" y="660569"/>
                  <a:pt x="2360679" y="668483"/>
                </a:cubicBezTo>
                <a:cubicBezTo>
                  <a:pt x="2225157" y="679095"/>
                  <a:pt x="1960665" y="692730"/>
                  <a:pt x="1843349" y="668483"/>
                </a:cubicBezTo>
                <a:cubicBezTo>
                  <a:pt x="1726033" y="644237"/>
                  <a:pt x="1500320" y="676960"/>
                  <a:pt x="1258540" y="668483"/>
                </a:cubicBezTo>
                <a:cubicBezTo>
                  <a:pt x="1016760" y="660006"/>
                  <a:pt x="895262" y="672280"/>
                  <a:pt x="741210" y="668483"/>
                </a:cubicBezTo>
                <a:cubicBezTo>
                  <a:pt x="587158" y="664687"/>
                  <a:pt x="320034" y="661971"/>
                  <a:pt x="111416" y="668483"/>
                </a:cubicBezTo>
                <a:cubicBezTo>
                  <a:pt x="58895" y="664785"/>
                  <a:pt x="8747" y="626386"/>
                  <a:pt x="0" y="557067"/>
                </a:cubicBezTo>
                <a:cubicBezTo>
                  <a:pt x="7766" y="380806"/>
                  <a:pt x="17642" y="266111"/>
                  <a:pt x="0" y="111416"/>
                </a:cubicBezTo>
                <a:close/>
              </a:path>
              <a:path w="2472095" h="668483" stroke="0" extrusionOk="0">
                <a:moveTo>
                  <a:pt x="0" y="111416"/>
                </a:moveTo>
                <a:cubicBezTo>
                  <a:pt x="4024" y="44102"/>
                  <a:pt x="48352" y="11401"/>
                  <a:pt x="111416" y="0"/>
                </a:cubicBezTo>
                <a:cubicBezTo>
                  <a:pt x="259579" y="-8709"/>
                  <a:pt x="395420" y="22387"/>
                  <a:pt x="673732" y="0"/>
                </a:cubicBezTo>
                <a:cubicBezTo>
                  <a:pt x="952044" y="-22387"/>
                  <a:pt x="1059149" y="16645"/>
                  <a:pt x="1281033" y="0"/>
                </a:cubicBezTo>
                <a:cubicBezTo>
                  <a:pt x="1502917" y="-16645"/>
                  <a:pt x="1877198" y="-48898"/>
                  <a:pt x="2360679" y="0"/>
                </a:cubicBezTo>
                <a:cubicBezTo>
                  <a:pt x="2414045" y="10971"/>
                  <a:pt x="2471872" y="46160"/>
                  <a:pt x="2472095" y="111416"/>
                </a:cubicBezTo>
                <a:cubicBezTo>
                  <a:pt x="2481005" y="241312"/>
                  <a:pt x="2468833" y="447618"/>
                  <a:pt x="2472095" y="557067"/>
                </a:cubicBezTo>
                <a:cubicBezTo>
                  <a:pt x="2459065" y="615258"/>
                  <a:pt x="2415951" y="663841"/>
                  <a:pt x="2360679" y="668483"/>
                </a:cubicBezTo>
                <a:cubicBezTo>
                  <a:pt x="2086104" y="670260"/>
                  <a:pt x="1963828" y="663238"/>
                  <a:pt x="1775871" y="668483"/>
                </a:cubicBezTo>
                <a:cubicBezTo>
                  <a:pt x="1587914" y="673728"/>
                  <a:pt x="1400226" y="687554"/>
                  <a:pt x="1191062" y="668483"/>
                </a:cubicBezTo>
                <a:cubicBezTo>
                  <a:pt x="981898" y="649412"/>
                  <a:pt x="833228" y="651552"/>
                  <a:pt x="696224" y="668483"/>
                </a:cubicBezTo>
                <a:cubicBezTo>
                  <a:pt x="559220" y="685414"/>
                  <a:pt x="317409" y="690015"/>
                  <a:pt x="111416" y="668483"/>
                </a:cubicBezTo>
                <a:cubicBezTo>
                  <a:pt x="43188" y="682200"/>
                  <a:pt x="-12803" y="626402"/>
                  <a:pt x="0" y="557067"/>
                </a:cubicBezTo>
                <a:cubicBezTo>
                  <a:pt x="13539" y="334636"/>
                  <a:pt x="9364" y="232340"/>
                  <a:pt x="0" y="11141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القطاعات الأقل ربحية ؟</a:t>
            </a:r>
            <a:endParaRPr lang="en-US" sz="1600" b="1" u="sng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0DB12FB-419A-DA73-61EA-CD40F2776564}"/>
              </a:ext>
            </a:extLst>
          </p:cNvPr>
          <p:cNvSpPr/>
          <p:nvPr/>
        </p:nvSpPr>
        <p:spPr>
          <a:xfrm>
            <a:off x="8279379" y="1967425"/>
            <a:ext cx="2472095" cy="668483"/>
          </a:xfrm>
          <a:custGeom>
            <a:avLst/>
            <a:gdLst>
              <a:gd name="connsiteX0" fmla="*/ 0 w 2472095"/>
              <a:gd name="connsiteY0" fmla="*/ 111416 h 668483"/>
              <a:gd name="connsiteX1" fmla="*/ 111416 w 2472095"/>
              <a:gd name="connsiteY1" fmla="*/ 0 h 668483"/>
              <a:gd name="connsiteX2" fmla="*/ 696224 w 2472095"/>
              <a:gd name="connsiteY2" fmla="*/ 0 h 668483"/>
              <a:gd name="connsiteX3" fmla="*/ 1213555 w 2472095"/>
              <a:gd name="connsiteY3" fmla="*/ 0 h 668483"/>
              <a:gd name="connsiteX4" fmla="*/ 1798363 w 2472095"/>
              <a:gd name="connsiteY4" fmla="*/ 0 h 668483"/>
              <a:gd name="connsiteX5" fmla="*/ 2360679 w 2472095"/>
              <a:gd name="connsiteY5" fmla="*/ 0 h 668483"/>
              <a:gd name="connsiteX6" fmla="*/ 2472095 w 2472095"/>
              <a:gd name="connsiteY6" fmla="*/ 111416 h 668483"/>
              <a:gd name="connsiteX7" fmla="*/ 2472095 w 2472095"/>
              <a:gd name="connsiteY7" fmla="*/ 557067 h 668483"/>
              <a:gd name="connsiteX8" fmla="*/ 2360679 w 2472095"/>
              <a:gd name="connsiteY8" fmla="*/ 668483 h 668483"/>
              <a:gd name="connsiteX9" fmla="*/ 1843349 w 2472095"/>
              <a:gd name="connsiteY9" fmla="*/ 668483 h 668483"/>
              <a:gd name="connsiteX10" fmla="*/ 1258540 w 2472095"/>
              <a:gd name="connsiteY10" fmla="*/ 668483 h 668483"/>
              <a:gd name="connsiteX11" fmla="*/ 741210 w 2472095"/>
              <a:gd name="connsiteY11" fmla="*/ 668483 h 668483"/>
              <a:gd name="connsiteX12" fmla="*/ 111416 w 2472095"/>
              <a:gd name="connsiteY12" fmla="*/ 668483 h 668483"/>
              <a:gd name="connsiteX13" fmla="*/ 0 w 2472095"/>
              <a:gd name="connsiteY13" fmla="*/ 557067 h 668483"/>
              <a:gd name="connsiteX14" fmla="*/ 0 w 2472095"/>
              <a:gd name="connsiteY14" fmla="*/ 111416 h 66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72095" h="668483" fill="none" extrusionOk="0">
                <a:moveTo>
                  <a:pt x="0" y="111416"/>
                </a:moveTo>
                <a:cubicBezTo>
                  <a:pt x="-1054" y="46852"/>
                  <a:pt x="47236" y="3466"/>
                  <a:pt x="111416" y="0"/>
                </a:cubicBezTo>
                <a:cubicBezTo>
                  <a:pt x="237472" y="15238"/>
                  <a:pt x="512075" y="22231"/>
                  <a:pt x="696224" y="0"/>
                </a:cubicBezTo>
                <a:cubicBezTo>
                  <a:pt x="880373" y="-22231"/>
                  <a:pt x="972041" y="-22912"/>
                  <a:pt x="1213555" y="0"/>
                </a:cubicBezTo>
                <a:cubicBezTo>
                  <a:pt x="1455069" y="22912"/>
                  <a:pt x="1543924" y="27358"/>
                  <a:pt x="1798363" y="0"/>
                </a:cubicBezTo>
                <a:cubicBezTo>
                  <a:pt x="2052802" y="-27358"/>
                  <a:pt x="2136964" y="-11566"/>
                  <a:pt x="2360679" y="0"/>
                </a:cubicBezTo>
                <a:cubicBezTo>
                  <a:pt x="2426900" y="2309"/>
                  <a:pt x="2472999" y="64430"/>
                  <a:pt x="2472095" y="111416"/>
                </a:cubicBezTo>
                <a:cubicBezTo>
                  <a:pt x="2450053" y="209250"/>
                  <a:pt x="2489778" y="466936"/>
                  <a:pt x="2472095" y="557067"/>
                </a:cubicBezTo>
                <a:cubicBezTo>
                  <a:pt x="2483837" y="613337"/>
                  <a:pt x="2425886" y="660569"/>
                  <a:pt x="2360679" y="668483"/>
                </a:cubicBezTo>
                <a:cubicBezTo>
                  <a:pt x="2225157" y="679095"/>
                  <a:pt x="1960665" y="692730"/>
                  <a:pt x="1843349" y="668483"/>
                </a:cubicBezTo>
                <a:cubicBezTo>
                  <a:pt x="1726033" y="644237"/>
                  <a:pt x="1500320" y="676960"/>
                  <a:pt x="1258540" y="668483"/>
                </a:cubicBezTo>
                <a:cubicBezTo>
                  <a:pt x="1016760" y="660006"/>
                  <a:pt x="895262" y="672280"/>
                  <a:pt x="741210" y="668483"/>
                </a:cubicBezTo>
                <a:cubicBezTo>
                  <a:pt x="587158" y="664687"/>
                  <a:pt x="320034" y="661971"/>
                  <a:pt x="111416" y="668483"/>
                </a:cubicBezTo>
                <a:cubicBezTo>
                  <a:pt x="58895" y="664785"/>
                  <a:pt x="8747" y="626386"/>
                  <a:pt x="0" y="557067"/>
                </a:cubicBezTo>
                <a:cubicBezTo>
                  <a:pt x="7766" y="380806"/>
                  <a:pt x="17642" y="266111"/>
                  <a:pt x="0" y="111416"/>
                </a:cubicBezTo>
                <a:close/>
              </a:path>
              <a:path w="2472095" h="668483" stroke="0" extrusionOk="0">
                <a:moveTo>
                  <a:pt x="0" y="111416"/>
                </a:moveTo>
                <a:cubicBezTo>
                  <a:pt x="4024" y="44102"/>
                  <a:pt x="48352" y="11401"/>
                  <a:pt x="111416" y="0"/>
                </a:cubicBezTo>
                <a:cubicBezTo>
                  <a:pt x="259579" y="-8709"/>
                  <a:pt x="395420" y="22387"/>
                  <a:pt x="673732" y="0"/>
                </a:cubicBezTo>
                <a:cubicBezTo>
                  <a:pt x="952044" y="-22387"/>
                  <a:pt x="1059149" y="16645"/>
                  <a:pt x="1281033" y="0"/>
                </a:cubicBezTo>
                <a:cubicBezTo>
                  <a:pt x="1502917" y="-16645"/>
                  <a:pt x="1877198" y="-48898"/>
                  <a:pt x="2360679" y="0"/>
                </a:cubicBezTo>
                <a:cubicBezTo>
                  <a:pt x="2414045" y="10971"/>
                  <a:pt x="2471872" y="46160"/>
                  <a:pt x="2472095" y="111416"/>
                </a:cubicBezTo>
                <a:cubicBezTo>
                  <a:pt x="2481005" y="241312"/>
                  <a:pt x="2468833" y="447618"/>
                  <a:pt x="2472095" y="557067"/>
                </a:cubicBezTo>
                <a:cubicBezTo>
                  <a:pt x="2459065" y="615258"/>
                  <a:pt x="2415951" y="663841"/>
                  <a:pt x="2360679" y="668483"/>
                </a:cubicBezTo>
                <a:cubicBezTo>
                  <a:pt x="2086104" y="670260"/>
                  <a:pt x="1963828" y="663238"/>
                  <a:pt x="1775871" y="668483"/>
                </a:cubicBezTo>
                <a:cubicBezTo>
                  <a:pt x="1587914" y="673728"/>
                  <a:pt x="1400226" y="687554"/>
                  <a:pt x="1191062" y="668483"/>
                </a:cubicBezTo>
                <a:cubicBezTo>
                  <a:pt x="981898" y="649412"/>
                  <a:pt x="833228" y="651552"/>
                  <a:pt x="696224" y="668483"/>
                </a:cubicBezTo>
                <a:cubicBezTo>
                  <a:pt x="559220" y="685414"/>
                  <a:pt x="317409" y="690015"/>
                  <a:pt x="111416" y="668483"/>
                </a:cubicBezTo>
                <a:cubicBezTo>
                  <a:pt x="43188" y="682200"/>
                  <a:pt x="-12803" y="626402"/>
                  <a:pt x="0" y="557067"/>
                </a:cubicBezTo>
                <a:cubicBezTo>
                  <a:pt x="13539" y="334636"/>
                  <a:pt x="9364" y="232340"/>
                  <a:pt x="0" y="11141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قطاع الاتصالات</a:t>
            </a:r>
            <a:endParaRPr lang="en-US" sz="1600" b="1" u="sng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D840A0A-DEDD-C66B-EE59-E0B06588B7FD}"/>
              </a:ext>
            </a:extLst>
          </p:cNvPr>
          <p:cNvSpPr/>
          <p:nvPr/>
        </p:nvSpPr>
        <p:spPr>
          <a:xfrm>
            <a:off x="4967168" y="1967424"/>
            <a:ext cx="2472095" cy="668483"/>
          </a:xfrm>
          <a:custGeom>
            <a:avLst/>
            <a:gdLst>
              <a:gd name="connsiteX0" fmla="*/ 0 w 2472095"/>
              <a:gd name="connsiteY0" fmla="*/ 111416 h 668483"/>
              <a:gd name="connsiteX1" fmla="*/ 111416 w 2472095"/>
              <a:gd name="connsiteY1" fmla="*/ 0 h 668483"/>
              <a:gd name="connsiteX2" fmla="*/ 696224 w 2472095"/>
              <a:gd name="connsiteY2" fmla="*/ 0 h 668483"/>
              <a:gd name="connsiteX3" fmla="*/ 1213555 w 2472095"/>
              <a:gd name="connsiteY3" fmla="*/ 0 h 668483"/>
              <a:gd name="connsiteX4" fmla="*/ 1798363 w 2472095"/>
              <a:gd name="connsiteY4" fmla="*/ 0 h 668483"/>
              <a:gd name="connsiteX5" fmla="*/ 2360679 w 2472095"/>
              <a:gd name="connsiteY5" fmla="*/ 0 h 668483"/>
              <a:gd name="connsiteX6" fmla="*/ 2472095 w 2472095"/>
              <a:gd name="connsiteY6" fmla="*/ 111416 h 668483"/>
              <a:gd name="connsiteX7" fmla="*/ 2472095 w 2472095"/>
              <a:gd name="connsiteY7" fmla="*/ 557067 h 668483"/>
              <a:gd name="connsiteX8" fmla="*/ 2360679 w 2472095"/>
              <a:gd name="connsiteY8" fmla="*/ 668483 h 668483"/>
              <a:gd name="connsiteX9" fmla="*/ 1843349 w 2472095"/>
              <a:gd name="connsiteY9" fmla="*/ 668483 h 668483"/>
              <a:gd name="connsiteX10" fmla="*/ 1258540 w 2472095"/>
              <a:gd name="connsiteY10" fmla="*/ 668483 h 668483"/>
              <a:gd name="connsiteX11" fmla="*/ 741210 w 2472095"/>
              <a:gd name="connsiteY11" fmla="*/ 668483 h 668483"/>
              <a:gd name="connsiteX12" fmla="*/ 111416 w 2472095"/>
              <a:gd name="connsiteY12" fmla="*/ 668483 h 668483"/>
              <a:gd name="connsiteX13" fmla="*/ 0 w 2472095"/>
              <a:gd name="connsiteY13" fmla="*/ 557067 h 668483"/>
              <a:gd name="connsiteX14" fmla="*/ 0 w 2472095"/>
              <a:gd name="connsiteY14" fmla="*/ 111416 h 66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72095" h="668483" fill="none" extrusionOk="0">
                <a:moveTo>
                  <a:pt x="0" y="111416"/>
                </a:moveTo>
                <a:cubicBezTo>
                  <a:pt x="-1054" y="46852"/>
                  <a:pt x="47236" y="3466"/>
                  <a:pt x="111416" y="0"/>
                </a:cubicBezTo>
                <a:cubicBezTo>
                  <a:pt x="237472" y="15238"/>
                  <a:pt x="512075" y="22231"/>
                  <a:pt x="696224" y="0"/>
                </a:cubicBezTo>
                <a:cubicBezTo>
                  <a:pt x="880373" y="-22231"/>
                  <a:pt x="972041" y="-22912"/>
                  <a:pt x="1213555" y="0"/>
                </a:cubicBezTo>
                <a:cubicBezTo>
                  <a:pt x="1455069" y="22912"/>
                  <a:pt x="1543924" y="27358"/>
                  <a:pt x="1798363" y="0"/>
                </a:cubicBezTo>
                <a:cubicBezTo>
                  <a:pt x="2052802" y="-27358"/>
                  <a:pt x="2136964" y="-11566"/>
                  <a:pt x="2360679" y="0"/>
                </a:cubicBezTo>
                <a:cubicBezTo>
                  <a:pt x="2426900" y="2309"/>
                  <a:pt x="2472999" y="64430"/>
                  <a:pt x="2472095" y="111416"/>
                </a:cubicBezTo>
                <a:cubicBezTo>
                  <a:pt x="2450053" y="209250"/>
                  <a:pt x="2489778" y="466936"/>
                  <a:pt x="2472095" y="557067"/>
                </a:cubicBezTo>
                <a:cubicBezTo>
                  <a:pt x="2483837" y="613337"/>
                  <a:pt x="2425886" y="660569"/>
                  <a:pt x="2360679" y="668483"/>
                </a:cubicBezTo>
                <a:cubicBezTo>
                  <a:pt x="2225157" y="679095"/>
                  <a:pt x="1960665" y="692730"/>
                  <a:pt x="1843349" y="668483"/>
                </a:cubicBezTo>
                <a:cubicBezTo>
                  <a:pt x="1726033" y="644237"/>
                  <a:pt x="1500320" y="676960"/>
                  <a:pt x="1258540" y="668483"/>
                </a:cubicBezTo>
                <a:cubicBezTo>
                  <a:pt x="1016760" y="660006"/>
                  <a:pt x="895262" y="672280"/>
                  <a:pt x="741210" y="668483"/>
                </a:cubicBezTo>
                <a:cubicBezTo>
                  <a:pt x="587158" y="664687"/>
                  <a:pt x="320034" y="661971"/>
                  <a:pt x="111416" y="668483"/>
                </a:cubicBezTo>
                <a:cubicBezTo>
                  <a:pt x="58895" y="664785"/>
                  <a:pt x="8747" y="626386"/>
                  <a:pt x="0" y="557067"/>
                </a:cubicBezTo>
                <a:cubicBezTo>
                  <a:pt x="7766" y="380806"/>
                  <a:pt x="17642" y="266111"/>
                  <a:pt x="0" y="111416"/>
                </a:cubicBezTo>
                <a:close/>
              </a:path>
              <a:path w="2472095" h="668483" stroke="0" extrusionOk="0">
                <a:moveTo>
                  <a:pt x="0" y="111416"/>
                </a:moveTo>
                <a:cubicBezTo>
                  <a:pt x="4024" y="44102"/>
                  <a:pt x="48352" y="11401"/>
                  <a:pt x="111416" y="0"/>
                </a:cubicBezTo>
                <a:cubicBezTo>
                  <a:pt x="259579" y="-8709"/>
                  <a:pt x="395420" y="22387"/>
                  <a:pt x="673732" y="0"/>
                </a:cubicBezTo>
                <a:cubicBezTo>
                  <a:pt x="952044" y="-22387"/>
                  <a:pt x="1059149" y="16645"/>
                  <a:pt x="1281033" y="0"/>
                </a:cubicBezTo>
                <a:cubicBezTo>
                  <a:pt x="1502917" y="-16645"/>
                  <a:pt x="1877198" y="-48898"/>
                  <a:pt x="2360679" y="0"/>
                </a:cubicBezTo>
                <a:cubicBezTo>
                  <a:pt x="2414045" y="10971"/>
                  <a:pt x="2471872" y="46160"/>
                  <a:pt x="2472095" y="111416"/>
                </a:cubicBezTo>
                <a:cubicBezTo>
                  <a:pt x="2481005" y="241312"/>
                  <a:pt x="2468833" y="447618"/>
                  <a:pt x="2472095" y="557067"/>
                </a:cubicBezTo>
                <a:cubicBezTo>
                  <a:pt x="2459065" y="615258"/>
                  <a:pt x="2415951" y="663841"/>
                  <a:pt x="2360679" y="668483"/>
                </a:cubicBezTo>
                <a:cubicBezTo>
                  <a:pt x="2086104" y="670260"/>
                  <a:pt x="1963828" y="663238"/>
                  <a:pt x="1775871" y="668483"/>
                </a:cubicBezTo>
                <a:cubicBezTo>
                  <a:pt x="1587914" y="673728"/>
                  <a:pt x="1400226" y="687554"/>
                  <a:pt x="1191062" y="668483"/>
                </a:cubicBezTo>
                <a:cubicBezTo>
                  <a:pt x="981898" y="649412"/>
                  <a:pt x="833228" y="651552"/>
                  <a:pt x="696224" y="668483"/>
                </a:cubicBezTo>
                <a:cubicBezTo>
                  <a:pt x="559220" y="685414"/>
                  <a:pt x="317409" y="690015"/>
                  <a:pt x="111416" y="668483"/>
                </a:cubicBezTo>
                <a:cubicBezTo>
                  <a:pt x="43188" y="682200"/>
                  <a:pt x="-12803" y="626402"/>
                  <a:pt x="0" y="557067"/>
                </a:cubicBezTo>
                <a:cubicBezTo>
                  <a:pt x="13539" y="334636"/>
                  <a:pt x="9364" y="232340"/>
                  <a:pt x="0" y="11141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Verizon Communications Inc. (VZ)</a:t>
            </a:r>
            <a:endParaRPr lang="en-US" sz="16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21EE900-8061-A0B9-8BF4-D9772A4924CA}"/>
              </a:ext>
            </a:extLst>
          </p:cNvPr>
          <p:cNvSpPr/>
          <p:nvPr/>
        </p:nvSpPr>
        <p:spPr>
          <a:xfrm>
            <a:off x="5008524" y="3277757"/>
            <a:ext cx="5733760" cy="668483"/>
          </a:xfrm>
          <a:custGeom>
            <a:avLst/>
            <a:gdLst>
              <a:gd name="connsiteX0" fmla="*/ 0 w 5733760"/>
              <a:gd name="connsiteY0" fmla="*/ 111416 h 668483"/>
              <a:gd name="connsiteX1" fmla="*/ 111416 w 5733760"/>
              <a:gd name="connsiteY1" fmla="*/ 0 h 668483"/>
              <a:gd name="connsiteX2" fmla="*/ 910501 w 5733760"/>
              <a:gd name="connsiteY2" fmla="*/ 0 h 668483"/>
              <a:gd name="connsiteX3" fmla="*/ 1654476 w 5733760"/>
              <a:gd name="connsiteY3" fmla="*/ 0 h 668483"/>
              <a:gd name="connsiteX4" fmla="*/ 2398451 w 5733760"/>
              <a:gd name="connsiteY4" fmla="*/ 0 h 668483"/>
              <a:gd name="connsiteX5" fmla="*/ 2977099 w 5733760"/>
              <a:gd name="connsiteY5" fmla="*/ 0 h 668483"/>
              <a:gd name="connsiteX6" fmla="*/ 3665965 w 5733760"/>
              <a:gd name="connsiteY6" fmla="*/ 0 h 668483"/>
              <a:gd name="connsiteX7" fmla="*/ 4299721 w 5733760"/>
              <a:gd name="connsiteY7" fmla="*/ 0 h 668483"/>
              <a:gd name="connsiteX8" fmla="*/ 4823259 w 5733760"/>
              <a:gd name="connsiteY8" fmla="*/ 0 h 668483"/>
              <a:gd name="connsiteX9" fmla="*/ 5622344 w 5733760"/>
              <a:gd name="connsiteY9" fmla="*/ 0 h 668483"/>
              <a:gd name="connsiteX10" fmla="*/ 5733760 w 5733760"/>
              <a:gd name="connsiteY10" fmla="*/ 111416 h 668483"/>
              <a:gd name="connsiteX11" fmla="*/ 5733760 w 5733760"/>
              <a:gd name="connsiteY11" fmla="*/ 557067 h 668483"/>
              <a:gd name="connsiteX12" fmla="*/ 5622344 w 5733760"/>
              <a:gd name="connsiteY12" fmla="*/ 668483 h 668483"/>
              <a:gd name="connsiteX13" fmla="*/ 4988587 w 5733760"/>
              <a:gd name="connsiteY13" fmla="*/ 668483 h 668483"/>
              <a:gd name="connsiteX14" fmla="*/ 4354831 w 5733760"/>
              <a:gd name="connsiteY14" fmla="*/ 668483 h 668483"/>
              <a:gd name="connsiteX15" fmla="*/ 3721074 w 5733760"/>
              <a:gd name="connsiteY15" fmla="*/ 668483 h 668483"/>
              <a:gd name="connsiteX16" fmla="*/ 2977099 w 5733760"/>
              <a:gd name="connsiteY16" fmla="*/ 668483 h 668483"/>
              <a:gd name="connsiteX17" fmla="*/ 2178014 w 5733760"/>
              <a:gd name="connsiteY17" fmla="*/ 668483 h 668483"/>
              <a:gd name="connsiteX18" fmla="*/ 1434039 w 5733760"/>
              <a:gd name="connsiteY18" fmla="*/ 668483 h 668483"/>
              <a:gd name="connsiteX19" fmla="*/ 111416 w 5733760"/>
              <a:gd name="connsiteY19" fmla="*/ 668483 h 668483"/>
              <a:gd name="connsiteX20" fmla="*/ 0 w 5733760"/>
              <a:gd name="connsiteY20" fmla="*/ 557067 h 668483"/>
              <a:gd name="connsiteX21" fmla="*/ 0 w 5733760"/>
              <a:gd name="connsiteY21" fmla="*/ 111416 h 66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733760" h="668483" fill="none" extrusionOk="0">
                <a:moveTo>
                  <a:pt x="0" y="111416"/>
                </a:moveTo>
                <a:cubicBezTo>
                  <a:pt x="-8651" y="62058"/>
                  <a:pt x="58958" y="-1102"/>
                  <a:pt x="111416" y="0"/>
                </a:cubicBezTo>
                <a:cubicBezTo>
                  <a:pt x="343645" y="21028"/>
                  <a:pt x="673696" y="-34790"/>
                  <a:pt x="910501" y="0"/>
                </a:cubicBezTo>
                <a:cubicBezTo>
                  <a:pt x="1147306" y="34790"/>
                  <a:pt x="1494196" y="6814"/>
                  <a:pt x="1654476" y="0"/>
                </a:cubicBezTo>
                <a:cubicBezTo>
                  <a:pt x="1814757" y="-6814"/>
                  <a:pt x="2077292" y="30233"/>
                  <a:pt x="2398451" y="0"/>
                </a:cubicBezTo>
                <a:cubicBezTo>
                  <a:pt x="2719611" y="-30233"/>
                  <a:pt x="2816615" y="-2618"/>
                  <a:pt x="2977099" y="0"/>
                </a:cubicBezTo>
                <a:cubicBezTo>
                  <a:pt x="3137583" y="2618"/>
                  <a:pt x="3389296" y="-2205"/>
                  <a:pt x="3665965" y="0"/>
                </a:cubicBezTo>
                <a:cubicBezTo>
                  <a:pt x="3942634" y="2205"/>
                  <a:pt x="4070492" y="6328"/>
                  <a:pt x="4299721" y="0"/>
                </a:cubicBezTo>
                <a:cubicBezTo>
                  <a:pt x="4528950" y="-6328"/>
                  <a:pt x="4687988" y="-16763"/>
                  <a:pt x="4823259" y="0"/>
                </a:cubicBezTo>
                <a:cubicBezTo>
                  <a:pt x="4958530" y="16763"/>
                  <a:pt x="5461014" y="14054"/>
                  <a:pt x="5622344" y="0"/>
                </a:cubicBezTo>
                <a:cubicBezTo>
                  <a:pt x="5687030" y="-10840"/>
                  <a:pt x="5722580" y="57521"/>
                  <a:pt x="5733760" y="111416"/>
                </a:cubicBezTo>
                <a:cubicBezTo>
                  <a:pt x="5715317" y="321595"/>
                  <a:pt x="5712854" y="433702"/>
                  <a:pt x="5733760" y="557067"/>
                </a:cubicBezTo>
                <a:cubicBezTo>
                  <a:pt x="5734362" y="612798"/>
                  <a:pt x="5677585" y="670490"/>
                  <a:pt x="5622344" y="668483"/>
                </a:cubicBezTo>
                <a:cubicBezTo>
                  <a:pt x="5438241" y="690926"/>
                  <a:pt x="5203370" y="692260"/>
                  <a:pt x="4988587" y="668483"/>
                </a:cubicBezTo>
                <a:cubicBezTo>
                  <a:pt x="4773804" y="644706"/>
                  <a:pt x="4560725" y="675760"/>
                  <a:pt x="4354831" y="668483"/>
                </a:cubicBezTo>
                <a:cubicBezTo>
                  <a:pt x="4148937" y="661206"/>
                  <a:pt x="3903116" y="652820"/>
                  <a:pt x="3721074" y="668483"/>
                </a:cubicBezTo>
                <a:cubicBezTo>
                  <a:pt x="3539032" y="684146"/>
                  <a:pt x="3187743" y="696563"/>
                  <a:pt x="2977099" y="668483"/>
                </a:cubicBezTo>
                <a:cubicBezTo>
                  <a:pt x="2766455" y="640403"/>
                  <a:pt x="2561454" y="659561"/>
                  <a:pt x="2178014" y="668483"/>
                </a:cubicBezTo>
                <a:cubicBezTo>
                  <a:pt x="1794575" y="677405"/>
                  <a:pt x="1789690" y="648295"/>
                  <a:pt x="1434039" y="668483"/>
                </a:cubicBezTo>
                <a:cubicBezTo>
                  <a:pt x="1078389" y="688671"/>
                  <a:pt x="671006" y="717396"/>
                  <a:pt x="111416" y="668483"/>
                </a:cubicBezTo>
                <a:cubicBezTo>
                  <a:pt x="51051" y="666921"/>
                  <a:pt x="-4157" y="618212"/>
                  <a:pt x="0" y="557067"/>
                </a:cubicBezTo>
                <a:cubicBezTo>
                  <a:pt x="-2126" y="448635"/>
                  <a:pt x="15655" y="245127"/>
                  <a:pt x="0" y="111416"/>
                </a:cubicBezTo>
                <a:close/>
              </a:path>
              <a:path w="5733760" h="668483" stroke="0" extrusionOk="0">
                <a:moveTo>
                  <a:pt x="0" y="111416"/>
                </a:moveTo>
                <a:cubicBezTo>
                  <a:pt x="4024" y="44102"/>
                  <a:pt x="48352" y="11401"/>
                  <a:pt x="111416" y="0"/>
                </a:cubicBezTo>
                <a:cubicBezTo>
                  <a:pt x="406543" y="-20000"/>
                  <a:pt x="487018" y="24261"/>
                  <a:pt x="800282" y="0"/>
                </a:cubicBezTo>
                <a:cubicBezTo>
                  <a:pt x="1113546" y="-24261"/>
                  <a:pt x="1401165" y="28691"/>
                  <a:pt x="1599367" y="0"/>
                </a:cubicBezTo>
                <a:cubicBezTo>
                  <a:pt x="1797569" y="-28691"/>
                  <a:pt x="2028822" y="6619"/>
                  <a:pt x="2398451" y="0"/>
                </a:cubicBezTo>
                <a:cubicBezTo>
                  <a:pt x="2768080" y="-6619"/>
                  <a:pt x="2735987" y="15690"/>
                  <a:pt x="3032208" y="0"/>
                </a:cubicBezTo>
                <a:cubicBezTo>
                  <a:pt x="3328429" y="-15690"/>
                  <a:pt x="3434903" y="11775"/>
                  <a:pt x="3776183" y="0"/>
                </a:cubicBezTo>
                <a:cubicBezTo>
                  <a:pt x="4117464" y="-11775"/>
                  <a:pt x="4188878" y="31802"/>
                  <a:pt x="4575268" y="0"/>
                </a:cubicBezTo>
                <a:cubicBezTo>
                  <a:pt x="4961659" y="-31802"/>
                  <a:pt x="5365065" y="-46552"/>
                  <a:pt x="5622344" y="0"/>
                </a:cubicBezTo>
                <a:cubicBezTo>
                  <a:pt x="5678988" y="4468"/>
                  <a:pt x="5721492" y="58395"/>
                  <a:pt x="5733760" y="111416"/>
                </a:cubicBezTo>
                <a:cubicBezTo>
                  <a:pt x="5732878" y="244104"/>
                  <a:pt x="5726303" y="414626"/>
                  <a:pt x="5733760" y="557067"/>
                </a:cubicBezTo>
                <a:cubicBezTo>
                  <a:pt x="5733735" y="608622"/>
                  <a:pt x="5677475" y="665843"/>
                  <a:pt x="5622344" y="668483"/>
                </a:cubicBezTo>
                <a:cubicBezTo>
                  <a:pt x="5476441" y="689280"/>
                  <a:pt x="5220793" y="661484"/>
                  <a:pt x="5098806" y="668483"/>
                </a:cubicBezTo>
                <a:cubicBezTo>
                  <a:pt x="4976819" y="675482"/>
                  <a:pt x="4649406" y="636664"/>
                  <a:pt x="4409940" y="668483"/>
                </a:cubicBezTo>
                <a:cubicBezTo>
                  <a:pt x="4170474" y="700302"/>
                  <a:pt x="3799171" y="641490"/>
                  <a:pt x="3610855" y="668483"/>
                </a:cubicBezTo>
                <a:cubicBezTo>
                  <a:pt x="3422539" y="695476"/>
                  <a:pt x="3174075" y="641174"/>
                  <a:pt x="3032208" y="668483"/>
                </a:cubicBezTo>
                <a:cubicBezTo>
                  <a:pt x="2890341" y="695792"/>
                  <a:pt x="2496762" y="651692"/>
                  <a:pt x="2288233" y="668483"/>
                </a:cubicBezTo>
                <a:cubicBezTo>
                  <a:pt x="2079705" y="685274"/>
                  <a:pt x="1695949" y="657105"/>
                  <a:pt x="1544257" y="668483"/>
                </a:cubicBezTo>
                <a:cubicBezTo>
                  <a:pt x="1392565" y="679861"/>
                  <a:pt x="1107015" y="653118"/>
                  <a:pt x="965610" y="668483"/>
                </a:cubicBezTo>
                <a:cubicBezTo>
                  <a:pt x="824205" y="683848"/>
                  <a:pt x="286462" y="696862"/>
                  <a:pt x="111416" y="668483"/>
                </a:cubicBezTo>
                <a:cubicBezTo>
                  <a:pt x="51944" y="667514"/>
                  <a:pt x="-3534" y="612349"/>
                  <a:pt x="0" y="557067"/>
                </a:cubicBezTo>
                <a:cubicBezTo>
                  <a:pt x="7875" y="414795"/>
                  <a:pt x="4529" y="234547"/>
                  <a:pt x="0" y="11141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b="1" dirty="0">
                <a:solidFill>
                  <a:schemeClr val="accent5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الاستثمار الكبير في تطوير الشبكات والتكنولوجيا </a:t>
            </a:r>
            <a:r>
              <a:rPr lang="ar-EG" sz="16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بالإضافة إلى </a:t>
            </a:r>
            <a:r>
              <a:rPr lang="ar-EG" sz="1600" b="1" dirty="0">
                <a:solidFill>
                  <a:schemeClr val="accent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المنافسة العالية </a:t>
            </a:r>
            <a:r>
              <a:rPr lang="ar-EG" sz="16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يؤدي إلى انخفاض صافي الربح</a:t>
            </a:r>
            <a:endParaRPr lang="en-US" sz="16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369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4145" y="6188075"/>
            <a:ext cx="1142245" cy="669925"/>
          </a:xfrm>
        </p:spPr>
        <p:txBody>
          <a:bodyPr/>
          <a:lstStyle/>
          <a:p>
            <a:r>
              <a:rPr lang="en-US" sz="6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8900467" y="85104"/>
            <a:ext cx="2600398" cy="399590"/>
          </a:xfrm>
          <a:custGeom>
            <a:avLst/>
            <a:gdLst>
              <a:gd name="connsiteX0" fmla="*/ 0 w 2600398"/>
              <a:gd name="connsiteY0" fmla="*/ 66600 h 399590"/>
              <a:gd name="connsiteX1" fmla="*/ 66600 w 2600398"/>
              <a:gd name="connsiteY1" fmla="*/ 0 h 399590"/>
              <a:gd name="connsiteX2" fmla="*/ 683400 w 2600398"/>
              <a:gd name="connsiteY2" fmla="*/ 0 h 399590"/>
              <a:gd name="connsiteX3" fmla="*/ 1349543 w 2600398"/>
              <a:gd name="connsiteY3" fmla="*/ 0 h 399590"/>
              <a:gd name="connsiteX4" fmla="*/ 2533798 w 2600398"/>
              <a:gd name="connsiteY4" fmla="*/ 0 h 399590"/>
              <a:gd name="connsiteX5" fmla="*/ 2600398 w 2600398"/>
              <a:gd name="connsiteY5" fmla="*/ 66600 h 399590"/>
              <a:gd name="connsiteX6" fmla="*/ 2600398 w 2600398"/>
              <a:gd name="connsiteY6" fmla="*/ 332990 h 399590"/>
              <a:gd name="connsiteX7" fmla="*/ 2533798 w 2600398"/>
              <a:gd name="connsiteY7" fmla="*/ 399590 h 399590"/>
              <a:gd name="connsiteX8" fmla="*/ 1892327 w 2600398"/>
              <a:gd name="connsiteY8" fmla="*/ 399590 h 399590"/>
              <a:gd name="connsiteX9" fmla="*/ 1250855 w 2600398"/>
              <a:gd name="connsiteY9" fmla="*/ 399590 h 399590"/>
              <a:gd name="connsiteX10" fmla="*/ 708071 w 2600398"/>
              <a:gd name="connsiteY10" fmla="*/ 399590 h 399590"/>
              <a:gd name="connsiteX11" fmla="*/ 66600 w 2600398"/>
              <a:gd name="connsiteY11" fmla="*/ 399590 h 399590"/>
              <a:gd name="connsiteX12" fmla="*/ 0 w 2600398"/>
              <a:gd name="connsiteY12" fmla="*/ 332990 h 399590"/>
              <a:gd name="connsiteX13" fmla="*/ 0 w 2600398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00398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99338" y="7893"/>
                  <a:pt x="468194" y="-6037"/>
                  <a:pt x="683400" y="0"/>
                </a:cubicBezTo>
                <a:cubicBezTo>
                  <a:pt x="898606" y="6037"/>
                  <a:pt x="1181189" y="-29572"/>
                  <a:pt x="1349543" y="0"/>
                </a:cubicBezTo>
                <a:cubicBezTo>
                  <a:pt x="1517897" y="29572"/>
                  <a:pt x="2275194" y="25756"/>
                  <a:pt x="2533798" y="0"/>
                </a:cubicBezTo>
                <a:cubicBezTo>
                  <a:pt x="2568036" y="3418"/>
                  <a:pt x="2600152" y="25716"/>
                  <a:pt x="2600398" y="66600"/>
                </a:cubicBezTo>
                <a:cubicBezTo>
                  <a:pt x="2601016" y="163177"/>
                  <a:pt x="2606349" y="233743"/>
                  <a:pt x="2600398" y="332990"/>
                </a:cubicBezTo>
                <a:cubicBezTo>
                  <a:pt x="2594241" y="368193"/>
                  <a:pt x="2569762" y="398983"/>
                  <a:pt x="2533798" y="399590"/>
                </a:cubicBezTo>
                <a:cubicBezTo>
                  <a:pt x="2352577" y="410687"/>
                  <a:pt x="2050936" y="401503"/>
                  <a:pt x="1892327" y="399590"/>
                </a:cubicBezTo>
                <a:cubicBezTo>
                  <a:pt x="1733718" y="397677"/>
                  <a:pt x="1410047" y="384750"/>
                  <a:pt x="1250855" y="399590"/>
                </a:cubicBezTo>
                <a:cubicBezTo>
                  <a:pt x="1091663" y="414430"/>
                  <a:pt x="927047" y="383315"/>
                  <a:pt x="708071" y="399590"/>
                </a:cubicBezTo>
                <a:cubicBezTo>
                  <a:pt x="489095" y="415865"/>
                  <a:pt x="266645" y="427574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000" b="1" dirty="0">
                <a:solidFill>
                  <a:schemeClr val="tx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القطاعات الأقل ربحية</a:t>
            </a:r>
            <a:endParaRPr lang="en-US" sz="2000" b="1" dirty="0">
              <a:solidFill>
                <a:schemeClr val="tx1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F65C824-8685-17AC-F48A-AF040CF3C86C}"/>
              </a:ext>
            </a:extLst>
          </p:cNvPr>
          <p:cNvSpPr/>
          <p:nvPr/>
        </p:nvSpPr>
        <p:spPr>
          <a:xfrm>
            <a:off x="4823192" y="284899"/>
            <a:ext cx="2472095" cy="668483"/>
          </a:xfrm>
          <a:custGeom>
            <a:avLst/>
            <a:gdLst>
              <a:gd name="connsiteX0" fmla="*/ 0 w 2472095"/>
              <a:gd name="connsiteY0" fmla="*/ 111416 h 668483"/>
              <a:gd name="connsiteX1" fmla="*/ 111416 w 2472095"/>
              <a:gd name="connsiteY1" fmla="*/ 0 h 668483"/>
              <a:gd name="connsiteX2" fmla="*/ 696224 w 2472095"/>
              <a:gd name="connsiteY2" fmla="*/ 0 h 668483"/>
              <a:gd name="connsiteX3" fmla="*/ 1213555 w 2472095"/>
              <a:gd name="connsiteY3" fmla="*/ 0 h 668483"/>
              <a:gd name="connsiteX4" fmla="*/ 1798363 w 2472095"/>
              <a:gd name="connsiteY4" fmla="*/ 0 h 668483"/>
              <a:gd name="connsiteX5" fmla="*/ 2360679 w 2472095"/>
              <a:gd name="connsiteY5" fmla="*/ 0 h 668483"/>
              <a:gd name="connsiteX6" fmla="*/ 2472095 w 2472095"/>
              <a:gd name="connsiteY6" fmla="*/ 111416 h 668483"/>
              <a:gd name="connsiteX7" fmla="*/ 2472095 w 2472095"/>
              <a:gd name="connsiteY7" fmla="*/ 557067 h 668483"/>
              <a:gd name="connsiteX8" fmla="*/ 2360679 w 2472095"/>
              <a:gd name="connsiteY8" fmla="*/ 668483 h 668483"/>
              <a:gd name="connsiteX9" fmla="*/ 1843349 w 2472095"/>
              <a:gd name="connsiteY9" fmla="*/ 668483 h 668483"/>
              <a:gd name="connsiteX10" fmla="*/ 1258540 w 2472095"/>
              <a:gd name="connsiteY10" fmla="*/ 668483 h 668483"/>
              <a:gd name="connsiteX11" fmla="*/ 741210 w 2472095"/>
              <a:gd name="connsiteY11" fmla="*/ 668483 h 668483"/>
              <a:gd name="connsiteX12" fmla="*/ 111416 w 2472095"/>
              <a:gd name="connsiteY12" fmla="*/ 668483 h 668483"/>
              <a:gd name="connsiteX13" fmla="*/ 0 w 2472095"/>
              <a:gd name="connsiteY13" fmla="*/ 557067 h 668483"/>
              <a:gd name="connsiteX14" fmla="*/ 0 w 2472095"/>
              <a:gd name="connsiteY14" fmla="*/ 111416 h 66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72095" h="668483" fill="none" extrusionOk="0">
                <a:moveTo>
                  <a:pt x="0" y="111416"/>
                </a:moveTo>
                <a:cubicBezTo>
                  <a:pt x="-1054" y="46852"/>
                  <a:pt x="47236" y="3466"/>
                  <a:pt x="111416" y="0"/>
                </a:cubicBezTo>
                <a:cubicBezTo>
                  <a:pt x="237472" y="15238"/>
                  <a:pt x="512075" y="22231"/>
                  <a:pt x="696224" y="0"/>
                </a:cubicBezTo>
                <a:cubicBezTo>
                  <a:pt x="880373" y="-22231"/>
                  <a:pt x="972041" y="-22912"/>
                  <a:pt x="1213555" y="0"/>
                </a:cubicBezTo>
                <a:cubicBezTo>
                  <a:pt x="1455069" y="22912"/>
                  <a:pt x="1543924" y="27358"/>
                  <a:pt x="1798363" y="0"/>
                </a:cubicBezTo>
                <a:cubicBezTo>
                  <a:pt x="2052802" y="-27358"/>
                  <a:pt x="2136964" y="-11566"/>
                  <a:pt x="2360679" y="0"/>
                </a:cubicBezTo>
                <a:cubicBezTo>
                  <a:pt x="2426900" y="2309"/>
                  <a:pt x="2472999" y="64430"/>
                  <a:pt x="2472095" y="111416"/>
                </a:cubicBezTo>
                <a:cubicBezTo>
                  <a:pt x="2450053" y="209250"/>
                  <a:pt x="2489778" y="466936"/>
                  <a:pt x="2472095" y="557067"/>
                </a:cubicBezTo>
                <a:cubicBezTo>
                  <a:pt x="2483837" y="613337"/>
                  <a:pt x="2425886" y="660569"/>
                  <a:pt x="2360679" y="668483"/>
                </a:cubicBezTo>
                <a:cubicBezTo>
                  <a:pt x="2225157" y="679095"/>
                  <a:pt x="1960665" y="692730"/>
                  <a:pt x="1843349" y="668483"/>
                </a:cubicBezTo>
                <a:cubicBezTo>
                  <a:pt x="1726033" y="644237"/>
                  <a:pt x="1500320" y="676960"/>
                  <a:pt x="1258540" y="668483"/>
                </a:cubicBezTo>
                <a:cubicBezTo>
                  <a:pt x="1016760" y="660006"/>
                  <a:pt x="895262" y="672280"/>
                  <a:pt x="741210" y="668483"/>
                </a:cubicBezTo>
                <a:cubicBezTo>
                  <a:pt x="587158" y="664687"/>
                  <a:pt x="320034" y="661971"/>
                  <a:pt x="111416" y="668483"/>
                </a:cubicBezTo>
                <a:cubicBezTo>
                  <a:pt x="58895" y="664785"/>
                  <a:pt x="8747" y="626386"/>
                  <a:pt x="0" y="557067"/>
                </a:cubicBezTo>
                <a:cubicBezTo>
                  <a:pt x="7766" y="380806"/>
                  <a:pt x="17642" y="266111"/>
                  <a:pt x="0" y="111416"/>
                </a:cubicBezTo>
                <a:close/>
              </a:path>
              <a:path w="2472095" h="668483" stroke="0" extrusionOk="0">
                <a:moveTo>
                  <a:pt x="0" y="111416"/>
                </a:moveTo>
                <a:cubicBezTo>
                  <a:pt x="4024" y="44102"/>
                  <a:pt x="48352" y="11401"/>
                  <a:pt x="111416" y="0"/>
                </a:cubicBezTo>
                <a:cubicBezTo>
                  <a:pt x="259579" y="-8709"/>
                  <a:pt x="395420" y="22387"/>
                  <a:pt x="673732" y="0"/>
                </a:cubicBezTo>
                <a:cubicBezTo>
                  <a:pt x="952044" y="-22387"/>
                  <a:pt x="1059149" y="16645"/>
                  <a:pt x="1281033" y="0"/>
                </a:cubicBezTo>
                <a:cubicBezTo>
                  <a:pt x="1502917" y="-16645"/>
                  <a:pt x="1877198" y="-48898"/>
                  <a:pt x="2360679" y="0"/>
                </a:cubicBezTo>
                <a:cubicBezTo>
                  <a:pt x="2414045" y="10971"/>
                  <a:pt x="2471872" y="46160"/>
                  <a:pt x="2472095" y="111416"/>
                </a:cubicBezTo>
                <a:cubicBezTo>
                  <a:pt x="2481005" y="241312"/>
                  <a:pt x="2468833" y="447618"/>
                  <a:pt x="2472095" y="557067"/>
                </a:cubicBezTo>
                <a:cubicBezTo>
                  <a:pt x="2459065" y="615258"/>
                  <a:pt x="2415951" y="663841"/>
                  <a:pt x="2360679" y="668483"/>
                </a:cubicBezTo>
                <a:cubicBezTo>
                  <a:pt x="2086104" y="670260"/>
                  <a:pt x="1963828" y="663238"/>
                  <a:pt x="1775871" y="668483"/>
                </a:cubicBezTo>
                <a:cubicBezTo>
                  <a:pt x="1587914" y="673728"/>
                  <a:pt x="1400226" y="687554"/>
                  <a:pt x="1191062" y="668483"/>
                </a:cubicBezTo>
                <a:cubicBezTo>
                  <a:pt x="981898" y="649412"/>
                  <a:pt x="833228" y="651552"/>
                  <a:pt x="696224" y="668483"/>
                </a:cubicBezTo>
                <a:cubicBezTo>
                  <a:pt x="559220" y="685414"/>
                  <a:pt x="317409" y="690015"/>
                  <a:pt x="111416" y="668483"/>
                </a:cubicBezTo>
                <a:cubicBezTo>
                  <a:pt x="43188" y="682200"/>
                  <a:pt x="-12803" y="626402"/>
                  <a:pt x="0" y="557067"/>
                </a:cubicBezTo>
                <a:cubicBezTo>
                  <a:pt x="13539" y="334636"/>
                  <a:pt x="9364" y="232340"/>
                  <a:pt x="0" y="11141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القطاعات الأقل ربحية ؟</a:t>
            </a:r>
            <a:endParaRPr lang="en-US" sz="1600" b="1" u="sng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0DB12FB-419A-DA73-61EA-CD40F2776564}"/>
              </a:ext>
            </a:extLst>
          </p:cNvPr>
          <p:cNvSpPr/>
          <p:nvPr/>
        </p:nvSpPr>
        <p:spPr>
          <a:xfrm>
            <a:off x="8279379" y="1967425"/>
            <a:ext cx="2472095" cy="668483"/>
          </a:xfrm>
          <a:custGeom>
            <a:avLst/>
            <a:gdLst>
              <a:gd name="connsiteX0" fmla="*/ 0 w 2472095"/>
              <a:gd name="connsiteY0" fmla="*/ 111416 h 668483"/>
              <a:gd name="connsiteX1" fmla="*/ 111416 w 2472095"/>
              <a:gd name="connsiteY1" fmla="*/ 0 h 668483"/>
              <a:gd name="connsiteX2" fmla="*/ 696224 w 2472095"/>
              <a:gd name="connsiteY2" fmla="*/ 0 h 668483"/>
              <a:gd name="connsiteX3" fmla="*/ 1213555 w 2472095"/>
              <a:gd name="connsiteY3" fmla="*/ 0 h 668483"/>
              <a:gd name="connsiteX4" fmla="*/ 1798363 w 2472095"/>
              <a:gd name="connsiteY4" fmla="*/ 0 h 668483"/>
              <a:gd name="connsiteX5" fmla="*/ 2360679 w 2472095"/>
              <a:gd name="connsiteY5" fmla="*/ 0 h 668483"/>
              <a:gd name="connsiteX6" fmla="*/ 2472095 w 2472095"/>
              <a:gd name="connsiteY6" fmla="*/ 111416 h 668483"/>
              <a:gd name="connsiteX7" fmla="*/ 2472095 w 2472095"/>
              <a:gd name="connsiteY7" fmla="*/ 557067 h 668483"/>
              <a:gd name="connsiteX8" fmla="*/ 2360679 w 2472095"/>
              <a:gd name="connsiteY8" fmla="*/ 668483 h 668483"/>
              <a:gd name="connsiteX9" fmla="*/ 1843349 w 2472095"/>
              <a:gd name="connsiteY9" fmla="*/ 668483 h 668483"/>
              <a:gd name="connsiteX10" fmla="*/ 1258540 w 2472095"/>
              <a:gd name="connsiteY10" fmla="*/ 668483 h 668483"/>
              <a:gd name="connsiteX11" fmla="*/ 741210 w 2472095"/>
              <a:gd name="connsiteY11" fmla="*/ 668483 h 668483"/>
              <a:gd name="connsiteX12" fmla="*/ 111416 w 2472095"/>
              <a:gd name="connsiteY12" fmla="*/ 668483 h 668483"/>
              <a:gd name="connsiteX13" fmla="*/ 0 w 2472095"/>
              <a:gd name="connsiteY13" fmla="*/ 557067 h 668483"/>
              <a:gd name="connsiteX14" fmla="*/ 0 w 2472095"/>
              <a:gd name="connsiteY14" fmla="*/ 111416 h 66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72095" h="668483" fill="none" extrusionOk="0">
                <a:moveTo>
                  <a:pt x="0" y="111416"/>
                </a:moveTo>
                <a:cubicBezTo>
                  <a:pt x="-1054" y="46852"/>
                  <a:pt x="47236" y="3466"/>
                  <a:pt x="111416" y="0"/>
                </a:cubicBezTo>
                <a:cubicBezTo>
                  <a:pt x="237472" y="15238"/>
                  <a:pt x="512075" y="22231"/>
                  <a:pt x="696224" y="0"/>
                </a:cubicBezTo>
                <a:cubicBezTo>
                  <a:pt x="880373" y="-22231"/>
                  <a:pt x="972041" y="-22912"/>
                  <a:pt x="1213555" y="0"/>
                </a:cubicBezTo>
                <a:cubicBezTo>
                  <a:pt x="1455069" y="22912"/>
                  <a:pt x="1543924" y="27358"/>
                  <a:pt x="1798363" y="0"/>
                </a:cubicBezTo>
                <a:cubicBezTo>
                  <a:pt x="2052802" y="-27358"/>
                  <a:pt x="2136964" y="-11566"/>
                  <a:pt x="2360679" y="0"/>
                </a:cubicBezTo>
                <a:cubicBezTo>
                  <a:pt x="2426900" y="2309"/>
                  <a:pt x="2472999" y="64430"/>
                  <a:pt x="2472095" y="111416"/>
                </a:cubicBezTo>
                <a:cubicBezTo>
                  <a:pt x="2450053" y="209250"/>
                  <a:pt x="2489778" y="466936"/>
                  <a:pt x="2472095" y="557067"/>
                </a:cubicBezTo>
                <a:cubicBezTo>
                  <a:pt x="2483837" y="613337"/>
                  <a:pt x="2425886" y="660569"/>
                  <a:pt x="2360679" y="668483"/>
                </a:cubicBezTo>
                <a:cubicBezTo>
                  <a:pt x="2225157" y="679095"/>
                  <a:pt x="1960665" y="692730"/>
                  <a:pt x="1843349" y="668483"/>
                </a:cubicBezTo>
                <a:cubicBezTo>
                  <a:pt x="1726033" y="644237"/>
                  <a:pt x="1500320" y="676960"/>
                  <a:pt x="1258540" y="668483"/>
                </a:cubicBezTo>
                <a:cubicBezTo>
                  <a:pt x="1016760" y="660006"/>
                  <a:pt x="895262" y="672280"/>
                  <a:pt x="741210" y="668483"/>
                </a:cubicBezTo>
                <a:cubicBezTo>
                  <a:pt x="587158" y="664687"/>
                  <a:pt x="320034" y="661971"/>
                  <a:pt x="111416" y="668483"/>
                </a:cubicBezTo>
                <a:cubicBezTo>
                  <a:pt x="58895" y="664785"/>
                  <a:pt x="8747" y="626386"/>
                  <a:pt x="0" y="557067"/>
                </a:cubicBezTo>
                <a:cubicBezTo>
                  <a:pt x="7766" y="380806"/>
                  <a:pt x="17642" y="266111"/>
                  <a:pt x="0" y="111416"/>
                </a:cubicBezTo>
                <a:close/>
              </a:path>
              <a:path w="2472095" h="668483" stroke="0" extrusionOk="0">
                <a:moveTo>
                  <a:pt x="0" y="111416"/>
                </a:moveTo>
                <a:cubicBezTo>
                  <a:pt x="4024" y="44102"/>
                  <a:pt x="48352" y="11401"/>
                  <a:pt x="111416" y="0"/>
                </a:cubicBezTo>
                <a:cubicBezTo>
                  <a:pt x="259579" y="-8709"/>
                  <a:pt x="395420" y="22387"/>
                  <a:pt x="673732" y="0"/>
                </a:cubicBezTo>
                <a:cubicBezTo>
                  <a:pt x="952044" y="-22387"/>
                  <a:pt x="1059149" y="16645"/>
                  <a:pt x="1281033" y="0"/>
                </a:cubicBezTo>
                <a:cubicBezTo>
                  <a:pt x="1502917" y="-16645"/>
                  <a:pt x="1877198" y="-48898"/>
                  <a:pt x="2360679" y="0"/>
                </a:cubicBezTo>
                <a:cubicBezTo>
                  <a:pt x="2414045" y="10971"/>
                  <a:pt x="2471872" y="46160"/>
                  <a:pt x="2472095" y="111416"/>
                </a:cubicBezTo>
                <a:cubicBezTo>
                  <a:pt x="2481005" y="241312"/>
                  <a:pt x="2468833" y="447618"/>
                  <a:pt x="2472095" y="557067"/>
                </a:cubicBezTo>
                <a:cubicBezTo>
                  <a:pt x="2459065" y="615258"/>
                  <a:pt x="2415951" y="663841"/>
                  <a:pt x="2360679" y="668483"/>
                </a:cubicBezTo>
                <a:cubicBezTo>
                  <a:pt x="2086104" y="670260"/>
                  <a:pt x="1963828" y="663238"/>
                  <a:pt x="1775871" y="668483"/>
                </a:cubicBezTo>
                <a:cubicBezTo>
                  <a:pt x="1587914" y="673728"/>
                  <a:pt x="1400226" y="687554"/>
                  <a:pt x="1191062" y="668483"/>
                </a:cubicBezTo>
                <a:cubicBezTo>
                  <a:pt x="981898" y="649412"/>
                  <a:pt x="833228" y="651552"/>
                  <a:pt x="696224" y="668483"/>
                </a:cubicBezTo>
                <a:cubicBezTo>
                  <a:pt x="559220" y="685414"/>
                  <a:pt x="317409" y="690015"/>
                  <a:pt x="111416" y="668483"/>
                </a:cubicBezTo>
                <a:cubicBezTo>
                  <a:pt x="43188" y="682200"/>
                  <a:pt x="-12803" y="626402"/>
                  <a:pt x="0" y="557067"/>
                </a:cubicBezTo>
                <a:cubicBezTo>
                  <a:pt x="13539" y="334636"/>
                  <a:pt x="9364" y="232340"/>
                  <a:pt x="0" y="11141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قطاع العقارات</a:t>
            </a:r>
            <a:endParaRPr lang="en-US" sz="1600" b="1" u="sng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D840A0A-DEDD-C66B-EE59-E0B06588B7FD}"/>
              </a:ext>
            </a:extLst>
          </p:cNvPr>
          <p:cNvSpPr/>
          <p:nvPr/>
        </p:nvSpPr>
        <p:spPr>
          <a:xfrm>
            <a:off x="4967168" y="1967424"/>
            <a:ext cx="2472095" cy="668483"/>
          </a:xfrm>
          <a:custGeom>
            <a:avLst/>
            <a:gdLst>
              <a:gd name="connsiteX0" fmla="*/ 0 w 2472095"/>
              <a:gd name="connsiteY0" fmla="*/ 111416 h 668483"/>
              <a:gd name="connsiteX1" fmla="*/ 111416 w 2472095"/>
              <a:gd name="connsiteY1" fmla="*/ 0 h 668483"/>
              <a:gd name="connsiteX2" fmla="*/ 696224 w 2472095"/>
              <a:gd name="connsiteY2" fmla="*/ 0 h 668483"/>
              <a:gd name="connsiteX3" fmla="*/ 1213555 w 2472095"/>
              <a:gd name="connsiteY3" fmla="*/ 0 h 668483"/>
              <a:gd name="connsiteX4" fmla="*/ 1798363 w 2472095"/>
              <a:gd name="connsiteY4" fmla="*/ 0 h 668483"/>
              <a:gd name="connsiteX5" fmla="*/ 2360679 w 2472095"/>
              <a:gd name="connsiteY5" fmla="*/ 0 h 668483"/>
              <a:gd name="connsiteX6" fmla="*/ 2472095 w 2472095"/>
              <a:gd name="connsiteY6" fmla="*/ 111416 h 668483"/>
              <a:gd name="connsiteX7" fmla="*/ 2472095 w 2472095"/>
              <a:gd name="connsiteY7" fmla="*/ 557067 h 668483"/>
              <a:gd name="connsiteX8" fmla="*/ 2360679 w 2472095"/>
              <a:gd name="connsiteY8" fmla="*/ 668483 h 668483"/>
              <a:gd name="connsiteX9" fmla="*/ 1843349 w 2472095"/>
              <a:gd name="connsiteY9" fmla="*/ 668483 h 668483"/>
              <a:gd name="connsiteX10" fmla="*/ 1258540 w 2472095"/>
              <a:gd name="connsiteY10" fmla="*/ 668483 h 668483"/>
              <a:gd name="connsiteX11" fmla="*/ 741210 w 2472095"/>
              <a:gd name="connsiteY11" fmla="*/ 668483 h 668483"/>
              <a:gd name="connsiteX12" fmla="*/ 111416 w 2472095"/>
              <a:gd name="connsiteY12" fmla="*/ 668483 h 668483"/>
              <a:gd name="connsiteX13" fmla="*/ 0 w 2472095"/>
              <a:gd name="connsiteY13" fmla="*/ 557067 h 668483"/>
              <a:gd name="connsiteX14" fmla="*/ 0 w 2472095"/>
              <a:gd name="connsiteY14" fmla="*/ 111416 h 66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72095" h="668483" fill="none" extrusionOk="0">
                <a:moveTo>
                  <a:pt x="0" y="111416"/>
                </a:moveTo>
                <a:cubicBezTo>
                  <a:pt x="-1054" y="46852"/>
                  <a:pt x="47236" y="3466"/>
                  <a:pt x="111416" y="0"/>
                </a:cubicBezTo>
                <a:cubicBezTo>
                  <a:pt x="237472" y="15238"/>
                  <a:pt x="512075" y="22231"/>
                  <a:pt x="696224" y="0"/>
                </a:cubicBezTo>
                <a:cubicBezTo>
                  <a:pt x="880373" y="-22231"/>
                  <a:pt x="972041" y="-22912"/>
                  <a:pt x="1213555" y="0"/>
                </a:cubicBezTo>
                <a:cubicBezTo>
                  <a:pt x="1455069" y="22912"/>
                  <a:pt x="1543924" y="27358"/>
                  <a:pt x="1798363" y="0"/>
                </a:cubicBezTo>
                <a:cubicBezTo>
                  <a:pt x="2052802" y="-27358"/>
                  <a:pt x="2136964" y="-11566"/>
                  <a:pt x="2360679" y="0"/>
                </a:cubicBezTo>
                <a:cubicBezTo>
                  <a:pt x="2426900" y="2309"/>
                  <a:pt x="2472999" y="64430"/>
                  <a:pt x="2472095" y="111416"/>
                </a:cubicBezTo>
                <a:cubicBezTo>
                  <a:pt x="2450053" y="209250"/>
                  <a:pt x="2489778" y="466936"/>
                  <a:pt x="2472095" y="557067"/>
                </a:cubicBezTo>
                <a:cubicBezTo>
                  <a:pt x="2483837" y="613337"/>
                  <a:pt x="2425886" y="660569"/>
                  <a:pt x="2360679" y="668483"/>
                </a:cubicBezTo>
                <a:cubicBezTo>
                  <a:pt x="2225157" y="679095"/>
                  <a:pt x="1960665" y="692730"/>
                  <a:pt x="1843349" y="668483"/>
                </a:cubicBezTo>
                <a:cubicBezTo>
                  <a:pt x="1726033" y="644237"/>
                  <a:pt x="1500320" y="676960"/>
                  <a:pt x="1258540" y="668483"/>
                </a:cubicBezTo>
                <a:cubicBezTo>
                  <a:pt x="1016760" y="660006"/>
                  <a:pt x="895262" y="672280"/>
                  <a:pt x="741210" y="668483"/>
                </a:cubicBezTo>
                <a:cubicBezTo>
                  <a:pt x="587158" y="664687"/>
                  <a:pt x="320034" y="661971"/>
                  <a:pt x="111416" y="668483"/>
                </a:cubicBezTo>
                <a:cubicBezTo>
                  <a:pt x="58895" y="664785"/>
                  <a:pt x="8747" y="626386"/>
                  <a:pt x="0" y="557067"/>
                </a:cubicBezTo>
                <a:cubicBezTo>
                  <a:pt x="7766" y="380806"/>
                  <a:pt x="17642" y="266111"/>
                  <a:pt x="0" y="111416"/>
                </a:cubicBezTo>
                <a:close/>
              </a:path>
              <a:path w="2472095" h="668483" stroke="0" extrusionOk="0">
                <a:moveTo>
                  <a:pt x="0" y="111416"/>
                </a:moveTo>
                <a:cubicBezTo>
                  <a:pt x="4024" y="44102"/>
                  <a:pt x="48352" y="11401"/>
                  <a:pt x="111416" y="0"/>
                </a:cubicBezTo>
                <a:cubicBezTo>
                  <a:pt x="259579" y="-8709"/>
                  <a:pt x="395420" y="22387"/>
                  <a:pt x="673732" y="0"/>
                </a:cubicBezTo>
                <a:cubicBezTo>
                  <a:pt x="952044" y="-22387"/>
                  <a:pt x="1059149" y="16645"/>
                  <a:pt x="1281033" y="0"/>
                </a:cubicBezTo>
                <a:cubicBezTo>
                  <a:pt x="1502917" y="-16645"/>
                  <a:pt x="1877198" y="-48898"/>
                  <a:pt x="2360679" y="0"/>
                </a:cubicBezTo>
                <a:cubicBezTo>
                  <a:pt x="2414045" y="10971"/>
                  <a:pt x="2471872" y="46160"/>
                  <a:pt x="2472095" y="111416"/>
                </a:cubicBezTo>
                <a:cubicBezTo>
                  <a:pt x="2481005" y="241312"/>
                  <a:pt x="2468833" y="447618"/>
                  <a:pt x="2472095" y="557067"/>
                </a:cubicBezTo>
                <a:cubicBezTo>
                  <a:pt x="2459065" y="615258"/>
                  <a:pt x="2415951" y="663841"/>
                  <a:pt x="2360679" y="668483"/>
                </a:cubicBezTo>
                <a:cubicBezTo>
                  <a:pt x="2086104" y="670260"/>
                  <a:pt x="1963828" y="663238"/>
                  <a:pt x="1775871" y="668483"/>
                </a:cubicBezTo>
                <a:cubicBezTo>
                  <a:pt x="1587914" y="673728"/>
                  <a:pt x="1400226" y="687554"/>
                  <a:pt x="1191062" y="668483"/>
                </a:cubicBezTo>
                <a:cubicBezTo>
                  <a:pt x="981898" y="649412"/>
                  <a:pt x="833228" y="651552"/>
                  <a:pt x="696224" y="668483"/>
                </a:cubicBezTo>
                <a:cubicBezTo>
                  <a:pt x="559220" y="685414"/>
                  <a:pt x="317409" y="690015"/>
                  <a:pt x="111416" y="668483"/>
                </a:cubicBezTo>
                <a:cubicBezTo>
                  <a:pt x="43188" y="682200"/>
                  <a:pt x="-12803" y="626402"/>
                  <a:pt x="0" y="557067"/>
                </a:cubicBezTo>
                <a:cubicBezTo>
                  <a:pt x="13539" y="334636"/>
                  <a:pt x="9364" y="232340"/>
                  <a:pt x="0" y="11141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Simon Property Group, Inc. (SPG)</a:t>
            </a:r>
            <a:endParaRPr lang="en-US" sz="16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21EE900-8061-A0B9-8BF4-D9772A4924CA}"/>
              </a:ext>
            </a:extLst>
          </p:cNvPr>
          <p:cNvSpPr/>
          <p:nvPr/>
        </p:nvSpPr>
        <p:spPr>
          <a:xfrm>
            <a:off x="5008524" y="3277757"/>
            <a:ext cx="5733760" cy="1055304"/>
          </a:xfrm>
          <a:custGeom>
            <a:avLst/>
            <a:gdLst>
              <a:gd name="connsiteX0" fmla="*/ 0 w 5733760"/>
              <a:gd name="connsiteY0" fmla="*/ 175888 h 1055304"/>
              <a:gd name="connsiteX1" fmla="*/ 175888 w 5733760"/>
              <a:gd name="connsiteY1" fmla="*/ 0 h 1055304"/>
              <a:gd name="connsiteX2" fmla="*/ 740996 w 5733760"/>
              <a:gd name="connsiteY2" fmla="*/ 0 h 1055304"/>
              <a:gd name="connsiteX3" fmla="*/ 1467564 w 5733760"/>
              <a:gd name="connsiteY3" fmla="*/ 0 h 1055304"/>
              <a:gd name="connsiteX4" fmla="*/ 2032672 w 5733760"/>
              <a:gd name="connsiteY4" fmla="*/ 0 h 1055304"/>
              <a:gd name="connsiteX5" fmla="*/ 2705420 w 5733760"/>
              <a:gd name="connsiteY5" fmla="*/ 0 h 1055304"/>
              <a:gd name="connsiteX6" fmla="*/ 3324349 w 5733760"/>
              <a:gd name="connsiteY6" fmla="*/ 0 h 1055304"/>
              <a:gd name="connsiteX7" fmla="*/ 3835637 w 5733760"/>
              <a:gd name="connsiteY7" fmla="*/ 0 h 1055304"/>
              <a:gd name="connsiteX8" fmla="*/ 4616025 w 5733760"/>
              <a:gd name="connsiteY8" fmla="*/ 0 h 1055304"/>
              <a:gd name="connsiteX9" fmla="*/ 5557872 w 5733760"/>
              <a:gd name="connsiteY9" fmla="*/ 0 h 1055304"/>
              <a:gd name="connsiteX10" fmla="*/ 5733760 w 5733760"/>
              <a:gd name="connsiteY10" fmla="*/ 175888 h 1055304"/>
              <a:gd name="connsiteX11" fmla="*/ 5733760 w 5733760"/>
              <a:gd name="connsiteY11" fmla="*/ 520617 h 1055304"/>
              <a:gd name="connsiteX12" fmla="*/ 5733760 w 5733760"/>
              <a:gd name="connsiteY12" fmla="*/ 879416 h 1055304"/>
              <a:gd name="connsiteX13" fmla="*/ 5557872 w 5733760"/>
              <a:gd name="connsiteY13" fmla="*/ 1055304 h 1055304"/>
              <a:gd name="connsiteX14" fmla="*/ 4992764 w 5733760"/>
              <a:gd name="connsiteY14" fmla="*/ 1055304 h 1055304"/>
              <a:gd name="connsiteX15" fmla="*/ 4266196 w 5733760"/>
              <a:gd name="connsiteY15" fmla="*/ 1055304 h 1055304"/>
              <a:gd name="connsiteX16" fmla="*/ 3485808 w 5733760"/>
              <a:gd name="connsiteY16" fmla="*/ 1055304 h 1055304"/>
              <a:gd name="connsiteX17" fmla="*/ 2759240 w 5733760"/>
              <a:gd name="connsiteY17" fmla="*/ 1055304 h 1055304"/>
              <a:gd name="connsiteX18" fmla="*/ 2032672 w 5733760"/>
              <a:gd name="connsiteY18" fmla="*/ 1055304 h 1055304"/>
              <a:gd name="connsiteX19" fmla="*/ 1413744 w 5733760"/>
              <a:gd name="connsiteY19" fmla="*/ 1055304 h 1055304"/>
              <a:gd name="connsiteX20" fmla="*/ 175888 w 5733760"/>
              <a:gd name="connsiteY20" fmla="*/ 1055304 h 1055304"/>
              <a:gd name="connsiteX21" fmla="*/ 0 w 5733760"/>
              <a:gd name="connsiteY21" fmla="*/ 879416 h 1055304"/>
              <a:gd name="connsiteX22" fmla="*/ 0 w 5733760"/>
              <a:gd name="connsiteY22" fmla="*/ 520617 h 1055304"/>
              <a:gd name="connsiteX23" fmla="*/ 0 w 5733760"/>
              <a:gd name="connsiteY23" fmla="*/ 175888 h 105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733760" h="1055304" fill="none" extrusionOk="0">
                <a:moveTo>
                  <a:pt x="0" y="175888"/>
                </a:moveTo>
                <a:cubicBezTo>
                  <a:pt x="10415" y="74080"/>
                  <a:pt x="82604" y="-8306"/>
                  <a:pt x="175888" y="0"/>
                </a:cubicBezTo>
                <a:cubicBezTo>
                  <a:pt x="336921" y="-8443"/>
                  <a:pt x="567565" y="-21059"/>
                  <a:pt x="740996" y="0"/>
                </a:cubicBezTo>
                <a:cubicBezTo>
                  <a:pt x="914427" y="21059"/>
                  <a:pt x="1105127" y="27658"/>
                  <a:pt x="1467564" y="0"/>
                </a:cubicBezTo>
                <a:cubicBezTo>
                  <a:pt x="1830001" y="-27658"/>
                  <a:pt x="1887048" y="-12471"/>
                  <a:pt x="2032672" y="0"/>
                </a:cubicBezTo>
                <a:cubicBezTo>
                  <a:pt x="2178296" y="12471"/>
                  <a:pt x="2495465" y="-28250"/>
                  <a:pt x="2705420" y="0"/>
                </a:cubicBezTo>
                <a:cubicBezTo>
                  <a:pt x="2915375" y="28250"/>
                  <a:pt x="3157502" y="10782"/>
                  <a:pt x="3324349" y="0"/>
                </a:cubicBezTo>
                <a:cubicBezTo>
                  <a:pt x="3491196" y="-10782"/>
                  <a:pt x="3718978" y="-17407"/>
                  <a:pt x="3835637" y="0"/>
                </a:cubicBezTo>
                <a:cubicBezTo>
                  <a:pt x="3952296" y="17407"/>
                  <a:pt x="4371475" y="-38891"/>
                  <a:pt x="4616025" y="0"/>
                </a:cubicBezTo>
                <a:cubicBezTo>
                  <a:pt x="4860575" y="38891"/>
                  <a:pt x="5369075" y="-18519"/>
                  <a:pt x="5557872" y="0"/>
                </a:cubicBezTo>
                <a:cubicBezTo>
                  <a:pt x="5666243" y="173"/>
                  <a:pt x="5725986" y="85403"/>
                  <a:pt x="5733760" y="175888"/>
                </a:cubicBezTo>
                <a:cubicBezTo>
                  <a:pt x="5720863" y="262360"/>
                  <a:pt x="5731200" y="402066"/>
                  <a:pt x="5733760" y="520617"/>
                </a:cubicBezTo>
                <a:cubicBezTo>
                  <a:pt x="5736320" y="639168"/>
                  <a:pt x="5736126" y="784718"/>
                  <a:pt x="5733760" y="879416"/>
                </a:cubicBezTo>
                <a:cubicBezTo>
                  <a:pt x="5724422" y="979346"/>
                  <a:pt x="5658735" y="1038474"/>
                  <a:pt x="5557872" y="1055304"/>
                </a:cubicBezTo>
                <a:cubicBezTo>
                  <a:pt x="5406611" y="1045186"/>
                  <a:pt x="5136442" y="1045982"/>
                  <a:pt x="4992764" y="1055304"/>
                </a:cubicBezTo>
                <a:cubicBezTo>
                  <a:pt x="4849086" y="1064626"/>
                  <a:pt x="4493079" y="1047958"/>
                  <a:pt x="4266196" y="1055304"/>
                </a:cubicBezTo>
                <a:cubicBezTo>
                  <a:pt x="4039313" y="1062650"/>
                  <a:pt x="3692518" y="1074216"/>
                  <a:pt x="3485808" y="1055304"/>
                </a:cubicBezTo>
                <a:cubicBezTo>
                  <a:pt x="3279098" y="1036392"/>
                  <a:pt x="3036580" y="1056684"/>
                  <a:pt x="2759240" y="1055304"/>
                </a:cubicBezTo>
                <a:cubicBezTo>
                  <a:pt x="2481900" y="1053924"/>
                  <a:pt x="2377929" y="1045307"/>
                  <a:pt x="2032672" y="1055304"/>
                </a:cubicBezTo>
                <a:cubicBezTo>
                  <a:pt x="1687415" y="1065301"/>
                  <a:pt x="1588655" y="1070828"/>
                  <a:pt x="1413744" y="1055304"/>
                </a:cubicBezTo>
                <a:cubicBezTo>
                  <a:pt x="1238833" y="1039780"/>
                  <a:pt x="499300" y="1030715"/>
                  <a:pt x="175888" y="1055304"/>
                </a:cubicBezTo>
                <a:cubicBezTo>
                  <a:pt x="54904" y="1056899"/>
                  <a:pt x="7542" y="959507"/>
                  <a:pt x="0" y="879416"/>
                </a:cubicBezTo>
                <a:cubicBezTo>
                  <a:pt x="-1076" y="730325"/>
                  <a:pt x="1877" y="609661"/>
                  <a:pt x="0" y="520617"/>
                </a:cubicBezTo>
                <a:cubicBezTo>
                  <a:pt x="-1877" y="431573"/>
                  <a:pt x="12274" y="270416"/>
                  <a:pt x="0" y="175888"/>
                </a:cubicBezTo>
                <a:close/>
              </a:path>
              <a:path w="5733760" h="1055304" stroke="0" extrusionOk="0">
                <a:moveTo>
                  <a:pt x="0" y="175888"/>
                </a:moveTo>
                <a:cubicBezTo>
                  <a:pt x="10743" y="63315"/>
                  <a:pt x="77254" y="11124"/>
                  <a:pt x="175888" y="0"/>
                </a:cubicBezTo>
                <a:cubicBezTo>
                  <a:pt x="400936" y="-22494"/>
                  <a:pt x="626471" y="10678"/>
                  <a:pt x="848636" y="0"/>
                </a:cubicBezTo>
                <a:cubicBezTo>
                  <a:pt x="1070801" y="-10678"/>
                  <a:pt x="1249390" y="33372"/>
                  <a:pt x="1629024" y="0"/>
                </a:cubicBezTo>
                <a:cubicBezTo>
                  <a:pt x="2008658" y="-33372"/>
                  <a:pt x="2136951" y="-7821"/>
                  <a:pt x="2409411" y="0"/>
                </a:cubicBezTo>
                <a:cubicBezTo>
                  <a:pt x="2681871" y="7821"/>
                  <a:pt x="2755759" y="1935"/>
                  <a:pt x="3028340" y="0"/>
                </a:cubicBezTo>
                <a:cubicBezTo>
                  <a:pt x="3300921" y="-1935"/>
                  <a:pt x="3429847" y="23914"/>
                  <a:pt x="3754907" y="0"/>
                </a:cubicBezTo>
                <a:cubicBezTo>
                  <a:pt x="4079967" y="-23914"/>
                  <a:pt x="4189657" y="-24818"/>
                  <a:pt x="4535295" y="0"/>
                </a:cubicBezTo>
                <a:cubicBezTo>
                  <a:pt x="4880933" y="24818"/>
                  <a:pt x="5182396" y="-617"/>
                  <a:pt x="5557872" y="0"/>
                </a:cubicBezTo>
                <a:cubicBezTo>
                  <a:pt x="5639012" y="14621"/>
                  <a:pt x="5723494" y="85871"/>
                  <a:pt x="5733760" y="175888"/>
                </a:cubicBezTo>
                <a:cubicBezTo>
                  <a:pt x="5718257" y="328009"/>
                  <a:pt x="5716619" y="442257"/>
                  <a:pt x="5733760" y="527652"/>
                </a:cubicBezTo>
                <a:cubicBezTo>
                  <a:pt x="5750901" y="613047"/>
                  <a:pt x="5740346" y="801661"/>
                  <a:pt x="5733760" y="879416"/>
                </a:cubicBezTo>
                <a:cubicBezTo>
                  <a:pt x="5743801" y="985982"/>
                  <a:pt x="5645021" y="1037404"/>
                  <a:pt x="5557872" y="1055304"/>
                </a:cubicBezTo>
                <a:cubicBezTo>
                  <a:pt x="5316494" y="1039789"/>
                  <a:pt x="5043102" y="1033585"/>
                  <a:pt x="4831304" y="1055304"/>
                </a:cubicBezTo>
                <a:cubicBezTo>
                  <a:pt x="4619506" y="1077023"/>
                  <a:pt x="4356392" y="1054965"/>
                  <a:pt x="4050916" y="1055304"/>
                </a:cubicBezTo>
                <a:cubicBezTo>
                  <a:pt x="3745440" y="1055643"/>
                  <a:pt x="3691338" y="1046771"/>
                  <a:pt x="3485808" y="1055304"/>
                </a:cubicBezTo>
                <a:cubicBezTo>
                  <a:pt x="3280278" y="1063837"/>
                  <a:pt x="2955373" y="1053896"/>
                  <a:pt x="2759240" y="1055304"/>
                </a:cubicBezTo>
                <a:cubicBezTo>
                  <a:pt x="2563107" y="1056712"/>
                  <a:pt x="2203609" y="1087296"/>
                  <a:pt x="2032672" y="1055304"/>
                </a:cubicBezTo>
                <a:cubicBezTo>
                  <a:pt x="1861735" y="1023312"/>
                  <a:pt x="1635251" y="1063495"/>
                  <a:pt x="1467564" y="1055304"/>
                </a:cubicBezTo>
                <a:cubicBezTo>
                  <a:pt x="1299877" y="1047113"/>
                  <a:pt x="490006" y="1047827"/>
                  <a:pt x="175888" y="1055304"/>
                </a:cubicBezTo>
                <a:cubicBezTo>
                  <a:pt x="88227" y="1050845"/>
                  <a:pt x="-11758" y="955759"/>
                  <a:pt x="0" y="879416"/>
                </a:cubicBezTo>
                <a:cubicBezTo>
                  <a:pt x="-17051" y="764310"/>
                  <a:pt x="13316" y="648546"/>
                  <a:pt x="0" y="513581"/>
                </a:cubicBezTo>
                <a:cubicBezTo>
                  <a:pt x="-13316" y="378617"/>
                  <a:pt x="-8330" y="250491"/>
                  <a:pt x="0" y="175888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النفقات العالية للصيانة </a:t>
            </a:r>
            <a:r>
              <a:rPr lang="ar-EG" sz="1600" b="1" dirty="0">
                <a:solidFill>
                  <a:schemeClr val="accent5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والاستثمارات الكبيرة في العقارات </a:t>
            </a:r>
            <a:r>
              <a:rPr lang="ar-EG" sz="16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الجديدة تؤدي إلى تقليل صافي الربح.</a:t>
            </a:r>
            <a:endParaRPr lang="en-US" sz="16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417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4145" y="6188075"/>
            <a:ext cx="1142245" cy="669925"/>
          </a:xfrm>
        </p:spPr>
        <p:txBody>
          <a:bodyPr/>
          <a:lstStyle/>
          <a:p>
            <a:r>
              <a:rPr lang="ar-EG" sz="6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21</a:t>
            </a:r>
            <a:endParaRPr lang="en-US" sz="6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8900467" y="85104"/>
            <a:ext cx="2600398" cy="399590"/>
          </a:xfrm>
          <a:custGeom>
            <a:avLst/>
            <a:gdLst>
              <a:gd name="connsiteX0" fmla="*/ 0 w 2600398"/>
              <a:gd name="connsiteY0" fmla="*/ 66600 h 399590"/>
              <a:gd name="connsiteX1" fmla="*/ 66600 w 2600398"/>
              <a:gd name="connsiteY1" fmla="*/ 0 h 399590"/>
              <a:gd name="connsiteX2" fmla="*/ 683400 w 2600398"/>
              <a:gd name="connsiteY2" fmla="*/ 0 h 399590"/>
              <a:gd name="connsiteX3" fmla="*/ 1349543 w 2600398"/>
              <a:gd name="connsiteY3" fmla="*/ 0 h 399590"/>
              <a:gd name="connsiteX4" fmla="*/ 2533798 w 2600398"/>
              <a:gd name="connsiteY4" fmla="*/ 0 h 399590"/>
              <a:gd name="connsiteX5" fmla="*/ 2600398 w 2600398"/>
              <a:gd name="connsiteY5" fmla="*/ 66600 h 399590"/>
              <a:gd name="connsiteX6" fmla="*/ 2600398 w 2600398"/>
              <a:gd name="connsiteY6" fmla="*/ 332990 h 399590"/>
              <a:gd name="connsiteX7" fmla="*/ 2533798 w 2600398"/>
              <a:gd name="connsiteY7" fmla="*/ 399590 h 399590"/>
              <a:gd name="connsiteX8" fmla="*/ 1892327 w 2600398"/>
              <a:gd name="connsiteY8" fmla="*/ 399590 h 399590"/>
              <a:gd name="connsiteX9" fmla="*/ 1250855 w 2600398"/>
              <a:gd name="connsiteY9" fmla="*/ 399590 h 399590"/>
              <a:gd name="connsiteX10" fmla="*/ 708071 w 2600398"/>
              <a:gd name="connsiteY10" fmla="*/ 399590 h 399590"/>
              <a:gd name="connsiteX11" fmla="*/ 66600 w 2600398"/>
              <a:gd name="connsiteY11" fmla="*/ 399590 h 399590"/>
              <a:gd name="connsiteX12" fmla="*/ 0 w 2600398"/>
              <a:gd name="connsiteY12" fmla="*/ 332990 h 399590"/>
              <a:gd name="connsiteX13" fmla="*/ 0 w 2600398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00398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99338" y="7893"/>
                  <a:pt x="468194" y="-6037"/>
                  <a:pt x="683400" y="0"/>
                </a:cubicBezTo>
                <a:cubicBezTo>
                  <a:pt x="898606" y="6037"/>
                  <a:pt x="1181189" y="-29572"/>
                  <a:pt x="1349543" y="0"/>
                </a:cubicBezTo>
                <a:cubicBezTo>
                  <a:pt x="1517897" y="29572"/>
                  <a:pt x="2275194" y="25756"/>
                  <a:pt x="2533798" y="0"/>
                </a:cubicBezTo>
                <a:cubicBezTo>
                  <a:pt x="2568036" y="3418"/>
                  <a:pt x="2600152" y="25716"/>
                  <a:pt x="2600398" y="66600"/>
                </a:cubicBezTo>
                <a:cubicBezTo>
                  <a:pt x="2601016" y="163177"/>
                  <a:pt x="2606349" y="233743"/>
                  <a:pt x="2600398" y="332990"/>
                </a:cubicBezTo>
                <a:cubicBezTo>
                  <a:pt x="2594241" y="368193"/>
                  <a:pt x="2569762" y="398983"/>
                  <a:pt x="2533798" y="399590"/>
                </a:cubicBezTo>
                <a:cubicBezTo>
                  <a:pt x="2352577" y="410687"/>
                  <a:pt x="2050936" y="401503"/>
                  <a:pt x="1892327" y="399590"/>
                </a:cubicBezTo>
                <a:cubicBezTo>
                  <a:pt x="1733718" y="397677"/>
                  <a:pt x="1410047" y="384750"/>
                  <a:pt x="1250855" y="399590"/>
                </a:cubicBezTo>
                <a:cubicBezTo>
                  <a:pt x="1091663" y="414430"/>
                  <a:pt x="927047" y="383315"/>
                  <a:pt x="708071" y="399590"/>
                </a:cubicBezTo>
                <a:cubicBezTo>
                  <a:pt x="489095" y="415865"/>
                  <a:pt x="266645" y="427574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000" b="1" dirty="0">
                <a:solidFill>
                  <a:schemeClr val="tx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القطاعات الأقل ربحية</a:t>
            </a:r>
            <a:endParaRPr lang="en-US" sz="2000" b="1" dirty="0">
              <a:solidFill>
                <a:schemeClr val="tx1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F65C824-8685-17AC-F48A-AF040CF3C86C}"/>
              </a:ext>
            </a:extLst>
          </p:cNvPr>
          <p:cNvSpPr/>
          <p:nvPr/>
        </p:nvSpPr>
        <p:spPr>
          <a:xfrm>
            <a:off x="8900467" y="859271"/>
            <a:ext cx="2472095" cy="668483"/>
          </a:xfrm>
          <a:custGeom>
            <a:avLst/>
            <a:gdLst>
              <a:gd name="connsiteX0" fmla="*/ 0 w 2472095"/>
              <a:gd name="connsiteY0" fmla="*/ 111416 h 668483"/>
              <a:gd name="connsiteX1" fmla="*/ 111416 w 2472095"/>
              <a:gd name="connsiteY1" fmla="*/ 0 h 668483"/>
              <a:gd name="connsiteX2" fmla="*/ 696224 w 2472095"/>
              <a:gd name="connsiteY2" fmla="*/ 0 h 668483"/>
              <a:gd name="connsiteX3" fmla="*/ 1213555 w 2472095"/>
              <a:gd name="connsiteY3" fmla="*/ 0 h 668483"/>
              <a:gd name="connsiteX4" fmla="*/ 1798363 w 2472095"/>
              <a:gd name="connsiteY4" fmla="*/ 0 h 668483"/>
              <a:gd name="connsiteX5" fmla="*/ 2360679 w 2472095"/>
              <a:gd name="connsiteY5" fmla="*/ 0 h 668483"/>
              <a:gd name="connsiteX6" fmla="*/ 2472095 w 2472095"/>
              <a:gd name="connsiteY6" fmla="*/ 111416 h 668483"/>
              <a:gd name="connsiteX7" fmla="*/ 2472095 w 2472095"/>
              <a:gd name="connsiteY7" fmla="*/ 557067 h 668483"/>
              <a:gd name="connsiteX8" fmla="*/ 2360679 w 2472095"/>
              <a:gd name="connsiteY8" fmla="*/ 668483 h 668483"/>
              <a:gd name="connsiteX9" fmla="*/ 1843349 w 2472095"/>
              <a:gd name="connsiteY9" fmla="*/ 668483 h 668483"/>
              <a:gd name="connsiteX10" fmla="*/ 1258540 w 2472095"/>
              <a:gd name="connsiteY10" fmla="*/ 668483 h 668483"/>
              <a:gd name="connsiteX11" fmla="*/ 741210 w 2472095"/>
              <a:gd name="connsiteY11" fmla="*/ 668483 h 668483"/>
              <a:gd name="connsiteX12" fmla="*/ 111416 w 2472095"/>
              <a:gd name="connsiteY12" fmla="*/ 668483 h 668483"/>
              <a:gd name="connsiteX13" fmla="*/ 0 w 2472095"/>
              <a:gd name="connsiteY13" fmla="*/ 557067 h 668483"/>
              <a:gd name="connsiteX14" fmla="*/ 0 w 2472095"/>
              <a:gd name="connsiteY14" fmla="*/ 111416 h 66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72095" h="668483" fill="none" extrusionOk="0">
                <a:moveTo>
                  <a:pt x="0" y="111416"/>
                </a:moveTo>
                <a:cubicBezTo>
                  <a:pt x="-1054" y="46852"/>
                  <a:pt x="47236" y="3466"/>
                  <a:pt x="111416" y="0"/>
                </a:cubicBezTo>
                <a:cubicBezTo>
                  <a:pt x="237472" y="15238"/>
                  <a:pt x="512075" y="22231"/>
                  <a:pt x="696224" y="0"/>
                </a:cubicBezTo>
                <a:cubicBezTo>
                  <a:pt x="880373" y="-22231"/>
                  <a:pt x="972041" y="-22912"/>
                  <a:pt x="1213555" y="0"/>
                </a:cubicBezTo>
                <a:cubicBezTo>
                  <a:pt x="1455069" y="22912"/>
                  <a:pt x="1543924" y="27358"/>
                  <a:pt x="1798363" y="0"/>
                </a:cubicBezTo>
                <a:cubicBezTo>
                  <a:pt x="2052802" y="-27358"/>
                  <a:pt x="2136964" y="-11566"/>
                  <a:pt x="2360679" y="0"/>
                </a:cubicBezTo>
                <a:cubicBezTo>
                  <a:pt x="2426900" y="2309"/>
                  <a:pt x="2472999" y="64430"/>
                  <a:pt x="2472095" y="111416"/>
                </a:cubicBezTo>
                <a:cubicBezTo>
                  <a:pt x="2450053" y="209250"/>
                  <a:pt x="2489778" y="466936"/>
                  <a:pt x="2472095" y="557067"/>
                </a:cubicBezTo>
                <a:cubicBezTo>
                  <a:pt x="2483837" y="613337"/>
                  <a:pt x="2425886" y="660569"/>
                  <a:pt x="2360679" y="668483"/>
                </a:cubicBezTo>
                <a:cubicBezTo>
                  <a:pt x="2225157" y="679095"/>
                  <a:pt x="1960665" y="692730"/>
                  <a:pt x="1843349" y="668483"/>
                </a:cubicBezTo>
                <a:cubicBezTo>
                  <a:pt x="1726033" y="644237"/>
                  <a:pt x="1500320" y="676960"/>
                  <a:pt x="1258540" y="668483"/>
                </a:cubicBezTo>
                <a:cubicBezTo>
                  <a:pt x="1016760" y="660006"/>
                  <a:pt x="895262" y="672280"/>
                  <a:pt x="741210" y="668483"/>
                </a:cubicBezTo>
                <a:cubicBezTo>
                  <a:pt x="587158" y="664687"/>
                  <a:pt x="320034" y="661971"/>
                  <a:pt x="111416" y="668483"/>
                </a:cubicBezTo>
                <a:cubicBezTo>
                  <a:pt x="58895" y="664785"/>
                  <a:pt x="8747" y="626386"/>
                  <a:pt x="0" y="557067"/>
                </a:cubicBezTo>
                <a:cubicBezTo>
                  <a:pt x="7766" y="380806"/>
                  <a:pt x="17642" y="266111"/>
                  <a:pt x="0" y="111416"/>
                </a:cubicBezTo>
                <a:close/>
              </a:path>
              <a:path w="2472095" h="668483" stroke="0" extrusionOk="0">
                <a:moveTo>
                  <a:pt x="0" y="111416"/>
                </a:moveTo>
                <a:cubicBezTo>
                  <a:pt x="4024" y="44102"/>
                  <a:pt x="48352" y="11401"/>
                  <a:pt x="111416" y="0"/>
                </a:cubicBezTo>
                <a:cubicBezTo>
                  <a:pt x="259579" y="-8709"/>
                  <a:pt x="395420" y="22387"/>
                  <a:pt x="673732" y="0"/>
                </a:cubicBezTo>
                <a:cubicBezTo>
                  <a:pt x="952044" y="-22387"/>
                  <a:pt x="1059149" y="16645"/>
                  <a:pt x="1281033" y="0"/>
                </a:cubicBezTo>
                <a:cubicBezTo>
                  <a:pt x="1502917" y="-16645"/>
                  <a:pt x="1877198" y="-48898"/>
                  <a:pt x="2360679" y="0"/>
                </a:cubicBezTo>
                <a:cubicBezTo>
                  <a:pt x="2414045" y="10971"/>
                  <a:pt x="2471872" y="46160"/>
                  <a:pt x="2472095" y="111416"/>
                </a:cubicBezTo>
                <a:cubicBezTo>
                  <a:pt x="2481005" y="241312"/>
                  <a:pt x="2468833" y="447618"/>
                  <a:pt x="2472095" y="557067"/>
                </a:cubicBezTo>
                <a:cubicBezTo>
                  <a:pt x="2459065" y="615258"/>
                  <a:pt x="2415951" y="663841"/>
                  <a:pt x="2360679" y="668483"/>
                </a:cubicBezTo>
                <a:cubicBezTo>
                  <a:pt x="2086104" y="670260"/>
                  <a:pt x="1963828" y="663238"/>
                  <a:pt x="1775871" y="668483"/>
                </a:cubicBezTo>
                <a:cubicBezTo>
                  <a:pt x="1587914" y="673728"/>
                  <a:pt x="1400226" y="687554"/>
                  <a:pt x="1191062" y="668483"/>
                </a:cubicBezTo>
                <a:cubicBezTo>
                  <a:pt x="981898" y="649412"/>
                  <a:pt x="833228" y="651552"/>
                  <a:pt x="696224" y="668483"/>
                </a:cubicBezTo>
                <a:cubicBezTo>
                  <a:pt x="559220" y="685414"/>
                  <a:pt x="317409" y="690015"/>
                  <a:pt x="111416" y="668483"/>
                </a:cubicBezTo>
                <a:cubicBezTo>
                  <a:pt x="43188" y="682200"/>
                  <a:pt x="-12803" y="626402"/>
                  <a:pt x="0" y="557067"/>
                </a:cubicBezTo>
                <a:cubicBezTo>
                  <a:pt x="13539" y="334636"/>
                  <a:pt x="9364" y="232340"/>
                  <a:pt x="0" y="11141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القطاعات الأقل ربحية ؟</a:t>
            </a:r>
            <a:endParaRPr lang="en-US" sz="1600" b="1" u="sng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77698F-05BB-BA37-BF50-4A8DB73E9E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79" y="573526"/>
            <a:ext cx="4996868" cy="5564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E772C69-D0A2-6218-C1DA-D0E98F8F1C6D}"/>
              </a:ext>
            </a:extLst>
          </p:cNvPr>
          <p:cNvSpPr/>
          <p:nvPr/>
        </p:nvSpPr>
        <p:spPr>
          <a:xfrm>
            <a:off x="9470532" y="1972021"/>
            <a:ext cx="1379257" cy="668483"/>
          </a:xfrm>
          <a:custGeom>
            <a:avLst/>
            <a:gdLst>
              <a:gd name="connsiteX0" fmla="*/ 0 w 1379257"/>
              <a:gd name="connsiteY0" fmla="*/ 111416 h 668483"/>
              <a:gd name="connsiteX1" fmla="*/ 111416 w 1379257"/>
              <a:gd name="connsiteY1" fmla="*/ 0 h 668483"/>
              <a:gd name="connsiteX2" fmla="*/ 666500 w 1379257"/>
              <a:gd name="connsiteY2" fmla="*/ 0 h 668483"/>
              <a:gd name="connsiteX3" fmla="*/ 1267841 w 1379257"/>
              <a:gd name="connsiteY3" fmla="*/ 0 h 668483"/>
              <a:gd name="connsiteX4" fmla="*/ 1379257 w 1379257"/>
              <a:gd name="connsiteY4" fmla="*/ 111416 h 668483"/>
              <a:gd name="connsiteX5" fmla="*/ 1379257 w 1379257"/>
              <a:gd name="connsiteY5" fmla="*/ 557067 h 668483"/>
              <a:gd name="connsiteX6" fmla="*/ 1267841 w 1379257"/>
              <a:gd name="connsiteY6" fmla="*/ 668483 h 668483"/>
              <a:gd name="connsiteX7" fmla="*/ 712757 w 1379257"/>
              <a:gd name="connsiteY7" fmla="*/ 668483 h 668483"/>
              <a:gd name="connsiteX8" fmla="*/ 111416 w 1379257"/>
              <a:gd name="connsiteY8" fmla="*/ 668483 h 668483"/>
              <a:gd name="connsiteX9" fmla="*/ 0 w 1379257"/>
              <a:gd name="connsiteY9" fmla="*/ 557067 h 668483"/>
              <a:gd name="connsiteX10" fmla="*/ 0 w 1379257"/>
              <a:gd name="connsiteY10" fmla="*/ 111416 h 66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79257" h="668483" fill="none" extrusionOk="0">
                <a:moveTo>
                  <a:pt x="0" y="111416"/>
                </a:moveTo>
                <a:cubicBezTo>
                  <a:pt x="-6695" y="63600"/>
                  <a:pt x="37080" y="7802"/>
                  <a:pt x="111416" y="0"/>
                </a:cubicBezTo>
                <a:cubicBezTo>
                  <a:pt x="247858" y="-18856"/>
                  <a:pt x="429584" y="20418"/>
                  <a:pt x="666500" y="0"/>
                </a:cubicBezTo>
                <a:cubicBezTo>
                  <a:pt x="903416" y="-20418"/>
                  <a:pt x="1144132" y="-1350"/>
                  <a:pt x="1267841" y="0"/>
                </a:cubicBezTo>
                <a:cubicBezTo>
                  <a:pt x="1330326" y="-6390"/>
                  <a:pt x="1392825" y="53370"/>
                  <a:pt x="1379257" y="111416"/>
                </a:cubicBezTo>
                <a:cubicBezTo>
                  <a:pt x="1357808" y="245481"/>
                  <a:pt x="1386263" y="466941"/>
                  <a:pt x="1379257" y="557067"/>
                </a:cubicBezTo>
                <a:cubicBezTo>
                  <a:pt x="1370907" y="617781"/>
                  <a:pt x="1338432" y="664030"/>
                  <a:pt x="1267841" y="668483"/>
                </a:cubicBezTo>
                <a:cubicBezTo>
                  <a:pt x="1045251" y="682310"/>
                  <a:pt x="962606" y="670218"/>
                  <a:pt x="712757" y="668483"/>
                </a:cubicBezTo>
                <a:cubicBezTo>
                  <a:pt x="462908" y="666748"/>
                  <a:pt x="336642" y="655978"/>
                  <a:pt x="111416" y="668483"/>
                </a:cubicBezTo>
                <a:cubicBezTo>
                  <a:pt x="41232" y="680658"/>
                  <a:pt x="9075" y="617498"/>
                  <a:pt x="0" y="557067"/>
                </a:cubicBezTo>
                <a:cubicBezTo>
                  <a:pt x="-12551" y="448098"/>
                  <a:pt x="16724" y="272219"/>
                  <a:pt x="0" y="111416"/>
                </a:cubicBezTo>
                <a:close/>
              </a:path>
              <a:path w="1379257" h="668483" stroke="0" extrusionOk="0">
                <a:moveTo>
                  <a:pt x="0" y="111416"/>
                </a:moveTo>
                <a:cubicBezTo>
                  <a:pt x="4024" y="44102"/>
                  <a:pt x="48352" y="11401"/>
                  <a:pt x="111416" y="0"/>
                </a:cubicBezTo>
                <a:cubicBezTo>
                  <a:pt x="312463" y="12991"/>
                  <a:pt x="448154" y="2706"/>
                  <a:pt x="689629" y="0"/>
                </a:cubicBezTo>
                <a:cubicBezTo>
                  <a:pt x="931104" y="-2706"/>
                  <a:pt x="1141251" y="16534"/>
                  <a:pt x="1267841" y="0"/>
                </a:cubicBezTo>
                <a:cubicBezTo>
                  <a:pt x="1319392" y="-11038"/>
                  <a:pt x="1389543" y="45579"/>
                  <a:pt x="1379257" y="111416"/>
                </a:cubicBezTo>
                <a:cubicBezTo>
                  <a:pt x="1367542" y="204359"/>
                  <a:pt x="1378835" y="419315"/>
                  <a:pt x="1379257" y="557067"/>
                </a:cubicBezTo>
                <a:cubicBezTo>
                  <a:pt x="1375167" y="624270"/>
                  <a:pt x="1344139" y="665373"/>
                  <a:pt x="1267841" y="668483"/>
                </a:cubicBezTo>
                <a:cubicBezTo>
                  <a:pt x="1153909" y="661243"/>
                  <a:pt x="919127" y="642889"/>
                  <a:pt x="712757" y="668483"/>
                </a:cubicBezTo>
                <a:cubicBezTo>
                  <a:pt x="506387" y="694077"/>
                  <a:pt x="364018" y="692933"/>
                  <a:pt x="111416" y="668483"/>
                </a:cubicBezTo>
                <a:cubicBezTo>
                  <a:pt x="55988" y="678007"/>
                  <a:pt x="-3093" y="632702"/>
                  <a:pt x="0" y="557067"/>
                </a:cubicBezTo>
                <a:cubicBezTo>
                  <a:pt x="11528" y="386465"/>
                  <a:pt x="6983" y="226508"/>
                  <a:pt x="0" y="111416"/>
                </a:cubicBezTo>
                <a:close/>
              </a:path>
            </a:pathLst>
          </a:custGeom>
          <a:pattFill prst="pct5">
            <a:fgClr>
              <a:schemeClr val="bg2">
                <a:lumMod val="20000"/>
                <a:lumOff val="80000"/>
              </a:schemeClr>
            </a:fgClr>
            <a:bgClr>
              <a:schemeClr val="tx1"/>
            </a:bgClr>
          </a:patt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تذكر </a:t>
            </a:r>
            <a:endParaRPr lang="en-US" sz="1600" b="1" u="sng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5495F10-070C-EF89-96B2-11AEDC29FEBA}"/>
              </a:ext>
            </a:extLst>
          </p:cNvPr>
          <p:cNvSpPr/>
          <p:nvPr/>
        </p:nvSpPr>
        <p:spPr>
          <a:xfrm>
            <a:off x="8833960" y="2974584"/>
            <a:ext cx="2666905" cy="995474"/>
          </a:xfrm>
          <a:custGeom>
            <a:avLst/>
            <a:gdLst>
              <a:gd name="connsiteX0" fmla="*/ 0 w 2666905"/>
              <a:gd name="connsiteY0" fmla="*/ 165916 h 995474"/>
              <a:gd name="connsiteX1" fmla="*/ 165916 w 2666905"/>
              <a:gd name="connsiteY1" fmla="*/ 0 h 995474"/>
              <a:gd name="connsiteX2" fmla="*/ 773035 w 2666905"/>
              <a:gd name="connsiteY2" fmla="*/ 0 h 995474"/>
              <a:gd name="connsiteX3" fmla="*/ 1310102 w 2666905"/>
              <a:gd name="connsiteY3" fmla="*/ 0 h 995474"/>
              <a:gd name="connsiteX4" fmla="*/ 1917221 w 2666905"/>
              <a:gd name="connsiteY4" fmla="*/ 0 h 995474"/>
              <a:gd name="connsiteX5" fmla="*/ 2500989 w 2666905"/>
              <a:gd name="connsiteY5" fmla="*/ 0 h 995474"/>
              <a:gd name="connsiteX6" fmla="*/ 2666905 w 2666905"/>
              <a:gd name="connsiteY6" fmla="*/ 165916 h 995474"/>
              <a:gd name="connsiteX7" fmla="*/ 2666905 w 2666905"/>
              <a:gd name="connsiteY7" fmla="*/ 829558 h 995474"/>
              <a:gd name="connsiteX8" fmla="*/ 2500989 w 2666905"/>
              <a:gd name="connsiteY8" fmla="*/ 995474 h 995474"/>
              <a:gd name="connsiteX9" fmla="*/ 1963922 w 2666905"/>
              <a:gd name="connsiteY9" fmla="*/ 995474 h 995474"/>
              <a:gd name="connsiteX10" fmla="*/ 1356803 w 2666905"/>
              <a:gd name="connsiteY10" fmla="*/ 995474 h 995474"/>
              <a:gd name="connsiteX11" fmla="*/ 819736 w 2666905"/>
              <a:gd name="connsiteY11" fmla="*/ 995474 h 995474"/>
              <a:gd name="connsiteX12" fmla="*/ 165916 w 2666905"/>
              <a:gd name="connsiteY12" fmla="*/ 995474 h 995474"/>
              <a:gd name="connsiteX13" fmla="*/ 0 w 2666905"/>
              <a:gd name="connsiteY13" fmla="*/ 829558 h 995474"/>
              <a:gd name="connsiteX14" fmla="*/ 0 w 2666905"/>
              <a:gd name="connsiteY14" fmla="*/ 165916 h 995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6905" h="995474" fill="none" extrusionOk="0">
                <a:moveTo>
                  <a:pt x="0" y="165916"/>
                </a:moveTo>
                <a:cubicBezTo>
                  <a:pt x="-4902" y="60187"/>
                  <a:pt x="70572" y="4860"/>
                  <a:pt x="165916" y="0"/>
                </a:cubicBezTo>
                <a:cubicBezTo>
                  <a:pt x="365051" y="-11204"/>
                  <a:pt x="542646" y="15556"/>
                  <a:pt x="773035" y="0"/>
                </a:cubicBezTo>
                <a:cubicBezTo>
                  <a:pt x="1003424" y="-15556"/>
                  <a:pt x="1102757" y="2341"/>
                  <a:pt x="1310102" y="0"/>
                </a:cubicBezTo>
                <a:cubicBezTo>
                  <a:pt x="1517447" y="-2341"/>
                  <a:pt x="1737288" y="1563"/>
                  <a:pt x="1917221" y="0"/>
                </a:cubicBezTo>
                <a:cubicBezTo>
                  <a:pt x="2097154" y="-1563"/>
                  <a:pt x="2378037" y="-15109"/>
                  <a:pt x="2500989" y="0"/>
                </a:cubicBezTo>
                <a:cubicBezTo>
                  <a:pt x="2605065" y="6128"/>
                  <a:pt x="2667907" y="90412"/>
                  <a:pt x="2666905" y="165916"/>
                </a:cubicBezTo>
                <a:cubicBezTo>
                  <a:pt x="2653813" y="301772"/>
                  <a:pt x="2643628" y="519907"/>
                  <a:pt x="2666905" y="829558"/>
                </a:cubicBezTo>
                <a:cubicBezTo>
                  <a:pt x="2671756" y="919017"/>
                  <a:pt x="2599540" y="980573"/>
                  <a:pt x="2500989" y="995474"/>
                </a:cubicBezTo>
                <a:cubicBezTo>
                  <a:pt x="2381957" y="1004171"/>
                  <a:pt x="2081174" y="968804"/>
                  <a:pt x="1963922" y="995474"/>
                </a:cubicBezTo>
                <a:cubicBezTo>
                  <a:pt x="1846670" y="1022144"/>
                  <a:pt x="1650341" y="1016378"/>
                  <a:pt x="1356803" y="995474"/>
                </a:cubicBezTo>
                <a:cubicBezTo>
                  <a:pt x="1063265" y="974570"/>
                  <a:pt x="940563" y="968755"/>
                  <a:pt x="819736" y="995474"/>
                </a:cubicBezTo>
                <a:cubicBezTo>
                  <a:pt x="698909" y="1022193"/>
                  <a:pt x="344097" y="987872"/>
                  <a:pt x="165916" y="995474"/>
                </a:cubicBezTo>
                <a:cubicBezTo>
                  <a:pt x="95411" y="986803"/>
                  <a:pt x="13061" y="932818"/>
                  <a:pt x="0" y="829558"/>
                </a:cubicBezTo>
                <a:cubicBezTo>
                  <a:pt x="-9520" y="576613"/>
                  <a:pt x="-4909" y="385228"/>
                  <a:pt x="0" y="165916"/>
                </a:cubicBezTo>
                <a:close/>
              </a:path>
              <a:path w="2666905" h="995474" stroke="0" extrusionOk="0">
                <a:moveTo>
                  <a:pt x="0" y="165916"/>
                </a:moveTo>
                <a:cubicBezTo>
                  <a:pt x="3691" y="68980"/>
                  <a:pt x="71262" y="22493"/>
                  <a:pt x="165916" y="0"/>
                </a:cubicBezTo>
                <a:cubicBezTo>
                  <a:pt x="335729" y="-1499"/>
                  <a:pt x="482594" y="-3157"/>
                  <a:pt x="749684" y="0"/>
                </a:cubicBezTo>
                <a:cubicBezTo>
                  <a:pt x="1016774" y="3157"/>
                  <a:pt x="1070573" y="-31018"/>
                  <a:pt x="1380154" y="0"/>
                </a:cubicBezTo>
                <a:cubicBezTo>
                  <a:pt x="1689735" y="31018"/>
                  <a:pt x="2226814" y="-27382"/>
                  <a:pt x="2500989" y="0"/>
                </a:cubicBezTo>
                <a:cubicBezTo>
                  <a:pt x="2580045" y="16896"/>
                  <a:pt x="2665976" y="58805"/>
                  <a:pt x="2666905" y="165916"/>
                </a:cubicBezTo>
                <a:cubicBezTo>
                  <a:pt x="2682867" y="358253"/>
                  <a:pt x="2657485" y="685330"/>
                  <a:pt x="2666905" y="829558"/>
                </a:cubicBezTo>
                <a:cubicBezTo>
                  <a:pt x="2648901" y="916573"/>
                  <a:pt x="2576960" y="983863"/>
                  <a:pt x="2500989" y="995474"/>
                </a:cubicBezTo>
                <a:cubicBezTo>
                  <a:pt x="2269150" y="999875"/>
                  <a:pt x="2113847" y="965522"/>
                  <a:pt x="1893870" y="995474"/>
                </a:cubicBezTo>
                <a:cubicBezTo>
                  <a:pt x="1673893" y="1025426"/>
                  <a:pt x="1414381" y="992381"/>
                  <a:pt x="1286751" y="995474"/>
                </a:cubicBezTo>
                <a:cubicBezTo>
                  <a:pt x="1159121" y="998567"/>
                  <a:pt x="984774" y="1005913"/>
                  <a:pt x="773035" y="995474"/>
                </a:cubicBezTo>
                <a:cubicBezTo>
                  <a:pt x="561296" y="985035"/>
                  <a:pt x="313730" y="972035"/>
                  <a:pt x="165916" y="995474"/>
                </a:cubicBezTo>
                <a:cubicBezTo>
                  <a:pt x="65700" y="1013059"/>
                  <a:pt x="-13463" y="929395"/>
                  <a:pt x="0" y="829558"/>
                </a:cubicBezTo>
                <a:cubicBezTo>
                  <a:pt x="-19753" y="569066"/>
                  <a:pt x="9324" y="458667"/>
                  <a:pt x="0" y="16591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كوستكو , والمرت </a:t>
            </a:r>
          </a:p>
          <a:p>
            <a:pPr algn="ctr"/>
            <a:r>
              <a:rPr lang="ar-EG" sz="1600" b="1" u="sng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لديهم </a:t>
            </a:r>
            <a:r>
              <a:rPr lang="ar-EG" sz="1600" b="1" dirty="0">
                <a:solidFill>
                  <a:srgbClr val="00B0F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معدل دوران  كم </a:t>
            </a:r>
            <a:r>
              <a:rPr lang="ar-EG" sz="1600" b="1" u="sng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؟</a:t>
            </a:r>
            <a:endParaRPr lang="en-US" sz="1600" b="1" u="sng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99FF175-88E1-42A3-8E10-ADF02C143176}"/>
              </a:ext>
            </a:extLst>
          </p:cNvPr>
          <p:cNvSpPr/>
          <p:nvPr/>
        </p:nvSpPr>
        <p:spPr>
          <a:xfrm>
            <a:off x="10490328" y="4213327"/>
            <a:ext cx="946974" cy="669925"/>
          </a:xfrm>
          <a:pattFill prst="pct5">
            <a:fgClr>
              <a:schemeClr val="bg2">
                <a:lumMod val="20000"/>
                <a:lumOff val="80000"/>
              </a:schemeClr>
            </a:fgClr>
            <a:bgClr>
              <a:schemeClr val="tx1"/>
            </a:bgClr>
          </a:pattFill>
          <a:ln>
            <a:solidFill>
              <a:schemeClr val="bg1">
                <a:alpha val="60000"/>
              </a:schemeClr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100</a:t>
            </a:r>
            <a:endParaRPr lang="en-US" sz="16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D065751-495B-467F-4807-86851E0BD947}"/>
              </a:ext>
            </a:extLst>
          </p:cNvPr>
          <p:cNvSpPr/>
          <p:nvPr/>
        </p:nvSpPr>
        <p:spPr>
          <a:xfrm>
            <a:off x="8927103" y="4213328"/>
            <a:ext cx="946974" cy="669925"/>
          </a:xfrm>
          <a:pattFill prst="pct5">
            <a:fgClr>
              <a:schemeClr val="bg2">
                <a:lumMod val="20000"/>
                <a:lumOff val="80000"/>
              </a:schemeClr>
            </a:fgClr>
            <a:bgClr>
              <a:schemeClr val="tx1"/>
            </a:bgClr>
          </a:pattFill>
          <a:ln>
            <a:solidFill>
              <a:schemeClr val="bg1">
                <a:alpha val="60000"/>
              </a:schemeClr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70</a:t>
            </a:r>
            <a:endParaRPr lang="en-US" sz="16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D0AF163-7AE5-F062-FAB9-886AB7EE8A08}"/>
              </a:ext>
            </a:extLst>
          </p:cNvPr>
          <p:cNvSpPr/>
          <p:nvPr/>
        </p:nvSpPr>
        <p:spPr>
          <a:xfrm>
            <a:off x="8431779" y="5458555"/>
            <a:ext cx="1915785" cy="669925"/>
          </a:xfrm>
          <a:custGeom>
            <a:avLst/>
            <a:gdLst>
              <a:gd name="connsiteX0" fmla="*/ 0 w 1915785"/>
              <a:gd name="connsiteY0" fmla="*/ 111656 h 669925"/>
              <a:gd name="connsiteX1" fmla="*/ 111656 w 1915785"/>
              <a:gd name="connsiteY1" fmla="*/ 0 h 669925"/>
              <a:gd name="connsiteX2" fmla="*/ 692738 w 1915785"/>
              <a:gd name="connsiteY2" fmla="*/ 0 h 669925"/>
              <a:gd name="connsiteX3" fmla="*/ 1273821 w 1915785"/>
              <a:gd name="connsiteY3" fmla="*/ 0 h 669925"/>
              <a:gd name="connsiteX4" fmla="*/ 1804129 w 1915785"/>
              <a:gd name="connsiteY4" fmla="*/ 0 h 669925"/>
              <a:gd name="connsiteX5" fmla="*/ 1915785 w 1915785"/>
              <a:gd name="connsiteY5" fmla="*/ 111656 h 669925"/>
              <a:gd name="connsiteX6" fmla="*/ 1915785 w 1915785"/>
              <a:gd name="connsiteY6" fmla="*/ 558269 h 669925"/>
              <a:gd name="connsiteX7" fmla="*/ 1804129 w 1915785"/>
              <a:gd name="connsiteY7" fmla="*/ 669925 h 669925"/>
              <a:gd name="connsiteX8" fmla="*/ 1223047 w 1915785"/>
              <a:gd name="connsiteY8" fmla="*/ 669925 h 669925"/>
              <a:gd name="connsiteX9" fmla="*/ 641964 w 1915785"/>
              <a:gd name="connsiteY9" fmla="*/ 669925 h 669925"/>
              <a:gd name="connsiteX10" fmla="*/ 111656 w 1915785"/>
              <a:gd name="connsiteY10" fmla="*/ 669925 h 669925"/>
              <a:gd name="connsiteX11" fmla="*/ 0 w 1915785"/>
              <a:gd name="connsiteY11" fmla="*/ 558269 h 669925"/>
              <a:gd name="connsiteX12" fmla="*/ 0 w 1915785"/>
              <a:gd name="connsiteY12" fmla="*/ 111656 h 669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15785" h="669925" fill="none" extrusionOk="0">
                <a:moveTo>
                  <a:pt x="0" y="111656"/>
                </a:moveTo>
                <a:cubicBezTo>
                  <a:pt x="-8821" y="44650"/>
                  <a:pt x="58248" y="-9534"/>
                  <a:pt x="111656" y="0"/>
                </a:cubicBezTo>
                <a:cubicBezTo>
                  <a:pt x="301563" y="26991"/>
                  <a:pt x="506083" y="-16507"/>
                  <a:pt x="692738" y="0"/>
                </a:cubicBezTo>
                <a:cubicBezTo>
                  <a:pt x="879393" y="16507"/>
                  <a:pt x="1083843" y="-16294"/>
                  <a:pt x="1273821" y="0"/>
                </a:cubicBezTo>
                <a:cubicBezTo>
                  <a:pt x="1463799" y="16294"/>
                  <a:pt x="1664964" y="18319"/>
                  <a:pt x="1804129" y="0"/>
                </a:cubicBezTo>
                <a:cubicBezTo>
                  <a:pt x="1860274" y="-542"/>
                  <a:pt x="1928430" y="43774"/>
                  <a:pt x="1915785" y="111656"/>
                </a:cubicBezTo>
                <a:cubicBezTo>
                  <a:pt x="1932700" y="225310"/>
                  <a:pt x="1910309" y="460466"/>
                  <a:pt x="1915785" y="558269"/>
                </a:cubicBezTo>
                <a:cubicBezTo>
                  <a:pt x="1906801" y="619671"/>
                  <a:pt x="1862831" y="663701"/>
                  <a:pt x="1804129" y="669925"/>
                </a:cubicBezTo>
                <a:cubicBezTo>
                  <a:pt x="1625981" y="665510"/>
                  <a:pt x="1460683" y="695176"/>
                  <a:pt x="1223047" y="669925"/>
                </a:cubicBezTo>
                <a:cubicBezTo>
                  <a:pt x="985411" y="644674"/>
                  <a:pt x="762794" y="655421"/>
                  <a:pt x="641964" y="669925"/>
                </a:cubicBezTo>
                <a:cubicBezTo>
                  <a:pt x="521134" y="684429"/>
                  <a:pt x="237621" y="646881"/>
                  <a:pt x="111656" y="669925"/>
                </a:cubicBezTo>
                <a:cubicBezTo>
                  <a:pt x="48797" y="665333"/>
                  <a:pt x="-4094" y="615887"/>
                  <a:pt x="0" y="558269"/>
                </a:cubicBezTo>
                <a:cubicBezTo>
                  <a:pt x="15837" y="424364"/>
                  <a:pt x="5350" y="306802"/>
                  <a:pt x="0" y="111656"/>
                </a:cubicBezTo>
                <a:close/>
              </a:path>
              <a:path w="1915785" h="669925" stroke="0" extrusionOk="0">
                <a:moveTo>
                  <a:pt x="0" y="111656"/>
                </a:moveTo>
                <a:cubicBezTo>
                  <a:pt x="5087" y="42683"/>
                  <a:pt x="48367" y="12084"/>
                  <a:pt x="111656" y="0"/>
                </a:cubicBezTo>
                <a:cubicBezTo>
                  <a:pt x="379019" y="-22243"/>
                  <a:pt x="481549" y="-15592"/>
                  <a:pt x="675814" y="0"/>
                </a:cubicBezTo>
                <a:cubicBezTo>
                  <a:pt x="870079" y="15592"/>
                  <a:pt x="1066879" y="11191"/>
                  <a:pt x="1273821" y="0"/>
                </a:cubicBezTo>
                <a:cubicBezTo>
                  <a:pt x="1480763" y="-11191"/>
                  <a:pt x="1584174" y="-6351"/>
                  <a:pt x="1804129" y="0"/>
                </a:cubicBezTo>
                <a:cubicBezTo>
                  <a:pt x="1857390" y="11292"/>
                  <a:pt x="1915630" y="47407"/>
                  <a:pt x="1915785" y="111656"/>
                </a:cubicBezTo>
                <a:cubicBezTo>
                  <a:pt x="1931408" y="229829"/>
                  <a:pt x="1921408" y="377893"/>
                  <a:pt x="1915785" y="558269"/>
                </a:cubicBezTo>
                <a:cubicBezTo>
                  <a:pt x="1910746" y="618642"/>
                  <a:pt x="1861837" y="666990"/>
                  <a:pt x="1804129" y="669925"/>
                </a:cubicBezTo>
                <a:cubicBezTo>
                  <a:pt x="1588408" y="682785"/>
                  <a:pt x="1361578" y="697207"/>
                  <a:pt x="1223047" y="669925"/>
                </a:cubicBezTo>
                <a:cubicBezTo>
                  <a:pt x="1084516" y="642643"/>
                  <a:pt x="839496" y="644378"/>
                  <a:pt x="641964" y="669925"/>
                </a:cubicBezTo>
                <a:cubicBezTo>
                  <a:pt x="444432" y="695472"/>
                  <a:pt x="252717" y="682533"/>
                  <a:pt x="111656" y="669925"/>
                </a:cubicBezTo>
                <a:cubicBezTo>
                  <a:pt x="55586" y="675178"/>
                  <a:pt x="-6292" y="608663"/>
                  <a:pt x="0" y="558269"/>
                </a:cubicBezTo>
                <a:cubicBezTo>
                  <a:pt x="692" y="374379"/>
                  <a:pt x="-19182" y="326043"/>
                  <a:pt x="0" y="11165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b="1" dirty="0">
                <a:solidFill>
                  <a:schemeClr val="accent3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يجب الموازنة بين دوران الأصول وبين صافي الربح</a:t>
            </a:r>
            <a:endParaRPr lang="en-US" sz="1200" b="1" u="sng" dirty="0">
              <a:solidFill>
                <a:schemeClr val="accent3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0509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  <p:bldP spid="10" grpId="0" animBg="1"/>
      <p:bldP spid="11" grpId="0" animBg="1"/>
      <p:bldP spid="12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34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44941" y="6188075"/>
            <a:ext cx="1142245" cy="669925"/>
          </a:xfrm>
        </p:spPr>
        <p:txBody>
          <a:bodyPr/>
          <a:lstStyle/>
          <a:p>
            <a:r>
              <a:rPr lang="en-US" sz="8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9168106" y="85104"/>
            <a:ext cx="2355733" cy="399590"/>
          </a:xfrm>
          <a:custGeom>
            <a:avLst/>
            <a:gdLst>
              <a:gd name="connsiteX0" fmla="*/ 0 w 2355733"/>
              <a:gd name="connsiteY0" fmla="*/ 66600 h 399590"/>
              <a:gd name="connsiteX1" fmla="*/ 66600 w 2355733"/>
              <a:gd name="connsiteY1" fmla="*/ 0 h 399590"/>
              <a:gd name="connsiteX2" fmla="*/ 622233 w 2355733"/>
              <a:gd name="connsiteY2" fmla="*/ 0 h 399590"/>
              <a:gd name="connsiteX3" fmla="*/ 1222317 w 2355733"/>
              <a:gd name="connsiteY3" fmla="*/ 0 h 399590"/>
              <a:gd name="connsiteX4" fmla="*/ 2289133 w 2355733"/>
              <a:gd name="connsiteY4" fmla="*/ 0 h 399590"/>
              <a:gd name="connsiteX5" fmla="*/ 2355733 w 2355733"/>
              <a:gd name="connsiteY5" fmla="*/ 66600 h 399590"/>
              <a:gd name="connsiteX6" fmla="*/ 2355733 w 2355733"/>
              <a:gd name="connsiteY6" fmla="*/ 332990 h 399590"/>
              <a:gd name="connsiteX7" fmla="*/ 2289133 w 2355733"/>
              <a:gd name="connsiteY7" fmla="*/ 399590 h 399590"/>
              <a:gd name="connsiteX8" fmla="*/ 1711274 w 2355733"/>
              <a:gd name="connsiteY8" fmla="*/ 399590 h 399590"/>
              <a:gd name="connsiteX9" fmla="*/ 1133416 w 2355733"/>
              <a:gd name="connsiteY9" fmla="*/ 399590 h 399590"/>
              <a:gd name="connsiteX10" fmla="*/ 644459 w 2355733"/>
              <a:gd name="connsiteY10" fmla="*/ 399590 h 399590"/>
              <a:gd name="connsiteX11" fmla="*/ 66600 w 2355733"/>
              <a:gd name="connsiteY11" fmla="*/ 399590 h 399590"/>
              <a:gd name="connsiteX12" fmla="*/ 0 w 2355733"/>
              <a:gd name="connsiteY12" fmla="*/ 332990 h 399590"/>
              <a:gd name="connsiteX13" fmla="*/ 0 w 2355733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55733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02627" y="-23832"/>
                  <a:pt x="368345" y="-21674"/>
                  <a:pt x="622233" y="0"/>
                </a:cubicBezTo>
                <a:cubicBezTo>
                  <a:pt x="876121" y="21674"/>
                  <a:pt x="965314" y="-14479"/>
                  <a:pt x="1222317" y="0"/>
                </a:cubicBezTo>
                <a:cubicBezTo>
                  <a:pt x="1479320" y="14479"/>
                  <a:pt x="1920794" y="13956"/>
                  <a:pt x="2289133" y="0"/>
                </a:cubicBezTo>
                <a:cubicBezTo>
                  <a:pt x="2323371" y="3418"/>
                  <a:pt x="2355487" y="25716"/>
                  <a:pt x="2355733" y="66600"/>
                </a:cubicBezTo>
                <a:cubicBezTo>
                  <a:pt x="2356351" y="163177"/>
                  <a:pt x="2361684" y="233743"/>
                  <a:pt x="2355733" y="332990"/>
                </a:cubicBezTo>
                <a:cubicBezTo>
                  <a:pt x="2349576" y="368193"/>
                  <a:pt x="2325097" y="398983"/>
                  <a:pt x="2289133" y="399590"/>
                </a:cubicBezTo>
                <a:cubicBezTo>
                  <a:pt x="2034555" y="384541"/>
                  <a:pt x="1948710" y="409563"/>
                  <a:pt x="1711274" y="399590"/>
                </a:cubicBezTo>
                <a:cubicBezTo>
                  <a:pt x="1473838" y="389617"/>
                  <a:pt x="1383162" y="378838"/>
                  <a:pt x="1133416" y="399590"/>
                </a:cubicBezTo>
                <a:cubicBezTo>
                  <a:pt x="883670" y="420342"/>
                  <a:pt x="876720" y="408684"/>
                  <a:pt x="644459" y="399590"/>
                </a:cubicBezTo>
                <a:cubicBezTo>
                  <a:pt x="412198" y="390496"/>
                  <a:pt x="213343" y="423623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000" b="1" dirty="0">
                <a:solidFill>
                  <a:schemeClr val="tx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نسب الربحية</a:t>
            </a:r>
            <a:endParaRPr lang="en-US" sz="2000" b="1" u="sng" dirty="0">
              <a:solidFill>
                <a:schemeClr val="tx1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F65C824-8685-17AC-F48A-AF040CF3C86C}"/>
              </a:ext>
            </a:extLst>
          </p:cNvPr>
          <p:cNvSpPr/>
          <p:nvPr/>
        </p:nvSpPr>
        <p:spPr>
          <a:xfrm>
            <a:off x="3368116" y="284899"/>
            <a:ext cx="4425863" cy="705243"/>
          </a:xfrm>
          <a:custGeom>
            <a:avLst/>
            <a:gdLst>
              <a:gd name="connsiteX0" fmla="*/ 0 w 4425863"/>
              <a:gd name="connsiteY0" fmla="*/ 117543 h 705243"/>
              <a:gd name="connsiteX1" fmla="*/ 117543 w 4425863"/>
              <a:gd name="connsiteY1" fmla="*/ 0 h 705243"/>
              <a:gd name="connsiteX2" fmla="*/ 732190 w 4425863"/>
              <a:gd name="connsiteY2" fmla="*/ 0 h 705243"/>
              <a:gd name="connsiteX3" fmla="*/ 1514469 w 4425863"/>
              <a:gd name="connsiteY3" fmla="*/ 0 h 705243"/>
              <a:gd name="connsiteX4" fmla="*/ 2129116 w 4425863"/>
              <a:gd name="connsiteY4" fmla="*/ 0 h 705243"/>
              <a:gd name="connsiteX5" fmla="*/ 2743763 w 4425863"/>
              <a:gd name="connsiteY5" fmla="*/ 0 h 705243"/>
              <a:gd name="connsiteX6" fmla="*/ 3484134 w 4425863"/>
              <a:gd name="connsiteY6" fmla="*/ 0 h 705243"/>
              <a:gd name="connsiteX7" fmla="*/ 4308320 w 4425863"/>
              <a:gd name="connsiteY7" fmla="*/ 0 h 705243"/>
              <a:gd name="connsiteX8" fmla="*/ 4425863 w 4425863"/>
              <a:gd name="connsiteY8" fmla="*/ 117543 h 705243"/>
              <a:gd name="connsiteX9" fmla="*/ 4425863 w 4425863"/>
              <a:gd name="connsiteY9" fmla="*/ 587700 h 705243"/>
              <a:gd name="connsiteX10" fmla="*/ 4308320 w 4425863"/>
              <a:gd name="connsiteY10" fmla="*/ 705243 h 705243"/>
              <a:gd name="connsiteX11" fmla="*/ 3651765 w 4425863"/>
              <a:gd name="connsiteY11" fmla="*/ 705243 h 705243"/>
              <a:gd name="connsiteX12" fmla="*/ 3079025 w 4425863"/>
              <a:gd name="connsiteY12" fmla="*/ 705243 h 705243"/>
              <a:gd name="connsiteX13" fmla="*/ 2338655 w 4425863"/>
              <a:gd name="connsiteY13" fmla="*/ 705243 h 705243"/>
              <a:gd name="connsiteX14" fmla="*/ 1682100 w 4425863"/>
              <a:gd name="connsiteY14" fmla="*/ 705243 h 705243"/>
              <a:gd name="connsiteX15" fmla="*/ 899821 w 4425863"/>
              <a:gd name="connsiteY15" fmla="*/ 705243 h 705243"/>
              <a:gd name="connsiteX16" fmla="*/ 117543 w 4425863"/>
              <a:gd name="connsiteY16" fmla="*/ 705243 h 705243"/>
              <a:gd name="connsiteX17" fmla="*/ 0 w 4425863"/>
              <a:gd name="connsiteY17" fmla="*/ 587700 h 705243"/>
              <a:gd name="connsiteX18" fmla="*/ 0 w 4425863"/>
              <a:gd name="connsiteY18" fmla="*/ 117543 h 70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425863" h="705243" fill="none" extrusionOk="0">
                <a:moveTo>
                  <a:pt x="0" y="117543"/>
                </a:moveTo>
                <a:cubicBezTo>
                  <a:pt x="-14609" y="51193"/>
                  <a:pt x="59286" y="-3274"/>
                  <a:pt x="117543" y="0"/>
                </a:cubicBezTo>
                <a:cubicBezTo>
                  <a:pt x="388097" y="15410"/>
                  <a:pt x="482354" y="12478"/>
                  <a:pt x="732190" y="0"/>
                </a:cubicBezTo>
                <a:cubicBezTo>
                  <a:pt x="982026" y="-12478"/>
                  <a:pt x="1192668" y="23369"/>
                  <a:pt x="1514469" y="0"/>
                </a:cubicBezTo>
                <a:cubicBezTo>
                  <a:pt x="1836270" y="-23369"/>
                  <a:pt x="1898621" y="-25300"/>
                  <a:pt x="2129116" y="0"/>
                </a:cubicBezTo>
                <a:cubicBezTo>
                  <a:pt x="2359611" y="25300"/>
                  <a:pt x="2439023" y="-9824"/>
                  <a:pt x="2743763" y="0"/>
                </a:cubicBezTo>
                <a:cubicBezTo>
                  <a:pt x="3048503" y="9824"/>
                  <a:pt x="3188790" y="-24094"/>
                  <a:pt x="3484134" y="0"/>
                </a:cubicBezTo>
                <a:cubicBezTo>
                  <a:pt x="3779478" y="24094"/>
                  <a:pt x="4084698" y="-28565"/>
                  <a:pt x="4308320" y="0"/>
                </a:cubicBezTo>
                <a:cubicBezTo>
                  <a:pt x="4370644" y="-9983"/>
                  <a:pt x="4423282" y="50074"/>
                  <a:pt x="4425863" y="117543"/>
                </a:cubicBezTo>
                <a:cubicBezTo>
                  <a:pt x="4408898" y="323644"/>
                  <a:pt x="4444655" y="389635"/>
                  <a:pt x="4425863" y="587700"/>
                </a:cubicBezTo>
                <a:cubicBezTo>
                  <a:pt x="4433689" y="649405"/>
                  <a:pt x="4378783" y="710180"/>
                  <a:pt x="4308320" y="705243"/>
                </a:cubicBezTo>
                <a:cubicBezTo>
                  <a:pt x="4155893" y="719789"/>
                  <a:pt x="3840181" y="704273"/>
                  <a:pt x="3651765" y="705243"/>
                </a:cubicBezTo>
                <a:cubicBezTo>
                  <a:pt x="3463350" y="706213"/>
                  <a:pt x="3261284" y="681985"/>
                  <a:pt x="3079025" y="705243"/>
                </a:cubicBezTo>
                <a:cubicBezTo>
                  <a:pt x="2896766" y="728501"/>
                  <a:pt x="2657571" y="738634"/>
                  <a:pt x="2338655" y="705243"/>
                </a:cubicBezTo>
                <a:cubicBezTo>
                  <a:pt x="2019739" y="671853"/>
                  <a:pt x="1857821" y="718076"/>
                  <a:pt x="1682100" y="705243"/>
                </a:cubicBezTo>
                <a:cubicBezTo>
                  <a:pt x="1506379" y="692410"/>
                  <a:pt x="1128708" y="700697"/>
                  <a:pt x="899821" y="705243"/>
                </a:cubicBezTo>
                <a:cubicBezTo>
                  <a:pt x="670934" y="709789"/>
                  <a:pt x="284616" y="708567"/>
                  <a:pt x="117543" y="705243"/>
                </a:cubicBezTo>
                <a:cubicBezTo>
                  <a:pt x="44572" y="707650"/>
                  <a:pt x="3264" y="637863"/>
                  <a:pt x="0" y="587700"/>
                </a:cubicBezTo>
                <a:cubicBezTo>
                  <a:pt x="-5062" y="452785"/>
                  <a:pt x="3501" y="337497"/>
                  <a:pt x="0" y="117543"/>
                </a:cubicBezTo>
                <a:close/>
              </a:path>
              <a:path w="4425863" h="705243" stroke="0" extrusionOk="0">
                <a:moveTo>
                  <a:pt x="0" y="117543"/>
                </a:moveTo>
                <a:cubicBezTo>
                  <a:pt x="6188" y="43736"/>
                  <a:pt x="51926" y="5216"/>
                  <a:pt x="117543" y="0"/>
                </a:cubicBezTo>
                <a:cubicBezTo>
                  <a:pt x="337683" y="-20635"/>
                  <a:pt x="481397" y="1827"/>
                  <a:pt x="816006" y="0"/>
                </a:cubicBezTo>
                <a:cubicBezTo>
                  <a:pt x="1150615" y="-1827"/>
                  <a:pt x="1363348" y="-9990"/>
                  <a:pt x="1598284" y="0"/>
                </a:cubicBezTo>
                <a:cubicBezTo>
                  <a:pt x="1833220" y="9990"/>
                  <a:pt x="1993335" y="-23682"/>
                  <a:pt x="2380563" y="0"/>
                </a:cubicBezTo>
                <a:cubicBezTo>
                  <a:pt x="2767791" y="23682"/>
                  <a:pt x="2857468" y="-23666"/>
                  <a:pt x="3037118" y="0"/>
                </a:cubicBezTo>
                <a:cubicBezTo>
                  <a:pt x="3216769" y="23666"/>
                  <a:pt x="3831976" y="-11634"/>
                  <a:pt x="4308320" y="0"/>
                </a:cubicBezTo>
                <a:cubicBezTo>
                  <a:pt x="4368145" y="7059"/>
                  <a:pt x="4427936" y="52189"/>
                  <a:pt x="4425863" y="117543"/>
                </a:cubicBezTo>
                <a:cubicBezTo>
                  <a:pt x="4431646" y="229277"/>
                  <a:pt x="4426219" y="360673"/>
                  <a:pt x="4425863" y="587700"/>
                </a:cubicBezTo>
                <a:cubicBezTo>
                  <a:pt x="4423247" y="668117"/>
                  <a:pt x="4375293" y="709955"/>
                  <a:pt x="4308320" y="705243"/>
                </a:cubicBezTo>
                <a:cubicBezTo>
                  <a:pt x="4024711" y="716571"/>
                  <a:pt x="3931090" y="691575"/>
                  <a:pt x="3651765" y="705243"/>
                </a:cubicBezTo>
                <a:cubicBezTo>
                  <a:pt x="3372441" y="718911"/>
                  <a:pt x="3157293" y="675387"/>
                  <a:pt x="2995210" y="705243"/>
                </a:cubicBezTo>
                <a:cubicBezTo>
                  <a:pt x="2833128" y="735099"/>
                  <a:pt x="2416697" y="693427"/>
                  <a:pt x="2212932" y="705243"/>
                </a:cubicBezTo>
                <a:cubicBezTo>
                  <a:pt x="2009167" y="717059"/>
                  <a:pt x="1675342" y="684395"/>
                  <a:pt x="1514469" y="705243"/>
                </a:cubicBezTo>
                <a:cubicBezTo>
                  <a:pt x="1353596" y="726091"/>
                  <a:pt x="1056908" y="667835"/>
                  <a:pt x="732190" y="705243"/>
                </a:cubicBezTo>
                <a:cubicBezTo>
                  <a:pt x="407472" y="742651"/>
                  <a:pt x="385869" y="693510"/>
                  <a:pt x="117543" y="705243"/>
                </a:cubicBezTo>
                <a:cubicBezTo>
                  <a:pt x="53377" y="700198"/>
                  <a:pt x="13033" y="655966"/>
                  <a:pt x="0" y="587700"/>
                </a:cubicBezTo>
                <a:cubicBezTo>
                  <a:pt x="1885" y="446679"/>
                  <a:pt x="-19392" y="316230"/>
                  <a:pt x="0" y="117543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rgbClr val="00B0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لماذا نسب الربحية مهمة للمستثمر ؟</a:t>
            </a:r>
            <a:endParaRPr lang="en-US" b="1" u="sng" dirty="0">
              <a:solidFill>
                <a:srgbClr val="00B05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C312641-C643-88B6-9C2E-878FBEBDF251}"/>
              </a:ext>
            </a:extLst>
          </p:cNvPr>
          <p:cNvSpPr/>
          <p:nvPr/>
        </p:nvSpPr>
        <p:spPr>
          <a:xfrm>
            <a:off x="9168106" y="1592072"/>
            <a:ext cx="2472095" cy="705243"/>
          </a:xfrm>
          <a:custGeom>
            <a:avLst/>
            <a:gdLst>
              <a:gd name="connsiteX0" fmla="*/ 0 w 2472095"/>
              <a:gd name="connsiteY0" fmla="*/ 117543 h 705243"/>
              <a:gd name="connsiteX1" fmla="*/ 117543 w 2472095"/>
              <a:gd name="connsiteY1" fmla="*/ 0 h 705243"/>
              <a:gd name="connsiteX2" fmla="*/ 699165 w 2472095"/>
              <a:gd name="connsiteY2" fmla="*/ 0 h 705243"/>
              <a:gd name="connsiteX3" fmla="*/ 1213677 w 2472095"/>
              <a:gd name="connsiteY3" fmla="*/ 0 h 705243"/>
              <a:gd name="connsiteX4" fmla="*/ 1795300 w 2472095"/>
              <a:gd name="connsiteY4" fmla="*/ 0 h 705243"/>
              <a:gd name="connsiteX5" fmla="*/ 2354552 w 2472095"/>
              <a:gd name="connsiteY5" fmla="*/ 0 h 705243"/>
              <a:gd name="connsiteX6" fmla="*/ 2472095 w 2472095"/>
              <a:gd name="connsiteY6" fmla="*/ 117543 h 705243"/>
              <a:gd name="connsiteX7" fmla="*/ 2472095 w 2472095"/>
              <a:gd name="connsiteY7" fmla="*/ 587700 h 705243"/>
              <a:gd name="connsiteX8" fmla="*/ 2354552 w 2472095"/>
              <a:gd name="connsiteY8" fmla="*/ 705243 h 705243"/>
              <a:gd name="connsiteX9" fmla="*/ 1840040 w 2472095"/>
              <a:gd name="connsiteY9" fmla="*/ 705243 h 705243"/>
              <a:gd name="connsiteX10" fmla="*/ 1258418 w 2472095"/>
              <a:gd name="connsiteY10" fmla="*/ 705243 h 705243"/>
              <a:gd name="connsiteX11" fmla="*/ 743906 w 2472095"/>
              <a:gd name="connsiteY11" fmla="*/ 705243 h 705243"/>
              <a:gd name="connsiteX12" fmla="*/ 117543 w 2472095"/>
              <a:gd name="connsiteY12" fmla="*/ 705243 h 705243"/>
              <a:gd name="connsiteX13" fmla="*/ 0 w 2472095"/>
              <a:gd name="connsiteY13" fmla="*/ 587700 h 705243"/>
              <a:gd name="connsiteX14" fmla="*/ 0 w 2472095"/>
              <a:gd name="connsiteY14" fmla="*/ 117543 h 70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72095" h="705243" fill="none" extrusionOk="0">
                <a:moveTo>
                  <a:pt x="0" y="117543"/>
                </a:moveTo>
                <a:cubicBezTo>
                  <a:pt x="-3286" y="43176"/>
                  <a:pt x="45497" y="9337"/>
                  <a:pt x="117543" y="0"/>
                </a:cubicBezTo>
                <a:cubicBezTo>
                  <a:pt x="303366" y="-12038"/>
                  <a:pt x="570107" y="27912"/>
                  <a:pt x="699165" y="0"/>
                </a:cubicBezTo>
                <a:cubicBezTo>
                  <a:pt x="828223" y="-27912"/>
                  <a:pt x="1005659" y="-655"/>
                  <a:pt x="1213677" y="0"/>
                </a:cubicBezTo>
                <a:cubicBezTo>
                  <a:pt x="1421695" y="655"/>
                  <a:pt x="1620125" y="-4367"/>
                  <a:pt x="1795300" y="0"/>
                </a:cubicBezTo>
                <a:cubicBezTo>
                  <a:pt x="1970475" y="4367"/>
                  <a:pt x="2089016" y="24337"/>
                  <a:pt x="2354552" y="0"/>
                </a:cubicBezTo>
                <a:cubicBezTo>
                  <a:pt x="2430607" y="5486"/>
                  <a:pt x="2473050" y="67989"/>
                  <a:pt x="2472095" y="117543"/>
                </a:cubicBezTo>
                <a:cubicBezTo>
                  <a:pt x="2480612" y="243290"/>
                  <a:pt x="2459015" y="471634"/>
                  <a:pt x="2472095" y="587700"/>
                </a:cubicBezTo>
                <a:cubicBezTo>
                  <a:pt x="2474944" y="651340"/>
                  <a:pt x="2425975" y="691231"/>
                  <a:pt x="2354552" y="705243"/>
                </a:cubicBezTo>
                <a:cubicBezTo>
                  <a:pt x="2237559" y="685031"/>
                  <a:pt x="2082891" y="720150"/>
                  <a:pt x="1840040" y="705243"/>
                </a:cubicBezTo>
                <a:cubicBezTo>
                  <a:pt x="1597189" y="690336"/>
                  <a:pt x="1378582" y="690602"/>
                  <a:pt x="1258418" y="705243"/>
                </a:cubicBezTo>
                <a:cubicBezTo>
                  <a:pt x="1138254" y="719884"/>
                  <a:pt x="882922" y="688470"/>
                  <a:pt x="743906" y="705243"/>
                </a:cubicBezTo>
                <a:cubicBezTo>
                  <a:pt x="604890" y="722016"/>
                  <a:pt x="404127" y="702975"/>
                  <a:pt x="117543" y="705243"/>
                </a:cubicBezTo>
                <a:cubicBezTo>
                  <a:pt x="60452" y="702031"/>
                  <a:pt x="5546" y="657554"/>
                  <a:pt x="0" y="587700"/>
                </a:cubicBezTo>
                <a:cubicBezTo>
                  <a:pt x="-21361" y="447896"/>
                  <a:pt x="17076" y="268060"/>
                  <a:pt x="0" y="117543"/>
                </a:cubicBezTo>
                <a:close/>
              </a:path>
              <a:path w="2472095" h="705243" stroke="0" extrusionOk="0">
                <a:moveTo>
                  <a:pt x="0" y="117543"/>
                </a:moveTo>
                <a:cubicBezTo>
                  <a:pt x="6188" y="43736"/>
                  <a:pt x="51926" y="5216"/>
                  <a:pt x="117543" y="0"/>
                </a:cubicBezTo>
                <a:cubicBezTo>
                  <a:pt x="312048" y="-17942"/>
                  <a:pt x="534851" y="6932"/>
                  <a:pt x="676795" y="0"/>
                </a:cubicBezTo>
                <a:cubicBezTo>
                  <a:pt x="818739" y="-6932"/>
                  <a:pt x="1086999" y="9158"/>
                  <a:pt x="1280788" y="0"/>
                </a:cubicBezTo>
                <a:cubicBezTo>
                  <a:pt x="1474577" y="-9158"/>
                  <a:pt x="2013234" y="-20713"/>
                  <a:pt x="2354552" y="0"/>
                </a:cubicBezTo>
                <a:cubicBezTo>
                  <a:pt x="2413739" y="7698"/>
                  <a:pt x="2471317" y="39672"/>
                  <a:pt x="2472095" y="117543"/>
                </a:cubicBezTo>
                <a:cubicBezTo>
                  <a:pt x="2465523" y="328707"/>
                  <a:pt x="2477603" y="396634"/>
                  <a:pt x="2472095" y="587700"/>
                </a:cubicBezTo>
                <a:cubicBezTo>
                  <a:pt x="2464245" y="650603"/>
                  <a:pt x="2415891" y="702590"/>
                  <a:pt x="2354552" y="705243"/>
                </a:cubicBezTo>
                <a:cubicBezTo>
                  <a:pt x="2202145" y="693090"/>
                  <a:pt x="1890386" y="676333"/>
                  <a:pt x="1772930" y="705243"/>
                </a:cubicBezTo>
                <a:cubicBezTo>
                  <a:pt x="1655474" y="734153"/>
                  <a:pt x="1314931" y="701780"/>
                  <a:pt x="1191307" y="705243"/>
                </a:cubicBezTo>
                <a:cubicBezTo>
                  <a:pt x="1067683" y="708706"/>
                  <a:pt x="837218" y="729813"/>
                  <a:pt x="699165" y="705243"/>
                </a:cubicBezTo>
                <a:cubicBezTo>
                  <a:pt x="561112" y="680673"/>
                  <a:pt x="364665" y="716951"/>
                  <a:pt x="117543" y="705243"/>
                </a:cubicBezTo>
                <a:cubicBezTo>
                  <a:pt x="47751" y="715230"/>
                  <a:pt x="-13170" y="660642"/>
                  <a:pt x="0" y="587700"/>
                </a:cubicBezTo>
                <a:cubicBezTo>
                  <a:pt x="-6015" y="449856"/>
                  <a:pt x="9789" y="246529"/>
                  <a:pt x="0" y="117543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تحديد الشركات الرائدة</a:t>
            </a:r>
            <a:endParaRPr lang="en-US" b="1" u="sng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2C34054-C31E-0CFA-CC52-1E46FB2254E3}"/>
              </a:ext>
            </a:extLst>
          </p:cNvPr>
          <p:cNvSpPr/>
          <p:nvPr/>
        </p:nvSpPr>
        <p:spPr>
          <a:xfrm>
            <a:off x="2040170" y="2723757"/>
            <a:ext cx="7491704" cy="1540380"/>
          </a:xfrm>
          <a:custGeom>
            <a:avLst/>
            <a:gdLst>
              <a:gd name="connsiteX0" fmla="*/ 0 w 7491704"/>
              <a:gd name="connsiteY0" fmla="*/ 256735 h 1540380"/>
              <a:gd name="connsiteX1" fmla="*/ 256735 w 7491704"/>
              <a:gd name="connsiteY1" fmla="*/ 0 h 1540380"/>
              <a:gd name="connsiteX2" fmla="*/ 884776 w 7491704"/>
              <a:gd name="connsiteY2" fmla="*/ 0 h 1540380"/>
              <a:gd name="connsiteX3" fmla="*/ 1722164 w 7491704"/>
              <a:gd name="connsiteY3" fmla="*/ 0 h 1540380"/>
              <a:gd name="connsiteX4" fmla="*/ 2210641 w 7491704"/>
              <a:gd name="connsiteY4" fmla="*/ 0 h 1540380"/>
              <a:gd name="connsiteX5" fmla="*/ 2978246 w 7491704"/>
              <a:gd name="connsiteY5" fmla="*/ 0 h 1540380"/>
              <a:gd name="connsiteX6" fmla="*/ 3606287 w 7491704"/>
              <a:gd name="connsiteY6" fmla="*/ 0 h 1540380"/>
              <a:gd name="connsiteX7" fmla="*/ 4443675 w 7491704"/>
              <a:gd name="connsiteY7" fmla="*/ 0 h 1540380"/>
              <a:gd name="connsiteX8" fmla="*/ 5281063 w 7491704"/>
              <a:gd name="connsiteY8" fmla="*/ 0 h 1540380"/>
              <a:gd name="connsiteX9" fmla="*/ 5978887 w 7491704"/>
              <a:gd name="connsiteY9" fmla="*/ 0 h 1540380"/>
              <a:gd name="connsiteX10" fmla="*/ 6606928 w 7491704"/>
              <a:gd name="connsiteY10" fmla="*/ 0 h 1540380"/>
              <a:gd name="connsiteX11" fmla="*/ 7234969 w 7491704"/>
              <a:gd name="connsiteY11" fmla="*/ 0 h 1540380"/>
              <a:gd name="connsiteX12" fmla="*/ 7491704 w 7491704"/>
              <a:gd name="connsiteY12" fmla="*/ 256735 h 1540380"/>
              <a:gd name="connsiteX13" fmla="*/ 7491704 w 7491704"/>
              <a:gd name="connsiteY13" fmla="*/ 790728 h 1540380"/>
              <a:gd name="connsiteX14" fmla="*/ 7491704 w 7491704"/>
              <a:gd name="connsiteY14" fmla="*/ 1283645 h 1540380"/>
              <a:gd name="connsiteX15" fmla="*/ 7234969 w 7491704"/>
              <a:gd name="connsiteY15" fmla="*/ 1540380 h 1540380"/>
              <a:gd name="connsiteX16" fmla="*/ 6397581 w 7491704"/>
              <a:gd name="connsiteY16" fmla="*/ 1540380 h 1540380"/>
              <a:gd name="connsiteX17" fmla="*/ 5909105 w 7491704"/>
              <a:gd name="connsiteY17" fmla="*/ 1540380 h 1540380"/>
              <a:gd name="connsiteX18" fmla="*/ 5071716 w 7491704"/>
              <a:gd name="connsiteY18" fmla="*/ 1540380 h 1540380"/>
              <a:gd name="connsiteX19" fmla="*/ 4443675 w 7491704"/>
              <a:gd name="connsiteY19" fmla="*/ 1540380 h 1540380"/>
              <a:gd name="connsiteX20" fmla="*/ 3676070 w 7491704"/>
              <a:gd name="connsiteY20" fmla="*/ 1540380 h 1540380"/>
              <a:gd name="connsiteX21" fmla="*/ 3048029 w 7491704"/>
              <a:gd name="connsiteY21" fmla="*/ 1540380 h 1540380"/>
              <a:gd name="connsiteX22" fmla="*/ 2350205 w 7491704"/>
              <a:gd name="connsiteY22" fmla="*/ 1540380 h 1540380"/>
              <a:gd name="connsiteX23" fmla="*/ 1861729 w 7491704"/>
              <a:gd name="connsiteY23" fmla="*/ 1540380 h 1540380"/>
              <a:gd name="connsiteX24" fmla="*/ 1303470 w 7491704"/>
              <a:gd name="connsiteY24" fmla="*/ 1540380 h 1540380"/>
              <a:gd name="connsiteX25" fmla="*/ 256735 w 7491704"/>
              <a:gd name="connsiteY25" fmla="*/ 1540380 h 1540380"/>
              <a:gd name="connsiteX26" fmla="*/ 0 w 7491704"/>
              <a:gd name="connsiteY26" fmla="*/ 1283645 h 1540380"/>
              <a:gd name="connsiteX27" fmla="*/ 0 w 7491704"/>
              <a:gd name="connsiteY27" fmla="*/ 759921 h 1540380"/>
              <a:gd name="connsiteX28" fmla="*/ 0 w 7491704"/>
              <a:gd name="connsiteY28" fmla="*/ 256735 h 1540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491704" h="1540380" fill="none" extrusionOk="0">
                <a:moveTo>
                  <a:pt x="0" y="256735"/>
                </a:moveTo>
                <a:cubicBezTo>
                  <a:pt x="-1584" y="111383"/>
                  <a:pt x="119202" y="-7658"/>
                  <a:pt x="256735" y="0"/>
                </a:cubicBezTo>
                <a:cubicBezTo>
                  <a:pt x="412485" y="-10748"/>
                  <a:pt x="612280" y="5534"/>
                  <a:pt x="884776" y="0"/>
                </a:cubicBezTo>
                <a:cubicBezTo>
                  <a:pt x="1157272" y="-5534"/>
                  <a:pt x="1501590" y="15797"/>
                  <a:pt x="1722164" y="0"/>
                </a:cubicBezTo>
                <a:cubicBezTo>
                  <a:pt x="1942738" y="-15797"/>
                  <a:pt x="2049791" y="-21071"/>
                  <a:pt x="2210641" y="0"/>
                </a:cubicBezTo>
                <a:cubicBezTo>
                  <a:pt x="2371491" y="21071"/>
                  <a:pt x="2768186" y="36111"/>
                  <a:pt x="2978246" y="0"/>
                </a:cubicBezTo>
                <a:cubicBezTo>
                  <a:pt x="3188306" y="-36111"/>
                  <a:pt x="3440573" y="26365"/>
                  <a:pt x="3606287" y="0"/>
                </a:cubicBezTo>
                <a:cubicBezTo>
                  <a:pt x="3772001" y="-26365"/>
                  <a:pt x="4067770" y="29349"/>
                  <a:pt x="4443675" y="0"/>
                </a:cubicBezTo>
                <a:cubicBezTo>
                  <a:pt x="4819580" y="-29349"/>
                  <a:pt x="5087635" y="-41853"/>
                  <a:pt x="5281063" y="0"/>
                </a:cubicBezTo>
                <a:cubicBezTo>
                  <a:pt x="5474491" y="41853"/>
                  <a:pt x="5734912" y="-6699"/>
                  <a:pt x="5978887" y="0"/>
                </a:cubicBezTo>
                <a:cubicBezTo>
                  <a:pt x="6222862" y="6699"/>
                  <a:pt x="6307255" y="12019"/>
                  <a:pt x="6606928" y="0"/>
                </a:cubicBezTo>
                <a:cubicBezTo>
                  <a:pt x="6906601" y="-12019"/>
                  <a:pt x="7021328" y="940"/>
                  <a:pt x="7234969" y="0"/>
                </a:cubicBezTo>
                <a:cubicBezTo>
                  <a:pt x="7377620" y="6161"/>
                  <a:pt x="7482064" y="124070"/>
                  <a:pt x="7491704" y="256735"/>
                </a:cubicBezTo>
                <a:cubicBezTo>
                  <a:pt x="7506356" y="495847"/>
                  <a:pt x="7489302" y="641168"/>
                  <a:pt x="7491704" y="790728"/>
                </a:cubicBezTo>
                <a:cubicBezTo>
                  <a:pt x="7494106" y="940288"/>
                  <a:pt x="7493449" y="1124927"/>
                  <a:pt x="7491704" y="1283645"/>
                </a:cubicBezTo>
                <a:cubicBezTo>
                  <a:pt x="7503759" y="1409317"/>
                  <a:pt x="7367516" y="1539517"/>
                  <a:pt x="7234969" y="1540380"/>
                </a:cubicBezTo>
                <a:cubicBezTo>
                  <a:pt x="6912947" y="1499438"/>
                  <a:pt x="6802899" y="1571616"/>
                  <a:pt x="6397581" y="1540380"/>
                </a:cubicBezTo>
                <a:cubicBezTo>
                  <a:pt x="5992263" y="1509144"/>
                  <a:pt x="6025520" y="1528305"/>
                  <a:pt x="5909105" y="1540380"/>
                </a:cubicBezTo>
                <a:cubicBezTo>
                  <a:pt x="5792690" y="1552455"/>
                  <a:pt x="5460234" y="1515005"/>
                  <a:pt x="5071716" y="1540380"/>
                </a:cubicBezTo>
                <a:cubicBezTo>
                  <a:pt x="4683198" y="1565755"/>
                  <a:pt x="4654131" y="1510911"/>
                  <a:pt x="4443675" y="1540380"/>
                </a:cubicBezTo>
                <a:cubicBezTo>
                  <a:pt x="4233219" y="1569849"/>
                  <a:pt x="4039066" y="1509045"/>
                  <a:pt x="3676070" y="1540380"/>
                </a:cubicBezTo>
                <a:cubicBezTo>
                  <a:pt x="3313075" y="1571715"/>
                  <a:pt x="3341640" y="1527451"/>
                  <a:pt x="3048029" y="1540380"/>
                </a:cubicBezTo>
                <a:cubicBezTo>
                  <a:pt x="2754418" y="1553309"/>
                  <a:pt x="2629377" y="1565964"/>
                  <a:pt x="2350205" y="1540380"/>
                </a:cubicBezTo>
                <a:cubicBezTo>
                  <a:pt x="2071033" y="1514796"/>
                  <a:pt x="2068682" y="1529188"/>
                  <a:pt x="1861729" y="1540380"/>
                </a:cubicBezTo>
                <a:cubicBezTo>
                  <a:pt x="1654776" y="1551572"/>
                  <a:pt x="1541716" y="1554333"/>
                  <a:pt x="1303470" y="1540380"/>
                </a:cubicBezTo>
                <a:cubicBezTo>
                  <a:pt x="1065224" y="1526427"/>
                  <a:pt x="573806" y="1582156"/>
                  <a:pt x="256735" y="1540380"/>
                </a:cubicBezTo>
                <a:cubicBezTo>
                  <a:pt x="104228" y="1540617"/>
                  <a:pt x="-8939" y="1448485"/>
                  <a:pt x="0" y="1283645"/>
                </a:cubicBezTo>
                <a:cubicBezTo>
                  <a:pt x="20187" y="1138519"/>
                  <a:pt x="6721" y="918906"/>
                  <a:pt x="0" y="759921"/>
                </a:cubicBezTo>
                <a:cubicBezTo>
                  <a:pt x="-6721" y="600936"/>
                  <a:pt x="21520" y="428775"/>
                  <a:pt x="0" y="256735"/>
                </a:cubicBezTo>
                <a:close/>
              </a:path>
              <a:path w="7491704" h="1540380" stroke="0" extrusionOk="0">
                <a:moveTo>
                  <a:pt x="0" y="256735"/>
                </a:moveTo>
                <a:cubicBezTo>
                  <a:pt x="9622" y="101122"/>
                  <a:pt x="112248" y="20078"/>
                  <a:pt x="256735" y="0"/>
                </a:cubicBezTo>
                <a:cubicBezTo>
                  <a:pt x="545539" y="-4358"/>
                  <a:pt x="782846" y="26515"/>
                  <a:pt x="954558" y="0"/>
                </a:cubicBezTo>
                <a:cubicBezTo>
                  <a:pt x="1126270" y="-26515"/>
                  <a:pt x="1483597" y="25387"/>
                  <a:pt x="1791946" y="0"/>
                </a:cubicBezTo>
                <a:cubicBezTo>
                  <a:pt x="2100295" y="-25387"/>
                  <a:pt x="2379749" y="-35875"/>
                  <a:pt x="2629335" y="0"/>
                </a:cubicBezTo>
                <a:cubicBezTo>
                  <a:pt x="2878921" y="35875"/>
                  <a:pt x="2961286" y="-27429"/>
                  <a:pt x="3257376" y="0"/>
                </a:cubicBezTo>
                <a:cubicBezTo>
                  <a:pt x="3553466" y="27429"/>
                  <a:pt x="3660189" y="-5841"/>
                  <a:pt x="4024981" y="0"/>
                </a:cubicBezTo>
                <a:cubicBezTo>
                  <a:pt x="4389773" y="5841"/>
                  <a:pt x="4641273" y="-25400"/>
                  <a:pt x="4862369" y="0"/>
                </a:cubicBezTo>
                <a:cubicBezTo>
                  <a:pt x="5083465" y="25400"/>
                  <a:pt x="5347881" y="-21427"/>
                  <a:pt x="5490411" y="0"/>
                </a:cubicBezTo>
                <a:cubicBezTo>
                  <a:pt x="5632941" y="21427"/>
                  <a:pt x="5959324" y="9953"/>
                  <a:pt x="6188234" y="0"/>
                </a:cubicBezTo>
                <a:cubicBezTo>
                  <a:pt x="6417144" y="-9953"/>
                  <a:pt x="6992994" y="-48238"/>
                  <a:pt x="7234969" y="0"/>
                </a:cubicBezTo>
                <a:cubicBezTo>
                  <a:pt x="7380123" y="5247"/>
                  <a:pt x="7489997" y="122727"/>
                  <a:pt x="7491704" y="256735"/>
                </a:cubicBezTo>
                <a:cubicBezTo>
                  <a:pt x="7472266" y="365299"/>
                  <a:pt x="7471033" y="613010"/>
                  <a:pt x="7491704" y="759921"/>
                </a:cubicBezTo>
                <a:cubicBezTo>
                  <a:pt x="7512375" y="906832"/>
                  <a:pt x="7499173" y="1137513"/>
                  <a:pt x="7491704" y="1283645"/>
                </a:cubicBezTo>
                <a:cubicBezTo>
                  <a:pt x="7477404" y="1418479"/>
                  <a:pt x="7356196" y="1558586"/>
                  <a:pt x="7234969" y="1540380"/>
                </a:cubicBezTo>
                <a:cubicBezTo>
                  <a:pt x="7002198" y="1573658"/>
                  <a:pt x="6783589" y="1505190"/>
                  <a:pt x="6467363" y="1540380"/>
                </a:cubicBezTo>
                <a:cubicBezTo>
                  <a:pt x="6151137" y="1575570"/>
                  <a:pt x="6043646" y="1553926"/>
                  <a:pt x="5699758" y="1540380"/>
                </a:cubicBezTo>
                <a:cubicBezTo>
                  <a:pt x="5355871" y="1526834"/>
                  <a:pt x="5236425" y="1555862"/>
                  <a:pt x="4932152" y="1540380"/>
                </a:cubicBezTo>
                <a:cubicBezTo>
                  <a:pt x="4627879" y="1524898"/>
                  <a:pt x="4527232" y="1534635"/>
                  <a:pt x="4373893" y="1540380"/>
                </a:cubicBezTo>
                <a:cubicBezTo>
                  <a:pt x="4220554" y="1546125"/>
                  <a:pt x="3892214" y="1511101"/>
                  <a:pt x="3606287" y="1540380"/>
                </a:cubicBezTo>
                <a:cubicBezTo>
                  <a:pt x="3320360" y="1569659"/>
                  <a:pt x="3196744" y="1539752"/>
                  <a:pt x="2978246" y="1540380"/>
                </a:cubicBezTo>
                <a:cubicBezTo>
                  <a:pt x="2759748" y="1541008"/>
                  <a:pt x="2546331" y="1547421"/>
                  <a:pt x="2419988" y="1540380"/>
                </a:cubicBezTo>
                <a:cubicBezTo>
                  <a:pt x="2293645" y="1533339"/>
                  <a:pt x="1933268" y="1576283"/>
                  <a:pt x="1582599" y="1540380"/>
                </a:cubicBezTo>
                <a:cubicBezTo>
                  <a:pt x="1231930" y="1504477"/>
                  <a:pt x="1223325" y="1526932"/>
                  <a:pt x="1024341" y="1540380"/>
                </a:cubicBezTo>
                <a:cubicBezTo>
                  <a:pt x="825357" y="1553828"/>
                  <a:pt x="585101" y="1521543"/>
                  <a:pt x="256735" y="1540380"/>
                </a:cubicBezTo>
                <a:cubicBezTo>
                  <a:pt x="117445" y="1523958"/>
                  <a:pt x="-4785" y="1422809"/>
                  <a:pt x="0" y="1283645"/>
                </a:cubicBezTo>
                <a:cubicBezTo>
                  <a:pt x="15081" y="1038904"/>
                  <a:pt x="-7897" y="914174"/>
                  <a:pt x="0" y="790728"/>
                </a:cubicBezTo>
                <a:cubicBezTo>
                  <a:pt x="7897" y="667282"/>
                  <a:pt x="-927" y="429590"/>
                  <a:pt x="0" y="256735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الشركات التي </a:t>
            </a:r>
            <a:r>
              <a:rPr lang="ar-EG" b="1" dirty="0">
                <a:solidFill>
                  <a:srgbClr val="00B0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تتمتع بنسب ربحية عالية </a:t>
            </a:r>
            <a:r>
              <a:rPr lang="ar-EG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غالبًا ما </a:t>
            </a:r>
            <a:r>
              <a:rPr lang="ar-EG" b="1" dirty="0">
                <a:solidFill>
                  <a:schemeClr val="accent5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تكون رائدة في صناعتها وقادرة على الاستمرار في النمو وتحقيق أرباح أعلى في المستقبل.</a:t>
            </a:r>
            <a:r>
              <a:rPr lang="ar-EG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هذا يجعلها استثمارًا جذابًا للمستثمرين الذين يبحثون عن عوائد طويلة الأجل</a:t>
            </a:r>
            <a:endParaRPr lang="en-US" b="1" u="sng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464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44941" y="6188075"/>
            <a:ext cx="1142245" cy="669925"/>
          </a:xfrm>
        </p:spPr>
        <p:txBody>
          <a:bodyPr/>
          <a:lstStyle/>
          <a:p>
            <a:r>
              <a:rPr lang="en-US" sz="8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9168106" y="85104"/>
            <a:ext cx="2355733" cy="399590"/>
          </a:xfrm>
          <a:custGeom>
            <a:avLst/>
            <a:gdLst>
              <a:gd name="connsiteX0" fmla="*/ 0 w 2355733"/>
              <a:gd name="connsiteY0" fmla="*/ 66600 h 399590"/>
              <a:gd name="connsiteX1" fmla="*/ 66600 w 2355733"/>
              <a:gd name="connsiteY1" fmla="*/ 0 h 399590"/>
              <a:gd name="connsiteX2" fmla="*/ 622233 w 2355733"/>
              <a:gd name="connsiteY2" fmla="*/ 0 h 399590"/>
              <a:gd name="connsiteX3" fmla="*/ 1222317 w 2355733"/>
              <a:gd name="connsiteY3" fmla="*/ 0 h 399590"/>
              <a:gd name="connsiteX4" fmla="*/ 2289133 w 2355733"/>
              <a:gd name="connsiteY4" fmla="*/ 0 h 399590"/>
              <a:gd name="connsiteX5" fmla="*/ 2355733 w 2355733"/>
              <a:gd name="connsiteY5" fmla="*/ 66600 h 399590"/>
              <a:gd name="connsiteX6" fmla="*/ 2355733 w 2355733"/>
              <a:gd name="connsiteY6" fmla="*/ 332990 h 399590"/>
              <a:gd name="connsiteX7" fmla="*/ 2289133 w 2355733"/>
              <a:gd name="connsiteY7" fmla="*/ 399590 h 399590"/>
              <a:gd name="connsiteX8" fmla="*/ 1711274 w 2355733"/>
              <a:gd name="connsiteY8" fmla="*/ 399590 h 399590"/>
              <a:gd name="connsiteX9" fmla="*/ 1133416 w 2355733"/>
              <a:gd name="connsiteY9" fmla="*/ 399590 h 399590"/>
              <a:gd name="connsiteX10" fmla="*/ 644459 w 2355733"/>
              <a:gd name="connsiteY10" fmla="*/ 399590 h 399590"/>
              <a:gd name="connsiteX11" fmla="*/ 66600 w 2355733"/>
              <a:gd name="connsiteY11" fmla="*/ 399590 h 399590"/>
              <a:gd name="connsiteX12" fmla="*/ 0 w 2355733"/>
              <a:gd name="connsiteY12" fmla="*/ 332990 h 399590"/>
              <a:gd name="connsiteX13" fmla="*/ 0 w 2355733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55733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02627" y="-23832"/>
                  <a:pt x="368345" y="-21674"/>
                  <a:pt x="622233" y="0"/>
                </a:cubicBezTo>
                <a:cubicBezTo>
                  <a:pt x="876121" y="21674"/>
                  <a:pt x="965314" y="-14479"/>
                  <a:pt x="1222317" y="0"/>
                </a:cubicBezTo>
                <a:cubicBezTo>
                  <a:pt x="1479320" y="14479"/>
                  <a:pt x="1920794" y="13956"/>
                  <a:pt x="2289133" y="0"/>
                </a:cubicBezTo>
                <a:cubicBezTo>
                  <a:pt x="2323371" y="3418"/>
                  <a:pt x="2355487" y="25716"/>
                  <a:pt x="2355733" y="66600"/>
                </a:cubicBezTo>
                <a:cubicBezTo>
                  <a:pt x="2356351" y="163177"/>
                  <a:pt x="2361684" y="233743"/>
                  <a:pt x="2355733" y="332990"/>
                </a:cubicBezTo>
                <a:cubicBezTo>
                  <a:pt x="2349576" y="368193"/>
                  <a:pt x="2325097" y="398983"/>
                  <a:pt x="2289133" y="399590"/>
                </a:cubicBezTo>
                <a:cubicBezTo>
                  <a:pt x="2034555" y="384541"/>
                  <a:pt x="1948710" y="409563"/>
                  <a:pt x="1711274" y="399590"/>
                </a:cubicBezTo>
                <a:cubicBezTo>
                  <a:pt x="1473838" y="389617"/>
                  <a:pt x="1383162" y="378838"/>
                  <a:pt x="1133416" y="399590"/>
                </a:cubicBezTo>
                <a:cubicBezTo>
                  <a:pt x="883670" y="420342"/>
                  <a:pt x="876720" y="408684"/>
                  <a:pt x="644459" y="399590"/>
                </a:cubicBezTo>
                <a:cubicBezTo>
                  <a:pt x="412198" y="390496"/>
                  <a:pt x="213343" y="423623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000" b="1" dirty="0">
                <a:solidFill>
                  <a:schemeClr val="tx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نسب الربحية</a:t>
            </a:r>
            <a:endParaRPr lang="en-US" sz="2000" b="1" u="sng" dirty="0">
              <a:solidFill>
                <a:schemeClr val="tx1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F65C824-8685-17AC-F48A-AF040CF3C86C}"/>
              </a:ext>
            </a:extLst>
          </p:cNvPr>
          <p:cNvSpPr/>
          <p:nvPr/>
        </p:nvSpPr>
        <p:spPr>
          <a:xfrm>
            <a:off x="3368116" y="284899"/>
            <a:ext cx="4425863" cy="705243"/>
          </a:xfrm>
          <a:custGeom>
            <a:avLst/>
            <a:gdLst>
              <a:gd name="connsiteX0" fmla="*/ 0 w 4425863"/>
              <a:gd name="connsiteY0" fmla="*/ 117543 h 705243"/>
              <a:gd name="connsiteX1" fmla="*/ 117543 w 4425863"/>
              <a:gd name="connsiteY1" fmla="*/ 0 h 705243"/>
              <a:gd name="connsiteX2" fmla="*/ 732190 w 4425863"/>
              <a:gd name="connsiteY2" fmla="*/ 0 h 705243"/>
              <a:gd name="connsiteX3" fmla="*/ 1514469 w 4425863"/>
              <a:gd name="connsiteY3" fmla="*/ 0 h 705243"/>
              <a:gd name="connsiteX4" fmla="*/ 2129116 w 4425863"/>
              <a:gd name="connsiteY4" fmla="*/ 0 h 705243"/>
              <a:gd name="connsiteX5" fmla="*/ 2743763 w 4425863"/>
              <a:gd name="connsiteY5" fmla="*/ 0 h 705243"/>
              <a:gd name="connsiteX6" fmla="*/ 3484134 w 4425863"/>
              <a:gd name="connsiteY6" fmla="*/ 0 h 705243"/>
              <a:gd name="connsiteX7" fmla="*/ 4308320 w 4425863"/>
              <a:gd name="connsiteY7" fmla="*/ 0 h 705243"/>
              <a:gd name="connsiteX8" fmla="*/ 4425863 w 4425863"/>
              <a:gd name="connsiteY8" fmla="*/ 117543 h 705243"/>
              <a:gd name="connsiteX9" fmla="*/ 4425863 w 4425863"/>
              <a:gd name="connsiteY9" fmla="*/ 587700 h 705243"/>
              <a:gd name="connsiteX10" fmla="*/ 4308320 w 4425863"/>
              <a:gd name="connsiteY10" fmla="*/ 705243 h 705243"/>
              <a:gd name="connsiteX11" fmla="*/ 3651765 w 4425863"/>
              <a:gd name="connsiteY11" fmla="*/ 705243 h 705243"/>
              <a:gd name="connsiteX12" fmla="*/ 3079025 w 4425863"/>
              <a:gd name="connsiteY12" fmla="*/ 705243 h 705243"/>
              <a:gd name="connsiteX13" fmla="*/ 2338655 w 4425863"/>
              <a:gd name="connsiteY13" fmla="*/ 705243 h 705243"/>
              <a:gd name="connsiteX14" fmla="*/ 1682100 w 4425863"/>
              <a:gd name="connsiteY14" fmla="*/ 705243 h 705243"/>
              <a:gd name="connsiteX15" fmla="*/ 899821 w 4425863"/>
              <a:gd name="connsiteY15" fmla="*/ 705243 h 705243"/>
              <a:gd name="connsiteX16" fmla="*/ 117543 w 4425863"/>
              <a:gd name="connsiteY16" fmla="*/ 705243 h 705243"/>
              <a:gd name="connsiteX17" fmla="*/ 0 w 4425863"/>
              <a:gd name="connsiteY17" fmla="*/ 587700 h 705243"/>
              <a:gd name="connsiteX18" fmla="*/ 0 w 4425863"/>
              <a:gd name="connsiteY18" fmla="*/ 117543 h 70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425863" h="705243" fill="none" extrusionOk="0">
                <a:moveTo>
                  <a:pt x="0" y="117543"/>
                </a:moveTo>
                <a:cubicBezTo>
                  <a:pt x="-14609" y="51193"/>
                  <a:pt x="59286" y="-3274"/>
                  <a:pt x="117543" y="0"/>
                </a:cubicBezTo>
                <a:cubicBezTo>
                  <a:pt x="388097" y="15410"/>
                  <a:pt x="482354" y="12478"/>
                  <a:pt x="732190" y="0"/>
                </a:cubicBezTo>
                <a:cubicBezTo>
                  <a:pt x="982026" y="-12478"/>
                  <a:pt x="1192668" y="23369"/>
                  <a:pt x="1514469" y="0"/>
                </a:cubicBezTo>
                <a:cubicBezTo>
                  <a:pt x="1836270" y="-23369"/>
                  <a:pt x="1898621" y="-25300"/>
                  <a:pt x="2129116" y="0"/>
                </a:cubicBezTo>
                <a:cubicBezTo>
                  <a:pt x="2359611" y="25300"/>
                  <a:pt x="2439023" y="-9824"/>
                  <a:pt x="2743763" y="0"/>
                </a:cubicBezTo>
                <a:cubicBezTo>
                  <a:pt x="3048503" y="9824"/>
                  <a:pt x="3188790" y="-24094"/>
                  <a:pt x="3484134" y="0"/>
                </a:cubicBezTo>
                <a:cubicBezTo>
                  <a:pt x="3779478" y="24094"/>
                  <a:pt x="4084698" y="-28565"/>
                  <a:pt x="4308320" y="0"/>
                </a:cubicBezTo>
                <a:cubicBezTo>
                  <a:pt x="4370644" y="-9983"/>
                  <a:pt x="4423282" y="50074"/>
                  <a:pt x="4425863" y="117543"/>
                </a:cubicBezTo>
                <a:cubicBezTo>
                  <a:pt x="4408898" y="323644"/>
                  <a:pt x="4444655" y="389635"/>
                  <a:pt x="4425863" y="587700"/>
                </a:cubicBezTo>
                <a:cubicBezTo>
                  <a:pt x="4433689" y="649405"/>
                  <a:pt x="4378783" y="710180"/>
                  <a:pt x="4308320" y="705243"/>
                </a:cubicBezTo>
                <a:cubicBezTo>
                  <a:pt x="4155893" y="719789"/>
                  <a:pt x="3840181" y="704273"/>
                  <a:pt x="3651765" y="705243"/>
                </a:cubicBezTo>
                <a:cubicBezTo>
                  <a:pt x="3463350" y="706213"/>
                  <a:pt x="3261284" y="681985"/>
                  <a:pt x="3079025" y="705243"/>
                </a:cubicBezTo>
                <a:cubicBezTo>
                  <a:pt x="2896766" y="728501"/>
                  <a:pt x="2657571" y="738634"/>
                  <a:pt x="2338655" y="705243"/>
                </a:cubicBezTo>
                <a:cubicBezTo>
                  <a:pt x="2019739" y="671853"/>
                  <a:pt x="1857821" y="718076"/>
                  <a:pt x="1682100" y="705243"/>
                </a:cubicBezTo>
                <a:cubicBezTo>
                  <a:pt x="1506379" y="692410"/>
                  <a:pt x="1128708" y="700697"/>
                  <a:pt x="899821" y="705243"/>
                </a:cubicBezTo>
                <a:cubicBezTo>
                  <a:pt x="670934" y="709789"/>
                  <a:pt x="284616" y="708567"/>
                  <a:pt x="117543" y="705243"/>
                </a:cubicBezTo>
                <a:cubicBezTo>
                  <a:pt x="44572" y="707650"/>
                  <a:pt x="3264" y="637863"/>
                  <a:pt x="0" y="587700"/>
                </a:cubicBezTo>
                <a:cubicBezTo>
                  <a:pt x="-5062" y="452785"/>
                  <a:pt x="3501" y="337497"/>
                  <a:pt x="0" y="117543"/>
                </a:cubicBezTo>
                <a:close/>
              </a:path>
              <a:path w="4425863" h="705243" stroke="0" extrusionOk="0">
                <a:moveTo>
                  <a:pt x="0" y="117543"/>
                </a:moveTo>
                <a:cubicBezTo>
                  <a:pt x="6188" y="43736"/>
                  <a:pt x="51926" y="5216"/>
                  <a:pt x="117543" y="0"/>
                </a:cubicBezTo>
                <a:cubicBezTo>
                  <a:pt x="337683" y="-20635"/>
                  <a:pt x="481397" y="1827"/>
                  <a:pt x="816006" y="0"/>
                </a:cubicBezTo>
                <a:cubicBezTo>
                  <a:pt x="1150615" y="-1827"/>
                  <a:pt x="1363348" y="-9990"/>
                  <a:pt x="1598284" y="0"/>
                </a:cubicBezTo>
                <a:cubicBezTo>
                  <a:pt x="1833220" y="9990"/>
                  <a:pt x="1993335" y="-23682"/>
                  <a:pt x="2380563" y="0"/>
                </a:cubicBezTo>
                <a:cubicBezTo>
                  <a:pt x="2767791" y="23682"/>
                  <a:pt x="2857468" y="-23666"/>
                  <a:pt x="3037118" y="0"/>
                </a:cubicBezTo>
                <a:cubicBezTo>
                  <a:pt x="3216769" y="23666"/>
                  <a:pt x="3831976" y="-11634"/>
                  <a:pt x="4308320" y="0"/>
                </a:cubicBezTo>
                <a:cubicBezTo>
                  <a:pt x="4368145" y="7059"/>
                  <a:pt x="4427936" y="52189"/>
                  <a:pt x="4425863" y="117543"/>
                </a:cubicBezTo>
                <a:cubicBezTo>
                  <a:pt x="4431646" y="229277"/>
                  <a:pt x="4426219" y="360673"/>
                  <a:pt x="4425863" y="587700"/>
                </a:cubicBezTo>
                <a:cubicBezTo>
                  <a:pt x="4423247" y="668117"/>
                  <a:pt x="4375293" y="709955"/>
                  <a:pt x="4308320" y="705243"/>
                </a:cubicBezTo>
                <a:cubicBezTo>
                  <a:pt x="4024711" y="716571"/>
                  <a:pt x="3931090" y="691575"/>
                  <a:pt x="3651765" y="705243"/>
                </a:cubicBezTo>
                <a:cubicBezTo>
                  <a:pt x="3372441" y="718911"/>
                  <a:pt x="3157293" y="675387"/>
                  <a:pt x="2995210" y="705243"/>
                </a:cubicBezTo>
                <a:cubicBezTo>
                  <a:pt x="2833128" y="735099"/>
                  <a:pt x="2416697" y="693427"/>
                  <a:pt x="2212932" y="705243"/>
                </a:cubicBezTo>
                <a:cubicBezTo>
                  <a:pt x="2009167" y="717059"/>
                  <a:pt x="1675342" y="684395"/>
                  <a:pt x="1514469" y="705243"/>
                </a:cubicBezTo>
                <a:cubicBezTo>
                  <a:pt x="1353596" y="726091"/>
                  <a:pt x="1056908" y="667835"/>
                  <a:pt x="732190" y="705243"/>
                </a:cubicBezTo>
                <a:cubicBezTo>
                  <a:pt x="407472" y="742651"/>
                  <a:pt x="385869" y="693510"/>
                  <a:pt x="117543" y="705243"/>
                </a:cubicBezTo>
                <a:cubicBezTo>
                  <a:pt x="53377" y="700198"/>
                  <a:pt x="13033" y="655966"/>
                  <a:pt x="0" y="587700"/>
                </a:cubicBezTo>
                <a:cubicBezTo>
                  <a:pt x="1885" y="446679"/>
                  <a:pt x="-19392" y="316230"/>
                  <a:pt x="0" y="117543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chemeClr val="accent6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لماذا نسب الربحية مهمة للمستثمر ؟</a:t>
            </a:r>
            <a:endParaRPr lang="en-US" b="1" u="sng" dirty="0">
              <a:solidFill>
                <a:schemeClr val="accent6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C312641-C643-88B6-9C2E-878FBEBDF251}"/>
              </a:ext>
            </a:extLst>
          </p:cNvPr>
          <p:cNvSpPr/>
          <p:nvPr/>
        </p:nvSpPr>
        <p:spPr>
          <a:xfrm>
            <a:off x="9168106" y="1592072"/>
            <a:ext cx="2472095" cy="705243"/>
          </a:xfrm>
          <a:custGeom>
            <a:avLst/>
            <a:gdLst>
              <a:gd name="connsiteX0" fmla="*/ 0 w 2472095"/>
              <a:gd name="connsiteY0" fmla="*/ 117543 h 705243"/>
              <a:gd name="connsiteX1" fmla="*/ 117543 w 2472095"/>
              <a:gd name="connsiteY1" fmla="*/ 0 h 705243"/>
              <a:gd name="connsiteX2" fmla="*/ 699165 w 2472095"/>
              <a:gd name="connsiteY2" fmla="*/ 0 h 705243"/>
              <a:gd name="connsiteX3" fmla="*/ 1213677 w 2472095"/>
              <a:gd name="connsiteY3" fmla="*/ 0 h 705243"/>
              <a:gd name="connsiteX4" fmla="*/ 1795300 w 2472095"/>
              <a:gd name="connsiteY4" fmla="*/ 0 h 705243"/>
              <a:gd name="connsiteX5" fmla="*/ 2354552 w 2472095"/>
              <a:gd name="connsiteY5" fmla="*/ 0 h 705243"/>
              <a:gd name="connsiteX6" fmla="*/ 2472095 w 2472095"/>
              <a:gd name="connsiteY6" fmla="*/ 117543 h 705243"/>
              <a:gd name="connsiteX7" fmla="*/ 2472095 w 2472095"/>
              <a:gd name="connsiteY7" fmla="*/ 587700 h 705243"/>
              <a:gd name="connsiteX8" fmla="*/ 2354552 w 2472095"/>
              <a:gd name="connsiteY8" fmla="*/ 705243 h 705243"/>
              <a:gd name="connsiteX9" fmla="*/ 1840040 w 2472095"/>
              <a:gd name="connsiteY9" fmla="*/ 705243 h 705243"/>
              <a:gd name="connsiteX10" fmla="*/ 1258418 w 2472095"/>
              <a:gd name="connsiteY10" fmla="*/ 705243 h 705243"/>
              <a:gd name="connsiteX11" fmla="*/ 743906 w 2472095"/>
              <a:gd name="connsiteY11" fmla="*/ 705243 h 705243"/>
              <a:gd name="connsiteX12" fmla="*/ 117543 w 2472095"/>
              <a:gd name="connsiteY12" fmla="*/ 705243 h 705243"/>
              <a:gd name="connsiteX13" fmla="*/ 0 w 2472095"/>
              <a:gd name="connsiteY13" fmla="*/ 587700 h 705243"/>
              <a:gd name="connsiteX14" fmla="*/ 0 w 2472095"/>
              <a:gd name="connsiteY14" fmla="*/ 117543 h 70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72095" h="705243" fill="none" extrusionOk="0">
                <a:moveTo>
                  <a:pt x="0" y="117543"/>
                </a:moveTo>
                <a:cubicBezTo>
                  <a:pt x="-3286" y="43176"/>
                  <a:pt x="45497" y="9337"/>
                  <a:pt x="117543" y="0"/>
                </a:cubicBezTo>
                <a:cubicBezTo>
                  <a:pt x="303366" y="-12038"/>
                  <a:pt x="570107" y="27912"/>
                  <a:pt x="699165" y="0"/>
                </a:cubicBezTo>
                <a:cubicBezTo>
                  <a:pt x="828223" y="-27912"/>
                  <a:pt x="1005659" y="-655"/>
                  <a:pt x="1213677" y="0"/>
                </a:cubicBezTo>
                <a:cubicBezTo>
                  <a:pt x="1421695" y="655"/>
                  <a:pt x="1620125" y="-4367"/>
                  <a:pt x="1795300" y="0"/>
                </a:cubicBezTo>
                <a:cubicBezTo>
                  <a:pt x="1970475" y="4367"/>
                  <a:pt x="2089016" y="24337"/>
                  <a:pt x="2354552" y="0"/>
                </a:cubicBezTo>
                <a:cubicBezTo>
                  <a:pt x="2430607" y="5486"/>
                  <a:pt x="2473050" y="67989"/>
                  <a:pt x="2472095" y="117543"/>
                </a:cubicBezTo>
                <a:cubicBezTo>
                  <a:pt x="2480612" y="243290"/>
                  <a:pt x="2459015" y="471634"/>
                  <a:pt x="2472095" y="587700"/>
                </a:cubicBezTo>
                <a:cubicBezTo>
                  <a:pt x="2474944" y="651340"/>
                  <a:pt x="2425975" y="691231"/>
                  <a:pt x="2354552" y="705243"/>
                </a:cubicBezTo>
                <a:cubicBezTo>
                  <a:pt x="2237559" y="685031"/>
                  <a:pt x="2082891" y="720150"/>
                  <a:pt x="1840040" y="705243"/>
                </a:cubicBezTo>
                <a:cubicBezTo>
                  <a:pt x="1597189" y="690336"/>
                  <a:pt x="1378582" y="690602"/>
                  <a:pt x="1258418" y="705243"/>
                </a:cubicBezTo>
                <a:cubicBezTo>
                  <a:pt x="1138254" y="719884"/>
                  <a:pt x="882922" y="688470"/>
                  <a:pt x="743906" y="705243"/>
                </a:cubicBezTo>
                <a:cubicBezTo>
                  <a:pt x="604890" y="722016"/>
                  <a:pt x="404127" y="702975"/>
                  <a:pt x="117543" y="705243"/>
                </a:cubicBezTo>
                <a:cubicBezTo>
                  <a:pt x="60452" y="702031"/>
                  <a:pt x="5546" y="657554"/>
                  <a:pt x="0" y="587700"/>
                </a:cubicBezTo>
                <a:cubicBezTo>
                  <a:pt x="-21361" y="447896"/>
                  <a:pt x="17076" y="268060"/>
                  <a:pt x="0" y="117543"/>
                </a:cubicBezTo>
                <a:close/>
              </a:path>
              <a:path w="2472095" h="705243" stroke="0" extrusionOk="0">
                <a:moveTo>
                  <a:pt x="0" y="117543"/>
                </a:moveTo>
                <a:cubicBezTo>
                  <a:pt x="6188" y="43736"/>
                  <a:pt x="51926" y="5216"/>
                  <a:pt x="117543" y="0"/>
                </a:cubicBezTo>
                <a:cubicBezTo>
                  <a:pt x="312048" y="-17942"/>
                  <a:pt x="534851" y="6932"/>
                  <a:pt x="676795" y="0"/>
                </a:cubicBezTo>
                <a:cubicBezTo>
                  <a:pt x="818739" y="-6932"/>
                  <a:pt x="1086999" y="9158"/>
                  <a:pt x="1280788" y="0"/>
                </a:cubicBezTo>
                <a:cubicBezTo>
                  <a:pt x="1474577" y="-9158"/>
                  <a:pt x="2013234" y="-20713"/>
                  <a:pt x="2354552" y="0"/>
                </a:cubicBezTo>
                <a:cubicBezTo>
                  <a:pt x="2413739" y="7698"/>
                  <a:pt x="2471317" y="39672"/>
                  <a:pt x="2472095" y="117543"/>
                </a:cubicBezTo>
                <a:cubicBezTo>
                  <a:pt x="2465523" y="328707"/>
                  <a:pt x="2477603" y="396634"/>
                  <a:pt x="2472095" y="587700"/>
                </a:cubicBezTo>
                <a:cubicBezTo>
                  <a:pt x="2464245" y="650603"/>
                  <a:pt x="2415891" y="702590"/>
                  <a:pt x="2354552" y="705243"/>
                </a:cubicBezTo>
                <a:cubicBezTo>
                  <a:pt x="2202145" y="693090"/>
                  <a:pt x="1890386" y="676333"/>
                  <a:pt x="1772930" y="705243"/>
                </a:cubicBezTo>
                <a:cubicBezTo>
                  <a:pt x="1655474" y="734153"/>
                  <a:pt x="1314931" y="701780"/>
                  <a:pt x="1191307" y="705243"/>
                </a:cubicBezTo>
                <a:cubicBezTo>
                  <a:pt x="1067683" y="708706"/>
                  <a:pt x="837218" y="729813"/>
                  <a:pt x="699165" y="705243"/>
                </a:cubicBezTo>
                <a:cubicBezTo>
                  <a:pt x="561112" y="680673"/>
                  <a:pt x="364665" y="716951"/>
                  <a:pt x="117543" y="705243"/>
                </a:cubicBezTo>
                <a:cubicBezTo>
                  <a:pt x="47751" y="715230"/>
                  <a:pt x="-13170" y="660642"/>
                  <a:pt x="0" y="587700"/>
                </a:cubicBezTo>
                <a:cubicBezTo>
                  <a:pt x="-6015" y="449856"/>
                  <a:pt x="9789" y="246529"/>
                  <a:pt x="0" y="117543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تحليل المخاطر</a:t>
            </a:r>
            <a:endParaRPr lang="en-US" b="1" u="sng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2C34054-C31E-0CFA-CC52-1E46FB2254E3}"/>
              </a:ext>
            </a:extLst>
          </p:cNvPr>
          <p:cNvSpPr/>
          <p:nvPr/>
        </p:nvSpPr>
        <p:spPr>
          <a:xfrm>
            <a:off x="2040170" y="2723757"/>
            <a:ext cx="7491704" cy="1540380"/>
          </a:xfrm>
          <a:custGeom>
            <a:avLst/>
            <a:gdLst>
              <a:gd name="connsiteX0" fmla="*/ 0 w 7491704"/>
              <a:gd name="connsiteY0" fmla="*/ 256735 h 1540380"/>
              <a:gd name="connsiteX1" fmla="*/ 256735 w 7491704"/>
              <a:gd name="connsiteY1" fmla="*/ 0 h 1540380"/>
              <a:gd name="connsiteX2" fmla="*/ 884776 w 7491704"/>
              <a:gd name="connsiteY2" fmla="*/ 0 h 1540380"/>
              <a:gd name="connsiteX3" fmla="*/ 1722164 w 7491704"/>
              <a:gd name="connsiteY3" fmla="*/ 0 h 1540380"/>
              <a:gd name="connsiteX4" fmla="*/ 2210641 w 7491704"/>
              <a:gd name="connsiteY4" fmla="*/ 0 h 1540380"/>
              <a:gd name="connsiteX5" fmla="*/ 2978246 w 7491704"/>
              <a:gd name="connsiteY5" fmla="*/ 0 h 1540380"/>
              <a:gd name="connsiteX6" fmla="*/ 3606287 w 7491704"/>
              <a:gd name="connsiteY6" fmla="*/ 0 h 1540380"/>
              <a:gd name="connsiteX7" fmla="*/ 4443675 w 7491704"/>
              <a:gd name="connsiteY7" fmla="*/ 0 h 1540380"/>
              <a:gd name="connsiteX8" fmla="*/ 5281063 w 7491704"/>
              <a:gd name="connsiteY8" fmla="*/ 0 h 1540380"/>
              <a:gd name="connsiteX9" fmla="*/ 5978887 w 7491704"/>
              <a:gd name="connsiteY9" fmla="*/ 0 h 1540380"/>
              <a:gd name="connsiteX10" fmla="*/ 6606928 w 7491704"/>
              <a:gd name="connsiteY10" fmla="*/ 0 h 1540380"/>
              <a:gd name="connsiteX11" fmla="*/ 7234969 w 7491704"/>
              <a:gd name="connsiteY11" fmla="*/ 0 h 1540380"/>
              <a:gd name="connsiteX12" fmla="*/ 7491704 w 7491704"/>
              <a:gd name="connsiteY12" fmla="*/ 256735 h 1540380"/>
              <a:gd name="connsiteX13" fmla="*/ 7491704 w 7491704"/>
              <a:gd name="connsiteY13" fmla="*/ 790728 h 1540380"/>
              <a:gd name="connsiteX14" fmla="*/ 7491704 w 7491704"/>
              <a:gd name="connsiteY14" fmla="*/ 1283645 h 1540380"/>
              <a:gd name="connsiteX15" fmla="*/ 7234969 w 7491704"/>
              <a:gd name="connsiteY15" fmla="*/ 1540380 h 1540380"/>
              <a:gd name="connsiteX16" fmla="*/ 6397581 w 7491704"/>
              <a:gd name="connsiteY16" fmla="*/ 1540380 h 1540380"/>
              <a:gd name="connsiteX17" fmla="*/ 5909105 w 7491704"/>
              <a:gd name="connsiteY17" fmla="*/ 1540380 h 1540380"/>
              <a:gd name="connsiteX18" fmla="*/ 5071716 w 7491704"/>
              <a:gd name="connsiteY18" fmla="*/ 1540380 h 1540380"/>
              <a:gd name="connsiteX19" fmla="*/ 4443675 w 7491704"/>
              <a:gd name="connsiteY19" fmla="*/ 1540380 h 1540380"/>
              <a:gd name="connsiteX20" fmla="*/ 3676070 w 7491704"/>
              <a:gd name="connsiteY20" fmla="*/ 1540380 h 1540380"/>
              <a:gd name="connsiteX21" fmla="*/ 3048029 w 7491704"/>
              <a:gd name="connsiteY21" fmla="*/ 1540380 h 1540380"/>
              <a:gd name="connsiteX22" fmla="*/ 2350205 w 7491704"/>
              <a:gd name="connsiteY22" fmla="*/ 1540380 h 1540380"/>
              <a:gd name="connsiteX23" fmla="*/ 1861729 w 7491704"/>
              <a:gd name="connsiteY23" fmla="*/ 1540380 h 1540380"/>
              <a:gd name="connsiteX24" fmla="*/ 1303470 w 7491704"/>
              <a:gd name="connsiteY24" fmla="*/ 1540380 h 1540380"/>
              <a:gd name="connsiteX25" fmla="*/ 256735 w 7491704"/>
              <a:gd name="connsiteY25" fmla="*/ 1540380 h 1540380"/>
              <a:gd name="connsiteX26" fmla="*/ 0 w 7491704"/>
              <a:gd name="connsiteY26" fmla="*/ 1283645 h 1540380"/>
              <a:gd name="connsiteX27" fmla="*/ 0 w 7491704"/>
              <a:gd name="connsiteY27" fmla="*/ 759921 h 1540380"/>
              <a:gd name="connsiteX28" fmla="*/ 0 w 7491704"/>
              <a:gd name="connsiteY28" fmla="*/ 256735 h 1540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491704" h="1540380" fill="none" extrusionOk="0">
                <a:moveTo>
                  <a:pt x="0" y="256735"/>
                </a:moveTo>
                <a:cubicBezTo>
                  <a:pt x="-1584" y="111383"/>
                  <a:pt x="119202" y="-7658"/>
                  <a:pt x="256735" y="0"/>
                </a:cubicBezTo>
                <a:cubicBezTo>
                  <a:pt x="412485" y="-10748"/>
                  <a:pt x="612280" y="5534"/>
                  <a:pt x="884776" y="0"/>
                </a:cubicBezTo>
                <a:cubicBezTo>
                  <a:pt x="1157272" y="-5534"/>
                  <a:pt x="1501590" y="15797"/>
                  <a:pt x="1722164" y="0"/>
                </a:cubicBezTo>
                <a:cubicBezTo>
                  <a:pt x="1942738" y="-15797"/>
                  <a:pt x="2049791" y="-21071"/>
                  <a:pt x="2210641" y="0"/>
                </a:cubicBezTo>
                <a:cubicBezTo>
                  <a:pt x="2371491" y="21071"/>
                  <a:pt x="2768186" y="36111"/>
                  <a:pt x="2978246" y="0"/>
                </a:cubicBezTo>
                <a:cubicBezTo>
                  <a:pt x="3188306" y="-36111"/>
                  <a:pt x="3440573" y="26365"/>
                  <a:pt x="3606287" y="0"/>
                </a:cubicBezTo>
                <a:cubicBezTo>
                  <a:pt x="3772001" y="-26365"/>
                  <a:pt x="4067770" y="29349"/>
                  <a:pt x="4443675" y="0"/>
                </a:cubicBezTo>
                <a:cubicBezTo>
                  <a:pt x="4819580" y="-29349"/>
                  <a:pt x="5087635" y="-41853"/>
                  <a:pt x="5281063" y="0"/>
                </a:cubicBezTo>
                <a:cubicBezTo>
                  <a:pt x="5474491" y="41853"/>
                  <a:pt x="5734912" y="-6699"/>
                  <a:pt x="5978887" y="0"/>
                </a:cubicBezTo>
                <a:cubicBezTo>
                  <a:pt x="6222862" y="6699"/>
                  <a:pt x="6307255" y="12019"/>
                  <a:pt x="6606928" y="0"/>
                </a:cubicBezTo>
                <a:cubicBezTo>
                  <a:pt x="6906601" y="-12019"/>
                  <a:pt x="7021328" y="940"/>
                  <a:pt x="7234969" y="0"/>
                </a:cubicBezTo>
                <a:cubicBezTo>
                  <a:pt x="7377620" y="6161"/>
                  <a:pt x="7482064" y="124070"/>
                  <a:pt x="7491704" y="256735"/>
                </a:cubicBezTo>
                <a:cubicBezTo>
                  <a:pt x="7506356" y="495847"/>
                  <a:pt x="7489302" y="641168"/>
                  <a:pt x="7491704" y="790728"/>
                </a:cubicBezTo>
                <a:cubicBezTo>
                  <a:pt x="7494106" y="940288"/>
                  <a:pt x="7493449" y="1124927"/>
                  <a:pt x="7491704" y="1283645"/>
                </a:cubicBezTo>
                <a:cubicBezTo>
                  <a:pt x="7503759" y="1409317"/>
                  <a:pt x="7367516" y="1539517"/>
                  <a:pt x="7234969" y="1540380"/>
                </a:cubicBezTo>
                <a:cubicBezTo>
                  <a:pt x="6912947" y="1499438"/>
                  <a:pt x="6802899" y="1571616"/>
                  <a:pt x="6397581" y="1540380"/>
                </a:cubicBezTo>
                <a:cubicBezTo>
                  <a:pt x="5992263" y="1509144"/>
                  <a:pt x="6025520" y="1528305"/>
                  <a:pt x="5909105" y="1540380"/>
                </a:cubicBezTo>
                <a:cubicBezTo>
                  <a:pt x="5792690" y="1552455"/>
                  <a:pt x="5460234" y="1515005"/>
                  <a:pt x="5071716" y="1540380"/>
                </a:cubicBezTo>
                <a:cubicBezTo>
                  <a:pt x="4683198" y="1565755"/>
                  <a:pt x="4654131" y="1510911"/>
                  <a:pt x="4443675" y="1540380"/>
                </a:cubicBezTo>
                <a:cubicBezTo>
                  <a:pt x="4233219" y="1569849"/>
                  <a:pt x="4039066" y="1509045"/>
                  <a:pt x="3676070" y="1540380"/>
                </a:cubicBezTo>
                <a:cubicBezTo>
                  <a:pt x="3313075" y="1571715"/>
                  <a:pt x="3341640" y="1527451"/>
                  <a:pt x="3048029" y="1540380"/>
                </a:cubicBezTo>
                <a:cubicBezTo>
                  <a:pt x="2754418" y="1553309"/>
                  <a:pt x="2629377" y="1565964"/>
                  <a:pt x="2350205" y="1540380"/>
                </a:cubicBezTo>
                <a:cubicBezTo>
                  <a:pt x="2071033" y="1514796"/>
                  <a:pt x="2068682" y="1529188"/>
                  <a:pt x="1861729" y="1540380"/>
                </a:cubicBezTo>
                <a:cubicBezTo>
                  <a:pt x="1654776" y="1551572"/>
                  <a:pt x="1541716" y="1554333"/>
                  <a:pt x="1303470" y="1540380"/>
                </a:cubicBezTo>
                <a:cubicBezTo>
                  <a:pt x="1065224" y="1526427"/>
                  <a:pt x="573806" y="1582156"/>
                  <a:pt x="256735" y="1540380"/>
                </a:cubicBezTo>
                <a:cubicBezTo>
                  <a:pt x="104228" y="1540617"/>
                  <a:pt x="-8939" y="1448485"/>
                  <a:pt x="0" y="1283645"/>
                </a:cubicBezTo>
                <a:cubicBezTo>
                  <a:pt x="20187" y="1138519"/>
                  <a:pt x="6721" y="918906"/>
                  <a:pt x="0" y="759921"/>
                </a:cubicBezTo>
                <a:cubicBezTo>
                  <a:pt x="-6721" y="600936"/>
                  <a:pt x="21520" y="428775"/>
                  <a:pt x="0" y="256735"/>
                </a:cubicBezTo>
                <a:close/>
              </a:path>
              <a:path w="7491704" h="1540380" stroke="0" extrusionOk="0">
                <a:moveTo>
                  <a:pt x="0" y="256735"/>
                </a:moveTo>
                <a:cubicBezTo>
                  <a:pt x="9622" y="101122"/>
                  <a:pt x="112248" y="20078"/>
                  <a:pt x="256735" y="0"/>
                </a:cubicBezTo>
                <a:cubicBezTo>
                  <a:pt x="545539" y="-4358"/>
                  <a:pt x="782846" y="26515"/>
                  <a:pt x="954558" y="0"/>
                </a:cubicBezTo>
                <a:cubicBezTo>
                  <a:pt x="1126270" y="-26515"/>
                  <a:pt x="1483597" y="25387"/>
                  <a:pt x="1791946" y="0"/>
                </a:cubicBezTo>
                <a:cubicBezTo>
                  <a:pt x="2100295" y="-25387"/>
                  <a:pt x="2379749" y="-35875"/>
                  <a:pt x="2629335" y="0"/>
                </a:cubicBezTo>
                <a:cubicBezTo>
                  <a:pt x="2878921" y="35875"/>
                  <a:pt x="2961286" y="-27429"/>
                  <a:pt x="3257376" y="0"/>
                </a:cubicBezTo>
                <a:cubicBezTo>
                  <a:pt x="3553466" y="27429"/>
                  <a:pt x="3660189" y="-5841"/>
                  <a:pt x="4024981" y="0"/>
                </a:cubicBezTo>
                <a:cubicBezTo>
                  <a:pt x="4389773" y="5841"/>
                  <a:pt x="4641273" y="-25400"/>
                  <a:pt x="4862369" y="0"/>
                </a:cubicBezTo>
                <a:cubicBezTo>
                  <a:pt x="5083465" y="25400"/>
                  <a:pt x="5347881" y="-21427"/>
                  <a:pt x="5490411" y="0"/>
                </a:cubicBezTo>
                <a:cubicBezTo>
                  <a:pt x="5632941" y="21427"/>
                  <a:pt x="5959324" y="9953"/>
                  <a:pt x="6188234" y="0"/>
                </a:cubicBezTo>
                <a:cubicBezTo>
                  <a:pt x="6417144" y="-9953"/>
                  <a:pt x="6992994" y="-48238"/>
                  <a:pt x="7234969" y="0"/>
                </a:cubicBezTo>
                <a:cubicBezTo>
                  <a:pt x="7380123" y="5247"/>
                  <a:pt x="7489997" y="122727"/>
                  <a:pt x="7491704" y="256735"/>
                </a:cubicBezTo>
                <a:cubicBezTo>
                  <a:pt x="7472266" y="365299"/>
                  <a:pt x="7471033" y="613010"/>
                  <a:pt x="7491704" y="759921"/>
                </a:cubicBezTo>
                <a:cubicBezTo>
                  <a:pt x="7512375" y="906832"/>
                  <a:pt x="7499173" y="1137513"/>
                  <a:pt x="7491704" y="1283645"/>
                </a:cubicBezTo>
                <a:cubicBezTo>
                  <a:pt x="7477404" y="1418479"/>
                  <a:pt x="7356196" y="1558586"/>
                  <a:pt x="7234969" y="1540380"/>
                </a:cubicBezTo>
                <a:cubicBezTo>
                  <a:pt x="7002198" y="1573658"/>
                  <a:pt x="6783589" y="1505190"/>
                  <a:pt x="6467363" y="1540380"/>
                </a:cubicBezTo>
                <a:cubicBezTo>
                  <a:pt x="6151137" y="1575570"/>
                  <a:pt x="6043646" y="1553926"/>
                  <a:pt x="5699758" y="1540380"/>
                </a:cubicBezTo>
                <a:cubicBezTo>
                  <a:pt x="5355871" y="1526834"/>
                  <a:pt x="5236425" y="1555862"/>
                  <a:pt x="4932152" y="1540380"/>
                </a:cubicBezTo>
                <a:cubicBezTo>
                  <a:pt x="4627879" y="1524898"/>
                  <a:pt x="4527232" y="1534635"/>
                  <a:pt x="4373893" y="1540380"/>
                </a:cubicBezTo>
                <a:cubicBezTo>
                  <a:pt x="4220554" y="1546125"/>
                  <a:pt x="3892214" y="1511101"/>
                  <a:pt x="3606287" y="1540380"/>
                </a:cubicBezTo>
                <a:cubicBezTo>
                  <a:pt x="3320360" y="1569659"/>
                  <a:pt x="3196744" y="1539752"/>
                  <a:pt x="2978246" y="1540380"/>
                </a:cubicBezTo>
                <a:cubicBezTo>
                  <a:pt x="2759748" y="1541008"/>
                  <a:pt x="2546331" y="1547421"/>
                  <a:pt x="2419988" y="1540380"/>
                </a:cubicBezTo>
                <a:cubicBezTo>
                  <a:pt x="2293645" y="1533339"/>
                  <a:pt x="1933268" y="1576283"/>
                  <a:pt x="1582599" y="1540380"/>
                </a:cubicBezTo>
                <a:cubicBezTo>
                  <a:pt x="1231930" y="1504477"/>
                  <a:pt x="1223325" y="1526932"/>
                  <a:pt x="1024341" y="1540380"/>
                </a:cubicBezTo>
                <a:cubicBezTo>
                  <a:pt x="825357" y="1553828"/>
                  <a:pt x="585101" y="1521543"/>
                  <a:pt x="256735" y="1540380"/>
                </a:cubicBezTo>
                <a:cubicBezTo>
                  <a:pt x="117445" y="1523958"/>
                  <a:pt x="-4785" y="1422809"/>
                  <a:pt x="0" y="1283645"/>
                </a:cubicBezTo>
                <a:cubicBezTo>
                  <a:pt x="15081" y="1038904"/>
                  <a:pt x="-7897" y="914174"/>
                  <a:pt x="0" y="790728"/>
                </a:cubicBezTo>
                <a:cubicBezTo>
                  <a:pt x="7897" y="667282"/>
                  <a:pt x="-927" y="429590"/>
                  <a:pt x="0" y="256735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فهم نسب الربحية يساعد المستثمرين على تقييم المخاطر المرتبطة بالاستثمار في شركة معينة. الشركات </a:t>
            </a:r>
            <a:r>
              <a:rPr lang="ar-EG" b="1" dirty="0">
                <a:solidFill>
                  <a:schemeClr val="accent5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التي تعاني من نسب ربحية منخفضة </a:t>
            </a:r>
            <a:r>
              <a:rPr lang="ar-EG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قد تواجه صعوبات مالية أو قد تكون </a:t>
            </a:r>
            <a:r>
              <a:rPr lang="ar-EG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أقل قدرة على تحمل التقلبات الاقتصادية</a:t>
            </a:r>
            <a:endParaRPr lang="en-US" b="1" u="sng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95314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44941" y="6188075"/>
            <a:ext cx="1142245" cy="669925"/>
          </a:xfrm>
        </p:spPr>
        <p:txBody>
          <a:bodyPr/>
          <a:lstStyle/>
          <a:p>
            <a:r>
              <a:rPr lang="en-US" sz="8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9168106" y="85104"/>
            <a:ext cx="2355733" cy="399590"/>
          </a:xfrm>
          <a:custGeom>
            <a:avLst/>
            <a:gdLst>
              <a:gd name="connsiteX0" fmla="*/ 0 w 2355733"/>
              <a:gd name="connsiteY0" fmla="*/ 66600 h 399590"/>
              <a:gd name="connsiteX1" fmla="*/ 66600 w 2355733"/>
              <a:gd name="connsiteY1" fmla="*/ 0 h 399590"/>
              <a:gd name="connsiteX2" fmla="*/ 622233 w 2355733"/>
              <a:gd name="connsiteY2" fmla="*/ 0 h 399590"/>
              <a:gd name="connsiteX3" fmla="*/ 1222317 w 2355733"/>
              <a:gd name="connsiteY3" fmla="*/ 0 h 399590"/>
              <a:gd name="connsiteX4" fmla="*/ 2289133 w 2355733"/>
              <a:gd name="connsiteY4" fmla="*/ 0 h 399590"/>
              <a:gd name="connsiteX5" fmla="*/ 2355733 w 2355733"/>
              <a:gd name="connsiteY5" fmla="*/ 66600 h 399590"/>
              <a:gd name="connsiteX6" fmla="*/ 2355733 w 2355733"/>
              <a:gd name="connsiteY6" fmla="*/ 332990 h 399590"/>
              <a:gd name="connsiteX7" fmla="*/ 2289133 w 2355733"/>
              <a:gd name="connsiteY7" fmla="*/ 399590 h 399590"/>
              <a:gd name="connsiteX8" fmla="*/ 1711274 w 2355733"/>
              <a:gd name="connsiteY8" fmla="*/ 399590 h 399590"/>
              <a:gd name="connsiteX9" fmla="*/ 1133416 w 2355733"/>
              <a:gd name="connsiteY9" fmla="*/ 399590 h 399590"/>
              <a:gd name="connsiteX10" fmla="*/ 644459 w 2355733"/>
              <a:gd name="connsiteY10" fmla="*/ 399590 h 399590"/>
              <a:gd name="connsiteX11" fmla="*/ 66600 w 2355733"/>
              <a:gd name="connsiteY11" fmla="*/ 399590 h 399590"/>
              <a:gd name="connsiteX12" fmla="*/ 0 w 2355733"/>
              <a:gd name="connsiteY12" fmla="*/ 332990 h 399590"/>
              <a:gd name="connsiteX13" fmla="*/ 0 w 2355733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55733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02627" y="-23832"/>
                  <a:pt x="368345" y="-21674"/>
                  <a:pt x="622233" y="0"/>
                </a:cubicBezTo>
                <a:cubicBezTo>
                  <a:pt x="876121" y="21674"/>
                  <a:pt x="965314" y="-14479"/>
                  <a:pt x="1222317" y="0"/>
                </a:cubicBezTo>
                <a:cubicBezTo>
                  <a:pt x="1479320" y="14479"/>
                  <a:pt x="1920794" y="13956"/>
                  <a:pt x="2289133" y="0"/>
                </a:cubicBezTo>
                <a:cubicBezTo>
                  <a:pt x="2323371" y="3418"/>
                  <a:pt x="2355487" y="25716"/>
                  <a:pt x="2355733" y="66600"/>
                </a:cubicBezTo>
                <a:cubicBezTo>
                  <a:pt x="2356351" y="163177"/>
                  <a:pt x="2361684" y="233743"/>
                  <a:pt x="2355733" y="332990"/>
                </a:cubicBezTo>
                <a:cubicBezTo>
                  <a:pt x="2349576" y="368193"/>
                  <a:pt x="2325097" y="398983"/>
                  <a:pt x="2289133" y="399590"/>
                </a:cubicBezTo>
                <a:cubicBezTo>
                  <a:pt x="2034555" y="384541"/>
                  <a:pt x="1948710" y="409563"/>
                  <a:pt x="1711274" y="399590"/>
                </a:cubicBezTo>
                <a:cubicBezTo>
                  <a:pt x="1473838" y="389617"/>
                  <a:pt x="1383162" y="378838"/>
                  <a:pt x="1133416" y="399590"/>
                </a:cubicBezTo>
                <a:cubicBezTo>
                  <a:pt x="883670" y="420342"/>
                  <a:pt x="876720" y="408684"/>
                  <a:pt x="644459" y="399590"/>
                </a:cubicBezTo>
                <a:cubicBezTo>
                  <a:pt x="412198" y="390496"/>
                  <a:pt x="213343" y="423623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000" b="1" dirty="0">
                <a:solidFill>
                  <a:schemeClr val="tx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نسب الربحية</a:t>
            </a:r>
            <a:endParaRPr lang="en-US" sz="2000" b="1" u="sng" dirty="0">
              <a:solidFill>
                <a:schemeClr val="tx1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F65C824-8685-17AC-F48A-AF040CF3C86C}"/>
              </a:ext>
            </a:extLst>
          </p:cNvPr>
          <p:cNvSpPr/>
          <p:nvPr/>
        </p:nvSpPr>
        <p:spPr>
          <a:xfrm>
            <a:off x="3368116" y="284899"/>
            <a:ext cx="4425863" cy="705243"/>
          </a:xfrm>
          <a:custGeom>
            <a:avLst/>
            <a:gdLst>
              <a:gd name="connsiteX0" fmla="*/ 0 w 4425863"/>
              <a:gd name="connsiteY0" fmla="*/ 117543 h 705243"/>
              <a:gd name="connsiteX1" fmla="*/ 117543 w 4425863"/>
              <a:gd name="connsiteY1" fmla="*/ 0 h 705243"/>
              <a:gd name="connsiteX2" fmla="*/ 732190 w 4425863"/>
              <a:gd name="connsiteY2" fmla="*/ 0 h 705243"/>
              <a:gd name="connsiteX3" fmla="*/ 1514469 w 4425863"/>
              <a:gd name="connsiteY3" fmla="*/ 0 h 705243"/>
              <a:gd name="connsiteX4" fmla="*/ 2129116 w 4425863"/>
              <a:gd name="connsiteY4" fmla="*/ 0 h 705243"/>
              <a:gd name="connsiteX5" fmla="*/ 2743763 w 4425863"/>
              <a:gd name="connsiteY5" fmla="*/ 0 h 705243"/>
              <a:gd name="connsiteX6" fmla="*/ 3484134 w 4425863"/>
              <a:gd name="connsiteY6" fmla="*/ 0 h 705243"/>
              <a:gd name="connsiteX7" fmla="*/ 4308320 w 4425863"/>
              <a:gd name="connsiteY7" fmla="*/ 0 h 705243"/>
              <a:gd name="connsiteX8" fmla="*/ 4425863 w 4425863"/>
              <a:gd name="connsiteY8" fmla="*/ 117543 h 705243"/>
              <a:gd name="connsiteX9" fmla="*/ 4425863 w 4425863"/>
              <a:gd name="connsiteY9" fmla="*/ 587700 h 705243"/>
              <a:gd name="connsiteX10" fmla="*/ 4308320 w 4425863"/>
              <a:gd name="connsiteY10" fmla="*/ 705243 h 705243"/>
              <a:gd name="connsiteX11" fmla="*/ 3651765 w 4425863"/>
              <a:gd name="connsiteY11" fmla="*/ 705243 h 705243"/>
              <a:gd name="connsiteX12" fmla="*/ 3079025 w 4425863"/>
              <a:gd name="connsiteY12" fmla="*/ 705243 h 705243"/>
              <a:gd name="connsiteX13" fmla="*/ 2338655 w 4425863"/>
              <a:gd name="connsiteY13" fmla="*/ 705243 h 705243"/>
              <a:gd name="connsiteX14" fmla="*/ 1682100 w 4425863"/>
              <a:gd name="connsiteY14" fmla="*/ 705243 h 705243"/>
              <a:gd name="connsiteX15" fmla="*/ 899821 w 4425863"/>
              <a:gd name="connsiteY15" fmla="*/ 705243 h 705243"/>
              <a:gd name="connsiteX16" fmla="*/ 117543 w 4425863"/>
              <a:gd name="connsiteY16" fmla="*/ 705243 h 705243"/>
              <a:gd name="connsiteX17" fmla="*/ 0 w 4425863"/>
              <a:gd name="connsiteY17" fmla="*/ 587700 h 705243"/>
              <a:gd name="connsiteX18" fmla="*/ 0 w 4425863"/>
              <a:gd name="connsiteY18" fmla="*/ 117543 h 70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425863" h="705243" fill="none" extrusionOk="0">
                <a:moveTo>
                  <a:pt x="0" y="117543"/>
                </a:moveTo>
                <a:cubicBezTo>
                  <a:pt x="-14609" y="51193"/>
                  <a:pt x="59286" y="-3274"/>
                  <a:pt x="117543" y="0"/>
                </a:cubicBezTo>
                <a:cubicBezTo>
                  <a:pt x="388097" y="15410"/>
                  <a:pt x="482354" y="12478"/>
                  <a:pt x="732190" y="0"/>
                </a:cubicBezTo>
                <a:cubicBezTo>
                  <a:pt x="982026" y="-12478"/>
                  <a:pt x="1192668" y="23369"/>
                  <a:pt x="1514469" y="0"/>
                </a:cubicBezTo>
                <a:cubicBezTo>
                  <a:pt x="1836270" y="-23369"/>
                  <a:pt x="1898621" y="-25300"/>
                  <a:pt x="2129116" y="0"/>
                </a:cubicBezTo>
                <a:cubicBezTo>
                  <a:pt x="2359611" y="25300"/>
                  <a:pt x="2439023" y="-9824"/>
                  <a:pt x="2743763" y="0"/>
                </a:cubicBezTo>
                <a:cubicBezTo>
                  <a:pt x="3048503" y="9824"/>
                  <a:pt x="3188790" y="-24094"/>
                  <a:pt x="3484134" y="0"/>
                </a:cubicBezTo>
                <a:cubicBezTo>
                  <a:pt x="3779478" y="24094"/>
                  <a:pt x="4084698" y="-28565"/>
                  <a:pt x="4308320" y="0"/>
                </a:cubicBezTo>
                <a:cubicBezTo>
                  <a:pt x="4370644" y="-9983"/>
                  <a:pt x="4423282" y="50074"/>
                  <a:pt x="4425863" y="117543"/>
                </a:cubicBezTo>
                <a:cubicBezTo>
                  <a:pt x="4408898" y="323644"/>
                  <a:pt x="4444655" y="389635"/>
                  <a:pt x="4425863" y="587700"/>
                </a:cubicBezTo>
                <a:cubicBezTo>
                  <a:pt x="4433689" y="649405"/>
                  <a:pt x="4378783" y="710180"/>
                  <a:pt x="4308320" y="705243"/>
                </a:cubicBezTo>
                <a:cubicBezTo>
                  <a:pt x="4155893" y="719789"/>
                  <a:pt x="3840181" y="704273"/>
                  <a:pt x="3651765" y="705243"/>
                </a:cubicBezTo>
                <a:cubicBezTo>
                  <a:pt x="3463350" y="706213"/>
                  <a:pt x="3261284" y="681985"/>
                  <a:pt x="3079025" y="705243"/>
                </a:cubicBezTo>
                <a:cubicBezTo>
                  <a:pt x="2896766" y="728501"/>
                  <a:pt x="2657571" y="738634"/>
                  <a:pt x="2338655" y="705243"/>
                </a:cubicBezTo>
                <a:cubicBezTo>
                  <a:pt x="2019739" y="671853"/>
                  <a:pt x="1857821" y="718076"/>
                  <a:pt x="1682100" y="705243"/>
                </a:cubicBezTo>
                <a:cubicBezTo>
                  <a:pt x="1506379" y="692410"/>
                  <a:pt x="1128708" y="700697"/>
                  <a:pt x="899821" y="705243"/>
                </a:cubicBezTo>
                <a:cubicBezTo>
                  <a:pt x="670934" y="709789"/>
                  <a:pt x="284616" y="708567"/>
                  <a:pt x="117543" y="705243"/>
                </a:cubicBezTo>
                <a:cubicBezTo>
                  <a:pt x="44572" y="707650"/>
                  <a:pt x="3264" y="637863"/>
                  <a:pt x="0" y="587700"/>
                </a:cubicBezTo>
                <a:cubicBezTo>
                  <a:pt x="-5062" y="452785"/>
                  <a:pt x="3501" y="337497"/>
                  <a:pt x="0" y="117543"/>
                </a:cubicBezTo>
                <a:close/>
              </a:path>
              <a:path w="4425863" h="705243" stroke="0" extrusionOk="0">
                <a:moveTo>
                  <a:pt x="0" y="117543"/>
                </a:moveTo>
                <a:cubicBezTo>
                  <a:pt x="6188" y="43736"/>
                  <a:pt x="51926" y="5216"/>
                  <a:pt x="117543" y="0"/>
                </a:cubicBezTo>
                <a:cubicBezTo>
                  <a:pt x="337683" y="-20635"/>
                  <a:pt x="481397" y="1827"/>
                  <a:pt x="816006" y="0"/>
                </a:cubicBezTo>
                <a:cubicBezTo>
                  <a:pt x="1150615" y="-1827"/>
                  <a:pt x="1363348" y="-9990"/>
                  <a:pt x="1598284" y="0"/>
                </a:cubicBezTo>
                <a:cubicBezTo>
                  <a:pt x="1833220" y="9990"/>
                  <a:pt x="1993335" y="-23682"/>
                  <a:pt x="2380563" y="0"/>
                </a:cubicBezTo>
                <a:cubicBezTo>
                  <a:pt x="2767791" y="23682"/>
                  <a:pt x="2857468" y="-23666"/>
                  <a:pt x="3037118" y="0"/>
                </a:cubicBezTo>
                <a:cubicBezTo>
                  <a:pt x="3216769" y="23666"/>
                  <a:pt x="3831976" y="-11634"/>
                  <a:pt x="4308320" y="0"/>
                </a:cubicBezTo>
                <a:cubicBezTo>
                  <a:pt x="4368145" y="7059"/>
                  <a:pt x="4427936" y="52189"/>
                  <a:pt x="4425863" y="117543"/>
                </a:cubicBezTo>
                <a:cubicBezTo>
                  <a:pt x="4431646" y="229277"/>
                  <a:pt x="4426219" y="360673"/>
                  <a:pt x="4425863" y="587700"/>
                </a:cubicBezTo>
                <a:cubicBezTo>
                  <a:pt x="4423247" y="668117"/>
                  <a:pt x="4375293" y="709955"/>
                  <a:pt x="4308320" y="705243"/>
                </a:cubicBezTo>
                <a:cubicBezTo>
                  <a:pt x="4024711" y="716571"/>
                  <a:pt x="3931090" y="691575"/>
                  <a:pt x="3651765" y="705243"/>
                </a:cubicBezTo>
                <a:cubicBezTo>
                  <a:pt x="3372441" y="718911"/>
                  <a:pt x="3157293" y="675387"/>
                  <a:pt x="2995210" y="705243"/>
                </a:cubicBezTo>
                <a:cubicBezTo>
                  <a:pt x="2833128" y="735099"/>
                  <a:pt x="2416697" y="693427"/>
                  <a:pt x="2212932" y="705243"/>
                </a:cubicBezTo>
                <a:cubicBezTo>
                  <a:pt x="2009167" y="717059"/>
                  <a:pt x="1675342" y="684395"/>
                  <a:pt x="1514469" y="705243"/>
                </a:cubicBezTo>
                <a:cubicBezTo>
                  <a:pt x="1353596" y="726091"/>
                  <a:pt x="1056908" y="667835"/>
                  <a:pt x="732190" y="705243"/>
                </a:cubicBezTo>
                <a:cubicBezTo>
                  <a:pt x="407472" y="742651"/>
                  <a:pt x="385869" y="693510"/>
                  <a:pt x="117543" y="705243"/>
                </a:cubicBezTo>
                <a:cubicBezTo>
                  <a:pt x="53377" y="700198"/>
                  <a:pt x="13033" y="655966"/>
                  <a:pt x="0" y="587700"/>
                </a:cubicBezTo>
                <a:cubicBezTo>
                  <a:pt x="1885" y="446679"/>
                  <a:pt x="-19392" y="316230"/>
                  <a:pt x="0" y="117543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chemeClr val="accent6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لماذا نسب الربحية مهمة للمستثمر ؟</a:t>
            </a:r>
            <a:endParaRPr lang="en-US" b="1" u="sng" dirty="0">
              <a:solidFill>
                <a:schemeClr val="accent6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C312641-C643-88B6-9C2E-878FBEBDF251}"/>
              </a:ext>
            </a:extLst>
          </p:cNvPr>
          <p:cNvSpPr/>
          <p:nvPr/>
        </p:nvSpPr>
        <p:spPr>
          <a:xfrm>
            <a:off x="9168106" y="1592072"/>
            <a:ext cx="2472095" cy="705243"/>
          </a:xfrm>
          <a:custGeom>
            <a:avLst/>
            <a:gdLst>
              <a:gd name="connsiteX0" fmla="*/ 0 w 2472095"/>
              <a:gd name="connsiteY0" fmla="*/ 117543 h 705243"/>
              <a:gd name="connsiteX1" fmla="*/ 117543 w 2472095"/>
              <a:gd name="connsiteY1" fmla="*/ 0 h 705243"/>
              <a:gd name="connsiteX2" fmla="*/ 699165 w 2472095"/>
              <a:gd name="connsiteY2" fmla="*/ 0 h 705243"/>
              <a:gd name="connsiteX3" fmla="*/ 1213677 w 2472095"/>
              <a:gd name="connsiteY3" fmla="*/ 0 h 705243"/>
              <a:gd name="connsiteX4" fmla="*/ 1795300 w 2472095"/>
              <a:gd name="connsiteY4" fmla="*/ 0 h 705243"/>
              <a:gd name="connsiteX5" fmla="*/ 2354552 w 2472095"/>
              <a:gd name="connsiteY5" fmla="*/ 0 h 705243"/>
              <a:gd name="connsiteX6" fmla="*/ 2472095 w 2472095"/>
              <a:gd name="connsiteY6" fmla="*/ 117543 h 705243"/>
              <a:gd name="connsiteX7" fmla="*/ 2472095 w 2472095"/>
              <a:gd name="connsiteY7" fmla="*/ 587700 h 705243"/>
              <a:gd name="connsiteX8" fmla="*/ 2354552 w 2472095"/>
              <a:gd name="connsiteY8" fmla="*/ 705243 h 705243"/>
              <a:gd name="connsiteX9" fmla="*/ 1840040 w 2472095"/>
              <a:gd name="connsiteY9" fmla="*/ 705243 h 705243"/>
              <a:gd name="connsiteX10" fmla="*/ 1258418 w 2472095"/>
              <a:gd name="connsiteY10" fmla="*/ 705243 h 705243"/>
              <a:gd name="connsiteX11" fmla="*/ 743906 w 2472095"/>
              <a:gd name="connsiteY11" fmla="*/ 705243 h 705243"/>
              <a:gd name="connsiteX12" fmla="*/ 117543 w 2472095"/>
              <a:gd name="connsiteY12" fmla="*/ 705243 h 705243"/>
              <a:gd name="connsiteX13" fmla="*/ 0 w 2472095"/>
              <a:gd name="connsiteY13" fmla="*/ 587700 h 705243"/>
              <a:gd name="connsiteX14" fmla="*/ 0 w 2472095"/>
              <a:gd name="connsiteY14" fmla="*/ 117543 h 70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72095" h="705243" fill="none" extrusionOk="0">
                <a:moveTo>
                  <a:pt x="0" y="117543"/>
                </a:moveTo>
                <a:cubicBezTo>
                  <a:pt x="-3286" y="43176"/>
                  <a:pt x="45497" y="9337"/>
                  <a:pt x="117543" y="0"/>
                </a:cubicBezTo>
                <a:cubicBezTo>
                  <a:pt x="303366" y="-12038"/>
                  <a:pt x="570107" y="27912"/>
                  <a:pt x="699165" y="0"/>
                </a:cubicBezTo>
                <a:cubicBezTo>
                  <a:pt x="828223" y="-27912"/>
                  <a:pt x="1005659" y="-655"/>
                  <a:pt x="1213677" y="0"/>
                </a:cubicBezTo>
                <a:cubicBezTo>
                  <a:pt x="1421695" y="655"/>
                  <a:pt x="1620125" y="-4367"/>
                  <a:pt x="1795300" y="0"/>
                </a:cubicBezTo>
                <a:cubicBezTo>
                  <a:pt x="1970475" y="4367"/>
                  <a:pt x="2089016" y="24337"/>
                  <a:pt x="2354552" y="0"/>
                </a:cubicBezTo>
                <a:cubicBezTo>
                  <a:pt x="2430607" y="5486"/>
                  <a:pt x="2473050" y="67989"/>
                  <a:pt x="2472095" y="117543"/>
                </a:cubicBezTo>
                <a:cubicBezTo>
                  <a:pt x="2480612" y="243290"/>
                  <a:pt x="2459015" y="471634"/>
                  <a:pt x="2472095" y="587700"/>
                </a:cubicBezTo>
                <a:cubicBezTo>
                  <a:pt x="2474944" y="651340"/>
                  <a:pt x="2425975" y="691231"/>
                  <a:pt x="2354552" y="705243"/>
                </a:cubicBezTo>
                <a:cubicBezTo>
                  <a:pt x="2237559" y="685031"/>
                  <a:pt x="2082891" y="720150"/>
                  <a:pt x="1840040" y="705243"/>
                </a:cubicBezTo>
                <a:cubicBezTo>
                  <a:pt x="1597189" y="690336"/>
                  <a:pt x="1378582" y="690602"/>
                  <a:pt x="1258418" y="705243"/>
                </a:cubicBezTo>
                <a:cubicBezTo>
                  <a:pt x="1138254" y="719884"/>
                  <a:pt x="882922" y="688470"/>
                  <a:pt x="743906" y="705243"/>
                </a:cubicBezTo>
                <a:cubicBezTo>
                  <a:pt x="604890" y="722016"/>
                  <a:pt x="404127" y="702975"/>
                  <a:pt x="117543" y="705243"/>
                </a:cubicBezTo>
                <a:cubicBezTo>
                  <a:pt x="60452" y="702031"/>
                  <a:pt x="5546" y="657554"/>
                  <a:pt x="0" y="587700"/>
                </a:cubicBezTo>
                <a:cubicBezTo>
                  <a:pt x="-21361" y="447896"/>
                  <a:pt x="17076" y="268060"/>
                  <a:pt x="0" y="117543"/>
                </a:cubicBezTo>
                <a:close/>
              </a:path>
              <a:path w="2472095" h="705243" stroke="0" extrusionOk="0">
                <a:moveTo>
                  <a:pt x="0" y="117543"/>
                </a:moveTo>
                <a:cubicBezTo>
                  <a:pt x="6188" y="43736"/>
                  <a:pt x="51926" y="5216"/>
                  <a:pt x="117543" y="0"/>
                </a:cubicBezTo>
                <a:cubicBezTo>
                  <a:pt x="312048" y="-17942"/>
                  <a:pt x="534851" y="6932"/>
                  <a:pt x="676795" y="0"/>
                </a:cubicBezTo>
                <a:cubicBezTo>
                  <a:pt x="818739" y="-6932"/>
                  <a:pt x="1086999" y="9158"/>
                  <a:pt x="1280788" y="0"/>
                </a:cubicBezTo>
                <a:cubicBezTo>
                  <a:pt x="1474577" y="-9158"/>
                  <a:pt x="2013234" y="-20713"/>
                  <a:pt x="2354552" y="0"/>
                </a:cubicBezTo>
                <a:cubicBezTo>
                  <a:pt x="2413739" y="7698"/>
                  <a:pt x="2471317" y="39672"/>
                  <a:pt x="2472095" y="117543"/>
                </a:cubicBezTo>
                <a:cubicBezTo>
                  <a:pt x="2465523" y="328707"/>
                  <a:pt x="2477603" y="396634"/>
                  <a:pt x="2472095" y="587700"/>
                </a:cubicBezTo>
                <a:cubicBezTo>
                  <a:pt x="2464245" y="650603"/>
                  <a:pt x="2415891" y="702590"/>
                  <a:pt x="2354552" y="705243"/>
                </a:cubicBezTo>
                <a:cubicBezTo>
                  <a:pt x="2202145" y="693090"/>
                  <a:pt x="1890386" y="676333"/>
                  <a:pt x="1772930" y="705243"/>
                </a:cubicBezTo>
                <a:cubicBezTo>
                  <a:pt x="1655474" y="734153"/>
                  <a:pt x="1314931" y="701780"/>
                  <a:pt x="1191307" y="705243"/>
                </a:cubicBezTo>
                <a:cubicBezTo>
                  <a:pt x="1067683" y="708706"/>
                  <a:pt x="837218" y="729813"/>
                  <a:pt x="699165" y="705243"/>
                </a:cubicBezTo>
                <a:cubicBezTo>
                  <a:pt x="561112" y="680673"/>
                  <a:pt x="364665" y="716951"/>
                  <a:pt x="117543" y="705243"/>
                </a:cubicBezTo>
                <a:cubicBezTo>
                  <a:pt x="47751" y="715230"/>
                  <a:pt x="-13170" y="660642"/>
                  <a:pt x="0" y="587700"/>
                </a:cubicBezTo>
                <a:cubicBezTo>
                  <a:pt x="-6015" y="449856"/>
                  <a:pt x="9789" y="246529"/>
                  <a:pt x="0" y="117543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مقارنة الأداء</a:t>
            </a:r>
            <a:endParaRPr lang="en-US" b="1" u="sng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2C34054-C31E-0CFA-CC52-1E46FB2254E3}"/>
              </a:ext>
            </a:extLst>
          </p:cNvPr>
          <p:cNvSpPr/>
          <p:nvPr/>
        </p:nvSpPr>
        <p:spPr>
          <a:xfrm>
            <a:off x="2040170" y="2723757"/>
            <a:ext cx="7491704" cy="1540380"/>
          </a:xfrm>
          <a:custGeom>
            <a:avLst/>
            <a:gdLst>
              <a:gd name="connsiteX0" fmla="*/ 0 w 7491704"/>
              <a:gd name="connsiteY0" fmla="*/ 256735 h 1540380"/>
              <a:gd name="connsiteX1" fmla="*/ 256735 w 7491704"/>
              <a:gd name="connsiteY1" fmla="*/ 0 h 1540380"/>
              <a:gd name="connsiteX2" fmla="*/ 884776 w 7491704"/>
              <a:gd name="connsiteY2" fmla="*/ 0 h 1540380"/>
              <a:gd name="connsiteX3" fmla="*/ 1722164 w 7491704"/>
              <a:gd name="connsiteY3" fmla="*/ 0 h 1540380"/>
              <a:gd name="connsiteX4" fmla="*/ 2210641 w 7491704"/>
              <a:gd name="connsiteY4" fmla="*/ 0 h 1540380"/>
              <a:gd name="connsiteX5" fmla="*/ 2978246 w 7491704"/>
              <a:gd name="connsiteY5" fmla="*/ 0 h 1540380"/>
              <a:gd name="connsiteX6" fmla="*/ 3606287 w 7491704"/>
              <a:gd name="connsiteY6" fmla="*/ 0 h 1540380"/>
              <a:gd name="connsiteX7" fmla="*/ 4443675 w 7491704"/>
              <a:gd name="connsiteY7" fmla="*/ 0 h 1540380"/>
              <a:gd name="connsiteX8" fmla="*/ 5281063 w 7491704"/>
              <a:gd name="connsiteY8" fmla="*/ 0 h 1540380"/>
              <a:gd name="connsiteX9" fmla="*/ 5978887 w 7491704"/>
              <a:gd name="connsiteY9" fmla="*/ 0 h 1540380"/>
              <a:gd name="connsiteX10" fmla="*/ 6606928 w 7491704"/>
              <a:gd name="connsiteY10" fmla="*/ 0 h 1540380"/>
              <a:gd name="connsiteX11" fmla="*/ 7234969 w 7491704"/>
              <a:gd name="connsiteY11" fmla="*/ 0 h 1540380"/>
              <a:gd name="connsiteX12" fmla="*/ 7491704 w 7491704"/>
              <a:gd name="connsiteY12" fmla="*/ 256735 h 1540380"/>
              <a:gd name="connsiteX13" fmla="*/ 7491704 w 7491704"/>
              <a:gd name="connsiteY13" fmla="*/ 790728 h 1540380"/>
              <a:gd name="connsiteX14" fmla="*/ 7491704 w 7491704"/>
              <a:gd name="connsiteY14" fmla="*/ 1283645 h 1540380"/>
              <a:gd name="connsiteX15" fmla="*/ 7234969 w 7491704"/>
              <a:gd name="connsiteY15" fmla="*/ 1540380 h 1540380"/>
              <a:gd name="connsiteX16" fmla="*/ 6397581 w 7491704"/>
              <a:gd name="connsiteY16" fmla="*/ 1540380 h 1540380"/>
              <a:gd name="connsiteX17" fmla="*/ 5909105 w 7491704"/>
              <a:gd name="connsiteY17" fmla="*/ 1540380 h 1540380"/>
              <a:gd name="connsiteX18" fmla="*/ 5071716 w 7491704"/>
              <a:gd name="connsiteY18" fmla="*/ 1540380 h 1540380"/>
              <a:gd name="connsiteX19" fmla="*/ 4443675 w 7491704"/>
              <a:gd name="connsiteY19" fmla="*/ 1540380 h 1540380"/>
              <a:gd name="connsiteX20" fmla="*/ 3676070 w 7491704"/>
              <a:gd name="connsiteY20" fmla="*/ 1540380 h 1540380"/>
              <a:gd name="connsiteX21" fmla="*/ 3048029 w 7491704"/>
              <a:gd name="connsiteY21" fmla="*/ 1540380 h 1540380"/>
              <a:gd name="connsiteX22" fmla="*/ 2350205 w 7491704"/>
              <a:gd name="connsiteY22" fmla="*/ 1540380 h 1540380"/>
              <a:gd name="connsiteX23" fmla="*/ 1861729 w 7491704"/>
              <a:gd name="connsiteY23" fmla="*/ 1540380 h 1540380"/>
              <a:gd name="connsiteX24" fmla="*/ 1303470 w 7491704"/>
              <a:gd name="connsiteY24" fmla="*/ 1540380 h 1540380"/>
              <a:gd name="connsiteX25" fmla="*/ 256735 w 7491704"/>
              <a:gd name="connsiteY25" fmla="*/ 1540380 h 1540380"/>
              <a:gd name="connsiteX26" fmla="*/ 0 w 7491704"/>
              <a:gd name="connsiteY26" fmla="*/ 1283645 h 1540380"/>
              <a:gd name="connsiteX27" fmla="*/ 0 w 7491704"/>
              <a:gd name="connsiteY27" fmla="*/ 759921 h 1540380"/>
              <a:gd name="connsiteX28" fmla="*/ 0 w 7491704"/>
              <a:gd name="connsiteY28" fmla="*/ 256735 h 1540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491704" h="1540380" fill="none" extrusionOk="0">
                <a:moveTo>
                  <a:pt x="0" y="256735"/>
                </a:moveTo>
                <a:cubicBezTo>
                  <a:pt x="-1584" y="111383"/>
                  <a:pt x="119202" y="-7658"/>
                  <a:pt x="256735" y="0"/>
                </a:cubicBezTo>
                <a:cubicBezTo>
                  <a:pt x="412485" y="-10748"/>
                  <a:pt x="612280" y="5534"/>
                  <a:pt x="884776" y="0"/>
                </a:cubicBezTo>
                <a:cubicBezTo>
                  <a:pt x="1157272" y="-5534"/>
                  <a:pt x="1501590" y="15797"/>
                  <a:pt x="1722164" y="0"/>
                </a:cubicBezTo>
                <a:cubicBezTo>
                  <a:pt x="1942738" y="-15797"/>
                  <a:pt x="2049791" y="-21071"/>
                  <a:pt x="2210641" y="0"/>
                </a:cubicBezTo>
                <a:cubicBezTo>
                  <a:pt x="2371491" y="21071"/>
                  <a:pt x="2768186" y="36111"/>
                  <a:pt x="2978246" y="0"/>
                </a:cubicBezTo>
                <a:cubicBezTo>
                  <a:pt x="3188306" y="-36111"/>
                  <a:pt x="3440573" y="26365"/>
                  <a:pt x="3606287" y="0"/>
                </a:cubicBezTo>
                <a:cubicBezTo>
                  <a:pt x="3772001" y="-26365"/>
                  <a:pt x="4067770" y="29349"/>
                  <a:pt x="4443675" y="0"/>
                </a:cubicBezTo>
                <a:cubicBezTo>
                  <a:pt x="4819580" y="-29349"/>
                  <a:pt x="5087635" y="-41853"/>
                  <a:pt x="5281063" y="0"/>
                </a:cubicBezTo>
                <a:cubicBezTo>
                  <a:pt x="5474491" y="41853"/>
                  <a:pt x="5734912" y="-6699"/>
                  <a:pt x="5978887" y="0"/>
                </a:cubicBezTo>
                <a:cubicBezTo>
                  <a:pt x="6222862" y="6699"/>
                  <a:pt x="6307255" y="12019"/>
                  <a:pt x="6606928" y="0"/>
                </a:cubicBezTo>
                <a:cubicBezTo>
                  <a:pt x="6906601" y="-12019"/>
                  <a:pt x="7021328" y="940"/>
                  <a:pt x="7234969" y="0"/>
                </a:cubicBezTo>
                <a:cubicBezTo>
                  <a:pt x="7377620" y="6161"/>
                  <a:pt x="7482064" y="124070"/>
                  <a:pt x="7491704" y="256735"/>
                </a:cubicBezTo>
                <a:cubicBezTo>
                  <a:pt x="7506356" y="495847"/>
                  <a:pt x="7489302" y="641168"/>
                  <a:pt x="7491704" y="790728"/>
                </a:cubicBezTo>
                <a:cubicBezTo>
                  <a:pt x="7494106" y="940288"/>
                  <a:pt x="7493449" y="1124927"/>
                  <a:pt x="7491704" y="1283645"/>
                </a:cubicBezTo>
                <a:cubicBezTo>
                  <a:pt x="7503759" y="1409317"/>
                  <a:pt x="7367516" y="1539517"/>
                  <a:pt x="7234969" y="1540380"/>
                </a:cubicBezTo>
                <a:cubicBezTo>
                  <a:pt x="6912947" y="1499438"/>
                  <a:pt x="6802899" y="1571616"/>
                  <a:pt x="6397581" y="1540380"/>
                </a:cubicBezTo>
                <a:cubicBezTo>
                  <a:pt x="5992263" y="1509144"/>
                  <a:pt x="6025520" y="1528305"/>
                  <a:pt x="5909105" y="1540380"/>
                </a:cubicBezTo>
                <a:cubicBezTo>
                  <a:pt x="5792690" y="1552455"/>
                  <a:pt x="5460234" y="1515005"/>
                  <a:pt x="5071716" y="1540380"/>
                </a:cubicBezTo>
                <a:cubicBezTo>
                  <a:pt x="4683198" y="1565755"/>
                  <a:pt x="4654131" y="1510911"/>
                  <a:pt x="4443675" y="1540380"/>
                </a:cubicBezTo>
                <a:cubicBezTo>
                  <a:pt x="4233219" y="1569849"/>
                  <a:pt x="4039066" y="1509045"/>
                  <a:pt x="3676070" y="1540380"/>
                </a:cubicBezTo>
                <a:cubicBezTo>
                  <a:pt x="3313075" y="1571715"/>
                  <a:pt x="3341640" y="1527451"/>
                  <a:pt x="3048029" y="1540380"/>
                </a:cubicBezTo>
                <a:cubicBezTo>
                  <a:pt x="2754418" y="1553309"/>
                  <a:pt x="2629377" y="1565964"/>
                  <a:pt x="2350205" y="1540380"/>
                </a:cubicBezTo>
                <a:cubicBezTo>
                  <a:pt x="2071033" y="1514796"/>
                  <a:pt x="2068682" y="1529188"/>
                  <a:pt x="1861729" y="1540380"/>
                </a:cubicBezTo>
                <a:cubicBezTo>
                  <a:pt x="1654776" y="1551572"/>
                  <a:pt x="1541716" y="1554333"/>
                  <a:pt x="1303470" y="1540380"/>
                </a:cubicBezTo>
                <a:cubicBezTo>
                  <a:pt x="1065224" y="1526427"/>
                  <a:pt x="573806" y="1582156"/>
                  <a:pt x="256735" y="1540380"/>
                </a:cubicBezTo>
                <a:cubicBezTo>
                  <a:pt x="104228" y="1540617"/>
                  <a:pt x="-8939" y="1448485"/>
                  <a:pt x="0" y="1283645"/>
                </a:cubicBezTo>
                <a:cubicBezTo>
                  <a:pt x="20187" y="1138519"/>
                  <a:pt x="6721" y="918906"/>
                  <a:pt x="0" y="759921"/>
                </a:cubicBezTo>
                <a:cubicBezTo>
                  <a:pt x="-6721" y="600936"/>
                  <a:pt x="21520" y="428775"/>
                  <a:pt x="0" y="256735"/>
                </a:cubicBezTo>
                <a:close/>
              </a:path>
              <a:path w="7491704" h="1540380" stroke="0" extrusionOk="0">
                <a:moveTo>
                  <a:pt x="0" y="256735"/>
                </a:moveTo>
                <a:cubicBezTo>
                  <a:pt x="9622" y="101122"/>
                  <a:pt x="112248" y="20078"/>
                  <a:pt x="256735" y="0"/>
                </a:cubicBezTo>
                <a:cubicBezTo>
                  <a:pt x="545539" y="-4358"/>
                  <a:pt x="782846" y="26515"/>
                  <a:pt x="954558" y="0"/>
                </a:cubicBezTo>
                <a:cubicBezTo>
                  <a:pt x="1126270" y="-26515"/>
                  <a:pt x="1483597" y="25387"/>
                  <a:pt x="1791946" y="0"/>
                </a:cubicBezTo>
                <a:cubicBezTo>
                  <a:pt x="2100295" y="-25387"/>
                  <a:pt x="2379749" y="-35875"/>
                  <a:pt x="2629335" y="0"/>
                </a:cubicBezTo>
                <a:cubicBezTo>
                  <a:pt x="2878921" y="35875"/>
                  <a:pt x="2961286" y="-27429"/>
                  <a:pt x="3257376" y="0"/>
                </a:cubicBezTo>
                <a:cubicBezTo>
                  <a:pt x="3553466" y="27429"/>
                  <a:pt x="3660189" y="-5841"/>
                  <a:pt x="4024981" y="0"/>
                </a:cubicBezTo>
                <a:cubicBezTo>
                  <a:pt x="4389773" y="5841"/>
                  <a:pt x="4641273" y="-25400"/>
                  <a:pt x="4862369" y="0"/>
                </a:cubicBezTo>
                <a:cubicBezTo>
                  <a:pt x="5083465" y="25400"/>
                  <a:pt x="5347881" y="-21427"/>
                  <a:pt x="5490411" y="0"/>
                </a:cubicBezTo>
                <a:cubicBezTo>
                  <a:pt x="5632941" y="21427"/>
                  <a:pt x="5959324" y="9953"/>
                  <a:pt x="6188234" y="0"/>
                </a:cubicBezTo>
                <a:cubicBezTo>
                  <a:pt x="6417144" y="-9953"/>
                  <a:pt x="6992994" y="-48238"/>
                  <a:pt x="7234969" y="0"/>
                </a:cubicBezTo>
                <a:cubicBezTo>
                  <a:pt x="7380123" y="5247"/>
                  <a:pt x="7489997" y="122727"/>
                  <a:pt x="7491704" y="256735"/>
                </a:cubicBezTo>
                <a:cubicBezTo>
                  <a:pt x="7472266" y="365299"/>
                  <a:pt x="7471033" y="613010"/>
                  <a:pt x="7491704" y="759921"/>
                </a:cubicBezTo>
                <a:cubicBezTo>
                  <a:pt x="7512375" y="906832"/>
                  <a:pt x="7499173" y="1137513"/>
                  <a:pt x="7491704" y="1283645"/>
                </a:cubicBezTo>
                <a:cubicBezTo>
                  <a:pt x="7477404" y="1418479"/>
                  <a:pt x="7356196" y="1558586"/>
                  <a:pt x="7234969" y="1540380"/>
                </a:cubicBezTo>
                <a:cubicBezTo>
                  <a:pt x="7002198" y="1573658"/>
                  <a:pt x="6783589" y="1505190"/>
                  <a:pt x="6467363" y="1540380"/>
                </a:cubicBezTo>
                <a:cubicBezTo>
                  <a:pt x="6151137" y="1575570"/>
                  <a:pt x="6043646" y="1553926"/>
                  <a:pt x="5699758" y="1540380"/>
                </a:cubicBezTo>
                <a:cubicBezTo>
                  <a:pt x="5355871" y="1526834"/>
                  <a:pt x="5236425" y="1555862"/>
                  <a:pt x="4932152" y="1540380"/>
                </a:cubicBezTo>
                <a:cubicBezTo>
                  <a:pt x="4627879" y="1524898"/>
                  <a:pt x="4527232" y="1534635"/>
                  <a:pt x="4373893" y="1540380"/>
                </a:cubicBezTo>
                <a:cubicBezTo>
                  <a:pt x="4220554" y="1546125"/>
                  <a:pt x="3892214" y="1511101"/>
                  <a:pt x="3606287" y="1540380"/>
                </a:cubicBezTo>
                <a:cubicBezTo>
                  <a:pt x="3320360" y="1569659"/>
                  <a:pt x="3196744" y="1539752"/>
                  <a:pt x="2978246" y="1540380"/>
                </a:cubicBezTo>
                <a:cubicBezTo>
                  <a:pt x="2759748" y="1541008"/>
                  <a:pt x="2546331" y="1547421"/>
                  <a:pt x="2419988" y="1540380"/>
                </a:cubicBezTo>
                <a:cubicBezTo>
                  <a:pt x="2293645" y="1533339"/>
                  <a:pt x="1933268" y="1576283"/>
                  <a:pt x="1582599" y="1540380"/>
                </a:cubicBezTo>
                <a:cubicBezTo>
                  <a:pt x="1231930" y="1504477"/>
                  <a:pt x="1223325" y="1526932"/>
                  <a:pt x="1024341" y="1540380"/>
                </a:cubicBezTo>
                <a:cubicBezTo>
                  <a:pt x="825357" y="1553828"/>
                  <a:pt x="585101" y="1521543"/>
                  <a:pt x="256735" y="1540380"/>
                </a:cubicBezTo>
                <a:cubicBezTo>
                  <a:pt x="117445" y="1523958"/>
                  <a:pt x="-4785" y="1422809"/>
                  <a:pt x="0" y="1283645"/>
                </a:cubicBezTo>
                <a:cubicBezTo>
                  <a:pt x="15081" y="1038904"/>
                  <a:pt x="-7897" y="914174"/>
                  <a:pt x="0" y="790728"/>
                </a:cubicBezTo>
                <a:cubicBezTo>
                  <a:pt x="7897" y="667282"/>
                  <a:pt x="-927" y="429590"/>
                  <a:pt x="0" y="256735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نسب الربحية تمكن المستثمرين </a:t>
            </a:r>
            <a:r>
              <a:rPr lang="ar-EG" b="1" dirty="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من مقارنة أداء عدة شركات في نفس الصناعة</a:t>
            </a:r>
            <a:r>
              <a:rPr lang="ar-EG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هذه المقارنات تساعد في تحديد الشركات التي </a:t>
            </a:r>
            <a:r>
              <a:rPr lang="ar-EG" b="1" dirty="0">
                <a:solidFill>
                  <a:srgbClr val="00B0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تقدم أفضل فرص الاستثمار </a:t>
            </a:r>
            <a:r>
              <a:rPr lang="ar-EG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بناءً على كفاءتها في تحقيق الأرباح</a:t>
            </a:r>
            <a:endParaRPr lang="en-US" b="1" u="sng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C48C5D6-76E0-0F1E-52C6-E8DE6F76A025}"/>
              </a:ext>
            </a:extLst>
          </p:cNvPr>
          <p:cNvSpPr/>
          <p:nvPr/>
        </p:nvSpPr>
        <p:spPr>
          <a:xfrm>
            <a:off x="2246945" y="5021071"/>
            <a:ext cx="7491704" cy="705243"/>
          </a:xfrm>
          <a:custGeom>
            <a:avLst/>
            <a:gdLst>
              <a:gd name="connsiteX0" fmla="*/ 0 w 7491704"/>
              <a:gd name="connsiteY0" fmla="*/ 117543 h 705243"/>
              <a:gd name="connsiteX1" fmla="*/ 117543 w 7491704"/>
              <a:gd name="connsiteY1" fmla="*/ 0 h 705243"/>
              <a:gd name="connsiteX2" fmla="*/ 704669 w 7491704"/>
              <a:gd name="connsiteY2" fmla="*/ 0 h 705243"/>
              <a:gd name="connsiteX3" fmla="*/ 1509494 w 7491704"/>
              <a:gd name="connsiteY3" fmla="*/ 0 h 705243"/>
              <a:gd name="connsiteX4" fmla="*/ 1951488 w 7491704"/>
              <a:gd name="connsiteY4" fmla="*/ 0 h 705243"/>
              <a:gd name="connsiteX5" fmla="*/ 2683747 w 7491704"/>
              <a:gd name="connsiteY5" fmla="*/ 0 h 705243"/>
              <a:gd name="connsiteX6" fmla="*/ 3270873 w 7491704"/>
              <a:gd name="connsiteY6" fmla="*/ 0 h 705243"/>
              <a:gd name="connsiteX7" fmla="*/ 4075698 w 7491704"/>
              <a:gd name="connsiteY7" fmla="*/ 0 h 705243"/>
              <a:gd name="connsiteX8" fmla="*/ 4880523 w 7491704"/>
              <a:gd name="connsiteY8" fmla="*/ 0 h 705243"/>
              <a:gd name="connsiteX9" fmla="*/ 5540216 w 7491704"/>
              <a:gd name="connsiteY9" fmla="*/ 0 h 705243"/>
              <a:gd name="connsiteX10" fmla="*/ 6127342 w 7491704"/>
              <a:gd name="connsiteY10" fmla="*/ 0 h 705243"/>
              <a:gd name="connsiteX11" fmla="*/ 6714468 w 7491704"/>
              <a:gd name="connsiteY11" fmla="*/ 0 h 705243"/>
              <a:gd name="connsiteX12" fmla="*/ 7374161 w 7491704"/>
              <a:gd name="connsiteY12" fmla="*/ 0 h 705243"/>
              <a:gd name="connsiteX13" fmla="*/ 7491704 w 7491704"/>
              <a:gd name="connsiteY13" fmla="*/ 117543 h 705243"/>
              <a:gd name="connsiteX14" fmla="*/ 7491704 w 7491704"/>
              <a:gd name="connsiteY14" fmla="*/ 587700 h 705243"/>
              <a:gd name="connsiteX15" fmla="*/ 7374161 w 7491704"/>
              <a:gd name="connsiteY15" fmla="*/ 705243 h 705243"/>
              <a:gd name="connsiteX16" fmla="*/ 6569336 w 7491704"/>
              <a:gd name="connsiteY16" fmla="*/ 705243 h 705243"/>
              <a:gd name="connsiteX17" fmla="*/ 6127342 w 7491704"/>
              <a:gd name="connsiteY17" fmla="*/ 705243 h 705243"/>
              <a:gd name="connsiteX18" fmla="*/ 5322517 w 7491704"/>
              <a:gd name="connsiteY18" fmla="*/ 705243 h 705243"/>
              <a:gd name="connsiteX19" fmla="*/ 4735391 w 7491704"/>
              <a:gd name="connsiteY19" fmla="*/ 705243 h 705243"/>
              <a:gd name="connsiteX20" fmla="*/ 4003132 w 7491704"/>
              <a:gd name="connsiteY20" fmla="*/ 705243 h 705243"/>
              <a:gd name="connsiteX21" fmla="*/ 3416006 w 7491704"/>
              <a:gd name="connsiteY21" fmla="*/ 705243 h 705243"/>
              <a:gd name="connsiteX22" fmla="*/ 2756313 w 7491704"/>
              <a:gd name="connsiteY22" fmla="*/ 705243 h 705243"/>
              <a:gd name="connsiteX23" fmla="*/ 2314319 w 7491704"/>
              <a:gd name="connsiteY23" fmla="*/ 705243 h 705243"/>
              <a:gd name="connsiteX24" fmla="*/ 1799759 w 7491704"/>
              <a:gd name="connsiteY24" fmla="*/ 705243 h 705243"/>
              <a:gd name="connsiteX25" fmla="*/ 1067500 w 7491704"/>
              <a:gd name="connsiteY25" fmla="*/ 705243 h 705243"/>
              <a:gd name="connsiteX26" fmla="*/ 117543 w 7491704"/>
              <a:gd name="connsiteY26" fmla="*/ 705243 h 705243"/>
              <a:gd name="connsiteX27" fmla="*/ 0 w 7491704"/>
              <a:gd name="connsiteY27" fmla="*/ 587700 h 705243"/>
              <a:gd name="connsiteX28" fmla="*/ 0 w 7491704"/>
              <a:gd name="connsiteY28" fmla="*/ 117543 h 70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491704" h="705243" fill="none" extrusionOk="0">
                <a:moveTo>
                  <a:pt x="0" y="117543"/>
                </a:moveTo>
                <a:cubicBezTo>
                  <a:pt x="-4293" y="42977"/>
                  <a:pt x="60148" y="-13527"/>
                  <a:pt x="117543" y="0"/>
                </a:cubicBezTo>
                <a:cubicBezTo>
                  <a:pt x="340005" y="1637"/>
                  <a:pt x="538352" y="-22294"/>
                  <a:pt x="704669" y="0"/>
                </a:cubicBezTo>
                <a:cubicBezTo>
                  <a:pt x="870986" y="22294"/>
                  <a:pt x="1145655" y="-9858"/>
                  <a:pt x="1509494" y="0"/>
                </a:cubicBezTo>
                <a:cubicBezTo>
                  <a:pt x="1873333" y="9858"/>
                  <a:pt x="1801886" y="21154"/>
                  <a:pt x="1951488" y="0"/>
                </a:cubicBezTo>
                <a:cubicBezTo>
                  <a:pt x="2101090" y="-21154"/>
                  <a:pt x="2372731" y="31919"/>
                  <a:pt x="2683747" y="0"/>
                </a:cubicBezTo>
                <a:cubicBezTo>
                  <a:pt x="2994763" y="-31919"/>
                  <a:pt x="3025299" y="13759"/>
                  <a:pt x="3270873" y="0"/>
                </a:cubicBezTo>
                <a:cubicBezTo>
                  <a:pt x="3516447" y="-13759"/>
                  <a:pt x="3787130" y="-29569"/>
                  <a:pt x="4075698" y="0"/>
                </a:cubicBezTo>
                <a:cubicBezTo>
                  <a:pt x="4364266" y="29569"/>
                  <a:pt x="4573276" y="-37172"/>
                  <a:pt x="4880523" y="0"/>
                </a:cubicBezTo>
                <a:cubicBezTo>
                  <a:pt x="5187771" y="37172"/>
                  <a:pt x="5396046" y="-20313"/>
                  <a:pt x="5540216" y="0"/>
                </a:cubicBezTo>
                <a:cubicBezTo>
                  <a:pt x="5684386" y="20313"/>
                  <a:pt x="5925467" y="-8953"/>
                  <a:pt x="6127342" y="0"/>
                </a:cubicBezTo>
                <a:cubicBezTo>
                  <a:pt x="6329217" y="8953"/>
                  <a:pt x="6573771" y="-1323"/>
                  <a:pt x="6714468" y="0"/>
                </a:cubicBezTo>
                <a:cubicBezTo>
                  <a:pt x="6855165" y="1323"/>
                  <a:pt x="7058688" y="-13426"/>
                  <a:pt x="7374161" y="0"/>
                </a:cubicBezTo>
                <a:cubicBezTo>
                  <a:pt x="7437240" y="-2422"/>
                  <a:pt x="7493846" y="57716"/>
                  <a:pt x="7491704" y="117543"/>
                </a:cubicBezTo>
                <a:cubicBezTo>
                  <a:pt x="7514269" y="325225"/>
                  <a:pt x="7505972" y="393829"/>
                  <a:pt x="7491704" y="587700"/>
                </a:cubicBezTo>
                <a:cubicBezTo>
                  <a:pt x="7500337" y="641073"/>
                  <a:pt x="7430060" y="704401"/>
                  <a:pt x="7374161" y="705243"/>
                </a:cubicBezTo>
                <a:cubicBezTo>
                  <a:pt x="7186716" y="706824"/>
                  <a:pt x="6765096" y="734264"/>
                  <a:pt x="6569336" y="705243"/>
                </a:cubicBezTo>
                <a:cubicBezTo>
                  <a:pt x="6373577" y="676222"/>
                  <a:pt x="6340689" y="719761"/>
                  <a:pt x="6127342" y="705243"/>
                </a:cubicBezTo>
                <a:cubicBezTo>
                  <a:pt x="5913995" y="690725"/>
                  <a:pt x="5556222" y="715967"/>
                  <a:pt x="5322517" y="705243"/>
                </a:cubicBezTo>
                <a:cubicBezTo>
                  <a:pt x="5088812" y="694519"/>
                  <a:pt x="4936924" y="703108"/>
                  <a:pt x="4735391" y="705243"/>
                </a:cubicBezTo>
                <a:cubicBezTo>
                  <a:pt x="4533858" y="707378"/>
                  <a:pt x="4197596" y="678225"/>
                  <a:pt x="4003132" y="705243"/>
                </a:cubicBezTo>
                <a:cubicBezTo>
                  <a:pt x="3808668" y="732261"/>
                  <a:pt x="3584040" y="703553"/>
                  <a:pt x="3416006" y="705243"/>
                </a:cubicBezTo>
                <a:cubicBezTo>
                  <a:pt x="3247972" y="706933"/>
                  <a:pt x="2930925" y="674293"/>
                  <a:pt x="2756313" y="705243"/>
                </a:cubicBezTo>
                <a:cubicBezTo>
                  <a:pt x="2581701" y="736193"/>
                  <a:pt x="2524525" y="696276"/>
                  <a:pt x="2314319" y="705243"/>
                </a:cubicBezTo>
                <a:cubicBezTo>
                  <a:pt x="2104113" y="714210"/>
                  <a:pt x="2046874" y="681186"/>
                  <a:pt x="1799759" y="705243"/>
                </a:cubicBezTo>
                <a:cubicBezTo>
                  <a:pt x="1552644" y="729300"/>
                  <a:pt x="1410230" y="698531"/>
                  <a:pt x="1067500" y="705243"/>
                </a:cubicBezTo>
                <a:cubicBezTo>
                  <a:pt x="724770" y="711955"/>
                  <a:pt x="559680" y="743301"/>
                  <a:pt x="117543" y="705243"/>
                </a:cubicBezTo>
                <a:cubicBezTo>
                  <a:pt x="46035" y="700330"/>
                  <a:pt x="-3341" y="651743"/>
                  <a:pt x="0" y="587700"/>
                </a:cubicBezTo>
                <a:cubicBezTo>
                  <a:pt x="-13179" y="428816"/>
                  <a:pt x="-17948" y="214910"/>
                  <a:pt x="0" y="117543"/>
                </a:cubicBezTo>
                <a:close/>
              </a:path>
              <a:path w="7491704" h="705243" stroke="0" extrusionOk="0">
                <a:moveTo>
                  <a:pt x="0" y="117543"/>
                </a:moveTo>
                <a:cubicBezTo>
                  <a:pt x="6188" y="43736"/>
                  <a:pt x="51926" y="5216"/>
                  <a:pt x="117543" y="0"/>
                </a:cubicBezTo>
                <a:cubicBezTo>
                  <a:pt x="372611" y="522"/>
                  <a:pt x="603992" y="6344"/>
                  <a:pt x="777236" y="0"/>
                </a:cubicBezTo>
                <a:cubicBezTo>
                  <a:pt x="950480" y="-6344"/>
                  <a:pt x="1189233" y="8904"/>
                  <a:pt x="1582060" y="0"/>
                </a:cubicBezTo>
                <a:cubicBezTo>
                  <a:pt x="1974887" y="-8904"/>
                  <a:pt x="2188248" y="39513"/>
                  <a:pt x="2386885" y="0"/>
                </a:cubicBezTo>
                <a:cubicBezTo>
                  <a:pt x="2585522" y="-39513"/>
                  <a:pt x="2712912" y="22215"/>
                  <a:pt x="2974012" y="0"/>
                </a:cubicBezTo>
                <a:cubicBezTo>
                  <a:pt x="3235112" y="-22215"/>
                  <a:pt x="3490216" y="21200"/>
                  <a:pt x="3706270" y="0"/>
                </a:cubicBezTo>
                <a:cubicBezTo>
                  <a:pt x="3922324" y="-21200"/>
                  <a:pt x="4348997" y="16259"/>
                  <a:pt x="4511095" y="0"/>
                </a:cubicBezTo>
                <a:cubicBezTo>
                  <a:pt x="4673193" y="-16259"/>
                  <a:pt x="4863827" y="-12252"/>
                  <a:pt x="5098222" y="0"/>
                </a:cubicBezTo>
                <a:cubicBezTo>
                  <a:pt x="5332617" y="12252"/>
                  <a:pt x="5485763" y="-5937"/>
                  <a:pt x="5757914" y="0"/>
                </a:cubicBezTo>
                <a:cubicBezTo>
                  <a:pt x="6030065" y="5937"/>
                  <a:pt x="6027939" y="2657"/>
                  <a:pt x="6199908" y="0"/>
                </a:cubicBezTo>
                <a:cubicBezTo>
                  <a:pt x="6371877" y="-2657"/>
                  <a:pt x="7033235" y="-12905"/>
                  <a:pt x="7374161" y="0"/>
                </a:cubicBezTo>
                <a:cubicBezTo>
                  <a:pt x="7439050" y="-11036"/>
                  <a:pt x="7480313" y="47928"/>
                  <a:pt x="7491704" y="117543"/>
                </a:cubicBezTo>
                <a:cubicBezTo>
                  <a:pt x="7483858" y="310690"/>
                  <a:pt x="7501894" y="451751"/>
                  <a:pt x="7491704" y="587700"/>
                </a:cubicBezTo>
                <a:cubicBezTo>
                  <a:pt x="7489728" y="651656"/>
                  <a:pt x="7437872" y="706311"/>
                  <a:pt x="7374161" y="705243"/>
                </a:cubicBezTo>
                <a:cubicBezTo>
                  <a:pt x="7134133" y="686921"/>
                  <a:pt x="6882286" y="687583"/>
                  <a:pt x="6641902" y="705243"/>
                </a:cubicBezTo>
                <a:cubicBezTo>
                  <a:pt x="6401518" y="722903"/>
                  <a:pt x="6090487" y="701635"/>
                  <a:pt x="5909644" y="705243"/>
                </a:cubicBezTo>
                <a:cubicBezTo>
                  <a:pt x="5728801" y="708851"/>
                  <a:pt x="5390815" y="711898"/>
                  <a:pt x="5177385" y="705243"/>
                </a:cubicBezTo>
                <a:cubicBezTo>
                  <a:pt x="4963955" y="698588"/>
                  <a:pt x="4804252" y="702689"/>
                  <a:pt x="4662825" y="705243"/>
                </a:cubicBezTo>
                <a:cubicBezTo>
                  <a:pt x="4521398" y="707797"/>
                  <a:pt x="4250325" y="695971"/>
                  <a:pt x="3930566" y="705243"/>
                </a:cubicBezTo>
                <a:cubicBezTo>
                  <a:pt x="3610807" y="714515"/>
                  <a:pt x="3624250" y="710989"/>
                  <a:pt x="3343440" y="705243"/>
                </a:cubicBezTo>
                <a:cubicBezTo>
                  <a:pt x="3062630" y="699497"/>
                  <a:pt x="3053338" y="708585"/>
                  <a:pt x="2828879" y="705243"/>
                </a:cubicBezTo>
                <a:cubicBezTo>
                  <a:pt x="2604420" y="701901"/>
                  <a:pt x="2297183" y="677780"/>
                  <a:pt x="2024054" y="705243"/>
                </a:cubicBezTo>
                <a:cubicBezTo>
                  <a:pt x="1750926" y="732706"/>
                  <a:pt x="1761523" y="714491"/>
                  <a:pt x="1509494" y="705243"/>
                </a:cubicBezTo>
                <a:cubicBezTo>
                  <a:pt x="1257465" y="695995"/>
                  <a:pt x="1221990" y="728355"/>
                  <a:pt x="994934" y="705243"/>
                </a:cubicBezTo>
                <a:cubicBezTo>
                  <a:pt x="767878" y="682131"/>
                  <a:pt x="521557" y="663816"/>
                  <a:pt x="117543" y="705243"/>
                </a:cubicBezTo>
                <a:cubicBezTo>
                  <a:pt x="54099" y="699898"/>
                  <a:pt x="1184" y="654490"/>
                  <a:pt x="0" y="587700"/>
                </a:cubicBezTo>
                <a:cubicBezTo>
                  <a:pt x="-10202" y="396948"/>
                  <a:pt x="383" y="227298"/>
                  <a:pt x="0" y="117543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كيف يمكن تقييم الإدارة بمقارنة النسب من عام لآخر؟</a:t>
            </a:r>
            <a:endParaRPr lang="en-US" b="1" u="sng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9069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  <p:bldP spid="10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44941" y="6188075"/>
            <a:ext cx="1142245" cy="669925"/>
          </a:xfrm>
        </p:spPr>
        <p:txBody>
          <a:bodyPr/>
          <a:lstStyle/>
          <a:p>
            <a:r>
              <a:rPr lang="en-US" sz="8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9168106" y="85104"/>
            <a:ext cx="2355733" cy="399590"/>
          </a:xfrm>
          <a:custGeom>
            <a:avLst/>
            <a:gdLst>
              <a:gd name="connsiteX0" fmla="*/ 0 w 2355733"/>
              <a:gd name="connsiteY0" fmla="*/ 66600 h 399590"/>
              <a:gd name="connsiteX1" fmla="*/ 66600 w 2355733"/>
              <a:gd name="connsiteY1" fmla="*/ 0 h 399590"/>
              <a:gd name="connsiteX2" fmla="*/ 622233 w 2355733"/>
              <a:gd name="connsiteY2" fmla="*/ 0 h 399590"/>
              <a:gd name="connsiteX3" fmla="*/ 1222317 w 2355733"/>
              <a:gd name="connsiteY3" fmla="*/ 0 h 399590"/>
              <a:gd name="connsiteX4" fmla="*/ 2289133 w 2355733"/>
              <a:gd name="connsiteY4" fmla="*/ 0 h 399590"/>
              <a:gd name="connsiteX5" fmla="*/ 2355733 w 2355733"/>
              <a:gd name="connsiteY5" fmla="*/ 66600 h 399590"/>
              <a:gd name="connsiteX6" fmla="*/ 2355733 w 2355733"/>
              <a:gd name="connsiteY6" fmla="*/ 332990 h 399590"/>
              <a:gd name="connsiteX7" fmla="*/ 2289133 w 2355733"/>
              <a:gd name="connsiteY7" fmla="*/ 399590 h 399590"/>
              <a:gd name="connsiteX8" fmla="*/ 1711274 w 2355733"/>
              <a:gd name="connsiteY8" fmla="*/ 399590 h 399590"/>
              <a:gd name="connsiteX9" fmla="*/ 1133416 w 2355733"/>
              <a:gd name="connsiteY9" fmla="*/ 399590 h 399590"/>
              <a:gd name="connsiteX10" fmla="*/ 644459 w 2355733"/>
              <a:gd name="connsiteY10" fmla="*/ 399590 h 399590"/>
              <a:gd name="connsiteX11" fmla="*/ 66600 w 2355733"/>
              <a:gd name="connsiteY11" fmla="*/ 399590 h 399590"/>
              <a:gd name="connsiteX12" fmla="*/ 0 w 2355733"/>
              <a:gd name="connsiteY12" fmla="*/ 332990 h 399590"/>
              <a:gd name="connsiteX13" fmla="*/ 0 w 2355733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55733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02627" y="-23832"/>
                  <a:pt x="368345" y="-21674"/>
                  <a:pt x="622233" y="0"/>
                </a:cubicBezTo>
                <a:cubicBezTo>
                  <a:pt x="876121" y="21674"/>
                  <a:pt x="965314" y="-14479"/>
                  <a:pt x="1222317" y="0"/>
                </a:cubicBezTo>
                <a:cubicBezTo>
                  <a:pt x="1479320" y="14479"/>
                  <a:pt x="1920794" y="13956"/>
                  <a:pt x="2289133" y="0"/>
                </a:cubicBezTo>
                <a:cubicBezTo>
                  <a:pt x="2323371" y="3418"/>
                  <a:pt x="2355487" y="25716"/>
                  <a:pt x="2355733" y="66600"/>
                </a:cubicBezTo>
                <a:cubicBezTo>
                  <a:pt x="2356351" y="163177"/>
                  <a:pt x="2361684" y="233743"/>
                  <a:pt x="2355733" y="332990"/>
                </a:cubicBezTo>
                <a:cubicBezTo>
                  <a:pt x="2349576" y="368193"/>
                  <a:pt x="2325097" y="398983"/>
                  <a:pt x="2289133" y="399590"/>
                </a:cubicBezTo>
                <a:cubicBezTo>
                  <a:pt x="2034555" y="384541"/>
                  <a:pt x="1948710" y="409563"/>
                  <a:pt x="1711274" y="399590"/>
                </a:cubicBezTo>
                <a:cubicBezTo>
                  <a:pt x="1473838" y="389617"/>
                  <a:pt x="1383162" y="378838"/>
                  <a:pt x="1133416" y="399590"/>
                </a:cubicBezTo>
                <a:cubicBezTo>
                  <a:pt x="883670" y="420342"/>
                  <a:pt x="876720" y="408684"/>
                  <a:pt x="644459" y="399590"/>
                </a:cubicBezTo>
                <a:cubicBezTo>
                  <a:pt x="412198" y="390496"/>
                  <a:pt x="213343" y="423623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000" b="1" dirty="0">
                <a:solidFill>
                  <a:schemeClr val="tx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نسب الربحية</a:t>
            </a:r>
            <a:endParaRPr lang="en-US" sz="2000" b="1" u="sng" dirty="0">
              <a:solidFill>
                <a:schemeClr val="tx1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F65C824-8685-17AC-F48A-AF040CF3C86C}"/>
              </a:ext>
            </a:extLst>
          </p:cNvPr>
          <p:cNvSpPr/>
          <p:nvPr/>
        </p:nvSpPr>
        <p:spPr>
          <a:xfrm>
            <a:off x="3368116" y="284899"/>
            <a:ext cx="4425863" cy="705243"/>
          </a:xfrm>
          <a:custGeom>
            <a:avLst/>
            <a:gdLst>
              <a:gd name="connsiteX0" fmla="*/ 0 w 4425863"/>
              <a:gd name="connsiteY0" fmla="*/ 117543 h 705243"/>
              <a:gd name="connsiteX1" fmla="*/ 117543 w 4425863"/>
              <a:gd name="connsiteY1" fmla="*/ 0 h 705243"/>
              <a:gd name="connsiteX2" fmla="*/ 732190 w 4425863"/>
              <a:gd name="connsiteY2" fmla="*/ 0 h 705243"/>
              <a:gd name="connsiteX3" fmla="*/ 1514469 w 4425863"/>
              <a:gd name="connsiteY3" fmla="*/ 0 h 705243"/>
              <a:gd name="connsiteX4" fmla="*/ 2129116 w 4425863"/>
              <a:gd name="connsiteY4" fmla="*/ 0 h 705243"/>
              <a:gd name="connsiteX5" fmla="*/ 2743763 w 4425863"/>
              <a:gd name="connsiteY5" fmla="*/ 0 h 705243"/>
              <a:gd name="connsiteX6" fmla="*/ 3484134 w 4425863"/>
              <a:gd name="connsiteY6" fmla="*/ 0 h 705243"/>
              <a:gd name="connsiteX7" fmla="*/ 4308320 w 4425863"/>
              <a:gd name="connsiteY7" fmla="*/ 0 h 705243"/>
              <a:gd name="connsiteX8" fmla="*/ 4425863 w 4425863"/>
              <a:gd name="connsiteY8" fmla="*/ 117543 h 705243"/>
              <a:gd name="connsiteX9" fmla="*/ 4425863 w 4425863"/>
              <a:gd name="connsiteY9" fmla="*/ 587700 h 705243"/>
              <a:gd name="connsiteX10" fmla="*/ 4308320 w 4425863"/>
              <a:gd name="connsiteY10" fmla="*/ 705243 h 705243"/>
              <a:gd name="connsiteX11" fmla="*/ 3651765 w 4425863"/>
              <a:gd name="connsiteY11" fmla="*/ 705243 h 705243"/>
              <a:gd name="connsiteX12" fmla="*/ 3079025 w 4425863"/>
              <a:gd name="connsiteY12" fmla="*/ 705243 h 705243"/>
              <a:gd name="connsiteX13" fmla="*/ 2338655 w 4425863"/>
              <a:gd name="connsiteY13" fmla="*/ 705243 h 705243"/>
              <a:gd name="connsiteX14" fmla="*/ 1682100 w 4425863"/>
              <a:gd name="connsiteY14" fmla="*/ 705243 h 705243"/>
              <a:gd name="connsiteX15" fmla="*/ 899821 w 4425863"/>
              <a:gd name="connsiteY15" fmla="*/ 705243 h 705243"/>
              <a:gd name="connsiteX16" fmla="*/ 117543 w 4425863"/>
              <a:gd name="connsiteY16" fmla="*/ 705243 h 705243"/>
              <a:gd name="connsiteX17" fmla="*/ 0 w 4425863"/>
              <a:gd name="connsiteY17" fmla="*/ 587700 h 705243"/>
              <a:gd name="connsiteX18" fmla="*/ 0 w 4425863"/>
              <a:gd name="connsiteY18" fmla="*/ 117543 h 70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425863" h="705243" fill="none" extrusionOk="0">
                <a:moveTo>
                  <a:pt x="0" y="117543"/>
                </a:moveTo>
                <a:cubicBezTo>
                  <a:pt x="-14609" y="51193"/>
                  <a:pt x="59286" y="-3274"/>
                  <a:pt x="117543" y="0"/>
                </a:cubicBezTo>
                <a:cubicBezTo>
                  <a:pt x="388097" y="15410"/>
                  <a:pt x="482354" y="12478"/>
                  <a:pt x="732190" y="0"/>
                </a:cubicBezTo>
                <a:cubicBezTo>
                  <a:pt x="982026" y="-12478"/>
                  <a:pt x="1192668" y="23369"/>
                  <a:pt x="1514469" y="0"/>
                </a:cubicBezTo>
                <a:cubicBezTo>
                  <a:pt x="1836270" y="-23369"/>
                  <a:pt x="1898621" y="-25300"/>
                  <a:pt x="2129116" y="0"/>
                </a:cubicBezTo>
                <a:cubicBezTo>
                  <a:pt x="2359611" y="25300"/>
                  <a:pt x="2439023" y="-9824"/>
                  <a:pt x="2743763" y="0"/>
                </a:cubicBezTo>
                <a:cubicBezTo>
                  <a:pt x="3048503" y="9824"/>
                  <a:pt x="3188790" y="-24094"/>
                  <a:pt x="3484134" y="0"/>
                </a:cubicBezTo>
                <a:cubicBezTo>
                  <a:pt x="3779478" y="24094"/>
                  <a:pt x="4084698" y="-28565"/>
                  <a:pt x="4308320" y="0"/>
                </a:cubicBezTo>
                <a:cubicBezTo>
                  <a:pt x="4370644" y="-9983"/>
                  <a:pt x="4423282" y="50074"/>
                  <a:pt x="4425863" y="117543"/>
                </a:cubicBezTo>
                <a:cubicBezTo>
                  <a:pt x="4408898" y="323644"/>
                  <a:pt x="4444655" y="389635"/>
                  <a:pt x="4425863" y="587700"/>
                </a:cubicBezTo>
                <a:cubicBezTo>
                  <a:pt x="4433689" y="649405"/>
                  <a:pt x="4378783" y="710180"/>
                  <a:pt x="4308320" y="705243"/>
                </a:cubicBezTo>
                <a:cubicBezTo>
                  <a:pt x="4155893" y="719789"/>
                  <a:pt x="3840181" y="704273"/>
                  <a:pt x="3651765" y="705243"/>
                </a:cubicBezTo>
                <a:cubicBezTo>
                  <a:pt x="3463350" y="706213"/>
                  <a:pt x="3261284" y="681985"/>
                  <a:pt x="3079025" y="705243"/>
                </a:cubicBezTo>
                <a:cubicBezTo>
                  <a:pt x="2896766" y="728501"/>
                  <a:pt x="2657571" y="738634"/>
                  <a:pt x="2338655" y="705243"/>
                </a:cubicBezTo>
                <a:cubicBezTo>
                  <a:pt x="2019739" y="671853"/>
                  <a:pt x="1857821" y="718076"/>
                  <a:pt x="1682100" y="705243"/>
                </a:cubicBezTo>
                <a:cubicBezTo>
                  <a:pt x="1506379" y="692410"/>
                  <a:pt x="1128708" y="700697"/>
                  <a:pt x="899821" y="705243"/>
                </a:cubicBezTo>
                <a:cubicBezTo>
                  <a:pt x="670934" y="709789"/>
                  <a:pt x="284616" y="708567"/>
                  <a:pt x="117543" y="705243"/>
                </a:cubicBezTo>
                <a:cubicBezTo>
                  <a:pt x="44572" y="707650"/>
                  <a:pt x="3264" y="637863"/>
                  <a:pt x="0" y="587700"/>
                </a:cubicBezTo>
                <a:cubicBezTo>
                  <a:pt x="-5062" y="452785"/>
                  <a:pt x="3501" y="337497"/>
                  <a:pt x="0" y="117543"/>
                </a:cubicBezTo>
                <a:close/>
              </a:path>
              <a:path w="4425863" h="705243" stroke="0" extrusionOk="0">
                <a:moveTo>
                  <a:pt x="0" y="117543"/>
                </a:moveTo>
                <a:cubicBezTo>
                  <a:pt x="6188" y="43736"/>
                  <a:pt x="51926" y="5216"/>
                  <a:pt x="117543" y="0"/>
                </a:cubicBezTo>
                <a:cubicBezTo>
                  <a:pt x="337683" y="-20635"/>
                  <a:pt x="481397" y="1827"/>
                  <a:pt x="816006" y="0"/>
                </a:cubicBezTo>
                <a:cubicBezTo>
                  <a:pt x="1150615" y="-1827"/>
                  <a:pt x="1363348" y="-9990"/>
                  <a:pt x="1598284" y="0"/>
                </a:cubicBezTo>
                <a:cubicBezTo>
                  <a:pt x="1833220" y="9990"/>
                  <a:pt x="1993335" y="-23682"/>
                  <a:pt x="2380563" y="0"/>
                </a:cubicBezTo>
                <a:cubicBezTo>
                  <a:pt x="2767791" y="23682"/>
                  <a:pt x="2857468" y="-23666"/>
                  <a:pt x="3037118" y="0"/>
                </a:cubicBezTo>
                <a:cubicBezTo>
                  <a:pt x="3216769" y="23666"/>
                  <a:pt x="3831976" y="-11634"/>
                  <a:pt x="4308320" y="0"/>
                </a:cubicBezTo>
                <a:cubicBezTo>
                  <a:pt x="4368145" y="7059"/>
                  <a:pt x="4427936" y="52189"/>
                  <a:pt x="4425863" y="117543"/>
                </a:cubicBezTo>
                <a:cubicBezTo>
                  <a:pt x="4431646" y="229277"/>
                  <a:pt x="4426219" y="360673"/>
                  <a:pt x="4425863" y="587700"/>
                </a:cubicBezTo>
                <a:cubicBezTo>
                  <a:pt x="4423247" y="668117"/>
                  <a:pt x="4375293" y="709955"/>
                  <a:pt x="4308320" y="705243"/>
                </a:cubicBezTo>
                <a:cubicBezTo>
                  <a:pt x="4024711" y="716571"/>
                  <a:pt x="3931090" y="691575"/>
                  <a:pt x="3651765" y="705243"/>
                </a:cubicBezTo>
                <a:cubicBezTo>
                  <a:pt x="3372441" y="718911"/>
                  <a:pt x="3157293" y="675387"/>
                  <a:pt x="2995210" y="705243"/>
                </a:cubicBezTo>
                <a:cubicBezTo>
                  <a:pt x="2833128" y="735099"/>
                  <a:pt x="2416697" y="693427"/>
                  <a:pt x="2212932" y="705243"/>
                </a:cubicBezTo>
                <a:cubicBezTo>
                  <a:pt x="2009167" y="717059"/>
                  <a:pt x="1675342" y="684395"/>
                  <a:pt x="1514469" y="705243"/>
                </a:cubicBezTo>
                <a:cubicBezTo>
                  <a:pt x="1353596" y="726091"/>
                  <a:pt x="1056908" y="667835"/>
                  <a:pt x="732190" y="705243"/>
                </a:cubicBezTo>
                <a:cubicBezTo>
                  <a:pt x="407472" y="742651"/>
                  <a:pt x="385869" y="693510"/>
                  <a:pt x="117543" y="705243"/>
                </a:cubicBezTo>
                <a:cubicBezTo>
                  <a:pt x="53377" y="700198"/>
                  <a:pt x="13033" y="655966"/>
                  <a:pt x="0" y="587700"/>
                </a:cubicBezTo>
                <a:cubicBezTo>
                  <a:pt x="1885" y="446679"/>
                  <a:pt x="-19392" y="316230"/>
                  <a:pt x="0" y="117543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rgbClr val="00B0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لماذا نسب الربحية مهمة للمستثمر ؟</a:t>
            </a:r>
            <a:endParaRPr lang="en-US" b="1" u="sng" dirty="0">
              <a:solidFill>
                <a:srgbClr val="00B05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C312641-C643-88B6-9C2E-878FBEBDF251}"/>
              </a:ext>
            </a:extLst>
          </p:cNvPr>
          <p:cNvSpPr/>
          <p:nvPr/>
        </p:nvSpPr>
        <p:spPr>
          <a:xfrm>
            <a:off x="8537464" y="1592072"/>
            <a:ext cx="3102738" cy="705243"/>
          </a:xfrm>
          <a:custGeom>
            <a:avLst/>
            <a:gdLst>
              <a:gd name="connsiteX0" fmla="*/ 0 w 3102738"/>
              <a:gd name="connsiteY0" fmla="*/ 117543 h 705243"/>
              <a:gd name="connsiteX1" fmla="*/ 117543 w 3102738"/>
              <a:gd name="connsiteY1" fmla="*/ 0 h 705243"/>
              <a:gd name="connsiteX2" fmla="*/ 662397 w 3102738"/>
              <a:gd name="connsiteY2" fmla="*/ 0 h 705243"/>
              <a:gd name="connsiteX3" fmla="*/ 1207251 w 3102738"/>
              <a:gd name="connsiteY3" fmla="*/ 0 h 705243"/>
              <a:gd name="connsiteX4" fmla="*/ 1723428 w 3102738"/>
              <a:gd name="connsiteY4" fmla="*/ 0 h 705243"/>
              <a:gd name="connsiteX5" fmla="*/ 2354312 w 3102738"/>
              <a:gd name="connsiteY5" fmla="*/ 0 h 705243"/>
              <a:gd name="connsiteX6" fmla="*/ 2985195 w 3102738"/>
              <a:gd name="connsiteY6" fmla="*/ 0 h 705243"/>
              <a:gd name="connsiteX7" fmla="*/ 3102738 w 3102738"/>
              <a:gd name="connsiteY7" fmla="*/ 117543 h 705243"/>
              <a:gd name="connsiteX8" fmla="*/ 3102738 w 3102738"/>
              <a:gd name="connsiteY8" fmla="*/ 587700 h 705243"/>
              <a:gd name="connsiteX9" fmla="*/ 2985195 w 3102738"/>
              <a:gd name="connsiteY9" fmla="*/ 705243 h 705243"/>
              <a:gd name="connsiteX10" fmla="*/ 2354312 w 3102738"/>
              <a:gd name="connsiteY10" fmla="*/ 705243 h 705243"/>
              <a:gd name="connsiteX11" fmla="*/ 1809458 w 3102738"/>
              <a:gd name="connsiteY11" fmla="*/ 705243 h 705243"/>
              <a:gd name="connsiteX12" fmla="*/ 1321957 w 3102738"/>
              <a:gd name="connsiteY12" fmla="*/ 705243 h 705243"/>
              <a:gd name="connsiteX13" fmla="*/ 691073 w 3102738"/>
              <a:gd name="connsiteY13" fmla="*/ 705243 h 705243"/>
              <a:gd name="connsiteX14" fmla="*/ 117543 w 3102738"/>
              <a:gd name="connsiteY14" fmla="*/ 705243 h 705243"/>
              <a:gd name="connsiteX15" fmla="*/ 0 w 3102738"/>
              <a:gd name="connsiteY15" fmla="*/ 587700 h 705243"/>
              <a:gd name="connsiteX16" fmla="*/ 0 w 3102738"/>
              <a:gd name="connsiteY16" fmla="*/ 117543 h 70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02738" h="705243" fill="none" extrusionOk="0">
                <a:moveTo>
                  <a:pt x="0" y="117543"/>
                </a:moveTo>
                <a:cubicBezTo>
                  <a:pt x="1485" y="39151"/>
                  <a:pt x="43769" y="10221"/>
                  <a:pt x="117543" y="0"/>
                </a:cubicBezTo>
                <a:cubicBezTo>
                  <a:pt x="254643" y="7607"/>
                  <a:pt x="511200" y="10773"/>
                  <a:pt x="662397" y="0"/>
                </a:cubicBezTo>
                <a:cubicBezTo>
                  <a:pt x="813594" y="-10773"/>
                  <a:pt x="1062551" y="15375"/>
                  <a:pt x="1207251" y="0"/>
                </a:cubicBezTo>
                <a:cubicBezTo>
                  <a:pt x="1351951" y="-15375"/>
                  <a:pt x="1496818" y="-21620"/>
                  <a:pt x="1723428" y="0"/>
                </a:cubicBezTo>
                <a:cubicBezTo>
                  <a:pt x="1950038" y="21620"/>
                  <a:pt x="2163399" y="-4502"/>
                  <a:pt x="2354312" y="0"/>
                </a:cubicBezTo>
                <a:cubicBezTo>
                  <a:pt x="2545225" y="4502"/>
                  <a:pt x="2790645" y="853"/>
                  <a:pt x="2985195" y="0"/>
                </a:cubicBezTo>
                <a:cubicBezTo>
                  <a:pt x="3052961" y="-1277"/>
                  <a:pt x="3109244" y="38614"/>
                  <a:pt x="3102738" y="117543"/>
                </a:cubicBezTo>
                <a:cubicBezTo>
                  <a:pt x="3107577" y="308884"/>
                  <a:pt x="3090800" y="370466"/>
                  <a:pt x="3102738" y="587700"/>
                </a:cubicBezTo>
                <a:cubicBezTo>
                  <a:pt x="3100145" y="642634"/>
                  <a:pt x="3047531" y="702691"/>
                  <a:pt x="2985195" y="705243"/>
                </a:cubicBezTo>
                <a:cubicBezTo>
                  <a:pt x="2722057" y="696201"/>
                  <a:pt x="2486494" y="689962"/>
                  <a:pt x="2354312" y="705243"/>
                </a:cubicBezTo>
                <a:cubicBezTo>
                  <a:pt x="2222130" y="720524"/>
                  <a:pt x="2042190" y="691522"/>
                  <a:pt x="1809458" y="705243"/>
                </a:cubicBezTo>
                <a:cubicBezTo>
                  <a:pt x="1576726" y="718964"/>
                  <a:pt x="1562119" y="713670"/>
                  <a:pt x="1321957" y="705243"/>
                </a:cubicBezTo>
                <a:cubicBezTo>
                  <a:pt x="1081795" y="696816"/>
                  <a:pt x="924189" y="725250"/>
                  <a:pt x="691073" y="705243"/>
                </a:cubicBezTo>
                <a:cubicBezTo>
                  <a:pt x="457957" y="685236"/>
                  <a:pt x="294543" y="692454"/>
                  <a:pt x="117543" y="705243"/>
                </a:cubicBezTo>
                <a:cubicBezTo>
                  <a:pt x="64350" y="705424"/>
                  <a:pt x="-2046" y="654368"/>
                  <a:pt x="0" y="587700"/>
                </a:cubicBezTo>
                <a:cubicBezTo>
                  <a:pt x="-5325" y="357855"/>
                  <a:pt x="13138" y="232353"/>
                  <a:pt x="0" y="117543"/>
                </a:cubicBezTo>
                <a:close/>
              </a:path>
              <a:path w="3102738" h="705243" stroke="0" extrusionOk="0">
                <a:moveTo>
                  <a:pt x="0" y="117543"/>
                </a:moveTo>
                <a:cubicBezTo>
                  <a:pt x="6188" y="43736"/>
                  <a:pt x="51926" y="5216"/>
                  <a:pt x="117543" y="0"/>
                </a:cubicBezTo>
                <a:cubicBezTo>
                  <a:pt x="324982" y="12964"/>
                  <a:pt x="521377" y="-21551"/>
                  <a:pt x="691073" y="0"/>
                </a:cubicBezTo>
                <a:cubicBezTo>
                  <a:pt x="860769" y="21551"/>
                  <a:pt x="1045148" y="-25403"/>
                  <a:pt x="1321957" y="0"/>
                </a:cubicBezTo>
                <a:cubicBezTo>
                  <a:pt x="1598766" y="25403"/>
                  <a:pt x="1660948" y="17809"/>
                  <a:pt x="1952840" y="0"/>
                </a:cubicBezTo>
                <a:cubicBezTo>
                  <a:pt x="2244732" y="-17809"/>
                  <a:pt x="2569692" y="44921"/>
                  <a:pt x="2985195" y="0"/>
                </a:cubicBezTo>
                <a:cubicBezTo>
                  <a:pt x="3053639" y="-11820"/>
                  <a:pt x="3110219" y="57902"/>
                  <a:pt x="3102738" y="117543"/>
                </a:cubicBezTo>
                <a:cubicBezTo>
                  <a:pt x="3125838" y="303334"/>
                  <a:pt x="3101125" y="381029"/>
                  <a:pt x="3102738" y="587700"/>
                </a:cubicBezTo>
                <a:cubicBezTo>
                  <a:pt x="3097263" y="657620"/>
                  <a:pt x="3037973" y="713666"/>
                  <a:pt x="2985195" y="705243"/>
                </a:cubicBezTo>
                <a:cubicBezTo>
                  <a:pt x="2710205" y="723429"/>
                  <a:pt x="2600796" y="685610"/>
                  <a:pt x="2411665" y="705243"/>
                </a:cubicBezTo>
                <a:cubicBezTo>
                  <a:pt x="2222534" y="724877"/>
                  <a:pt x="2121150" y="681286"/>
                  <a:pt x="1924164" y="705243"/>
                </a:cubicBezTo>
                <a:cubicBezTo>
                  <a:pt x="1727178" y="729200"/>
                  <a:pt x="1512253" y="703823"/>
                  <a:pt x="1379310" y="705243"/>
                </a:cubicBezTo>
                <a:cubicBezTo>
                  <a:pt x="1246367" y="706663"/>
                  <a:pt x="875585" y="732914"/>
                  <a:pt x="748426" y="705243"/>
                </a:cubicBezTo>
                <a:cubicBezTo>
                  <a:pt x="621267" y="677572"/>
                  <a:pt x="416136" y="676168"/>
                  <a:pt x="117543" y="705243"/>
                </a:cubicBezTo>
                <a:cubicBezTo>
                  <a:pt x="49732" y="703491"/>
                  <a:pt x="9879" y="641212"/>
                  <a:pt x="0" y="587700"/>
                </a:cubicBezTo>
                <a:cubicBezTo>
                  <a:pt x="-12440" y="482204"/>
                  <a:pt x="-12336" y="235313"/>
                  <a:pt x="0" y="117543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accent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توقع النمو المستقبلي</a:t>
            </a:r>
            <a:endParaRPr lang="en-US" b="1" u="sng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2C34054-C31E-0CFA-CC52-1E46FB2254E3}"/>
              </a:ext>
            </a:extLst>
          </p:cNvPr>
          <p:cNvSpPr/>
          <p:nvPr/>
        </p:nvSpPr>
        <p:spPr>
          <a:xfrm>
            <a:off x="2044764" y="2709972"/>
            <a:ext cx="7491704" cy="1540380"/>
          </a:xfrm>
          <a:custGeom>
            <a:avLst/>
            <a:gdLst>
              <a:gd name="connsiteX0" fmla="*/ 0 w 7491704"/>
              <a:gd name="connsiteY0" fmla="*/ 256735 h 1540380"/>
              <a:gd name="connsiteX1" fmla="*/ 256735 w 7491704"/>
              <a:gd name="connsiteY1" fmla="*/ 0 h 1540380"/>
              <a:gd name="connsiteX2" fmla="*/ 884776 w 7491704"/>
              <a:gd name="connsiteY2" fmla="*/ 0 h 1540380"/>
              <a:gd name="connsiteX3" fmla="*/ 1722164 w 7491704"/>
              <a:gd name="connsiteY3" fmla="*/ 0 h 1540380"/>
              <a:gd name="connsiteX4" fmla="*/ 2210641 w 7491704"/>
              <a:gd name="connsiteY4" fmla="*/ 0 h 1540380"/>
              <a:gd name="connsiteX5" fmla="*/ 2978246 w 7491704"/>
              <a:gd name="connsiteY5" fmla="*/ 0 h 1540380"/>
              <a:gd name="connsiteX6" fmla="*/ 3606287 w 7491704"/>
              <a:gd name="connsiteY6" fmla="*/ 0 h 1540380"/>
              <a:gd name="connsiteX7" fmla="*/ 4443675 w 7491704"/>
              <a:gd name="connsiteY7" fmla="*/ 0 h 1540380"/>
              <a:gd name="connsiteX8" fmla="*/ 5281063 w 7491704"/>
              <a:gd name="connsiteY8" fmla="*/ 0 h 1540380"/>
              <a:gd name="connsiteX9" fmla="*/ 5978887 w 7491704"/>
              <a:gd name="connsiteY9" fmla="*/ 0 h 1540380"/>
              <a:gd name="connsiteX10" fmla="*/ 6606928 w 7491704"/>
              <a:gd name="connsiteY10" fmla="*/ 0 h 1540380"/>
              <a:gd name="connsiteX11" fmla="*/ 7234969 w 7491704"/>
              <a:gd name="connsiteY11" fmla="*/ 0 h 1540380"/>
              <a:gd name="connsiteX12" fmla="*/ 7491704 w 7491704"/>
              <a:gd name="connsiteY12" fmla="*/ 256735 h 1540380"/>
              <a:gd name="connsiteX13" fmla="*/ 7491704 w 7491704"/>
              <a:gd name="connsiteY13" fmla="*/ 790728 h 1540380"/>
              <a:gd name="connsiteX14" fmla="*/ 7491704 w 7491704"/>
              <a:gd name="connsiteY14" fmla="*/ 1283645 h 1540380"/>
              <a:gd name="connsiteX15" fmla="*/ 7234969 w 7491704"/>
              <a:gd name="connsiteY15" fmla="*/ 1540380 h 1540380"/>
              <a:gd name="connsiteX16" fmla="*/ 6397581 w 7491704"/>
              <a:gd name="connsiteY16" fmla="*/ 1540380 h 1540380"/>
              <a:gd name="connsiteX17" fmla="*/ 5909105 w 7491704"/>
              <a:gd name="connsiteY17" fmla="*/ 1540380 h 1540380"/>
              <a:gd name="connsiteX18" fmla="*/ 5071716 w 7491704"/>
              <a:gd name="connsiteY18" fmla="*/ 1540380 h 1540380"/>
              <a:gd name="connsiteX19" fmla="*/ 4443675 w 7491704"/>
              <a:gd name="connsiteY19" fmla="*/ 1540380 h 1540380"/>
              <a:gd name="connsiteX20" fmla="*/ 3676070 w 7491704"/>
              <a:gd name="connsiteY20" fmla="*/ 1540380 h 1540380"/>
              <a:gd name="connsiteX21" fmla="*/ 3048029 w 7491704"/>
              <a:gd name="connsiteY21" fmla="*/ 1540380 h 1540380"/>
              <a:gd name="connsiteX22" fmla="*/ 2350205 w 7491704"/>
              <a:gd name="connsiteY22" fmla="*/ 1540380 h 1540380"/>
              <a:gd name="connsiteX23" fmla="*/ 1861729 w 7491704"/>
              <a:gd name="connsiteY23" fmla="*/ 1540380 h 1540380"/>
              <a:gd name="connsiteX24" fmla="*/ 1303470 w 7491704"/>
              <a:gd name="connsiteY24" fmla="*/ 1540380 h 1540380"/>
              <a:gd name="connsiteX25" fmla="*/ 256735 w 7491704"/>
              <a:gd name="connsiteY25" fmla="*/ 1540380 h 1540380"/>
              <a:gd name="connsiteX26" fmla="*/ 0 w 7491704"/>
              <a:gd name="connsiteY26" fmla="*/ 1283645 h 1540380"/>
              <a:gd name="connsiteX27" fmla="*/ 0 w 7491704"/>
              <a:gd name="connsiteY27" fmla="*/ 759921 h 1540380"/>
              <a:gd name="connsiteX28" fmla="*/ 0 w 7491704"/>
              <a:gd name="connsiteY28" fmla="*/ 256735 h 1540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491704" h="1540380" fill="none" extrusionOk="0">
                <a:moveTo>
                  <a:pt x="0" y="256735"/>
                </a:moveTo>
                <a:cubicBezTo>
                  <a:pt x="-1584" y="111383"/>
                  <a:pt x="119202" y="-7658"/>
                  <a:pt x="256735" y="0"/>
                </a:cubicBezTo>
                <a:cubicBezTo>
                  <a:pt x="412485" y="-10748"/>
                  <a:pt x="612280" y="5534"/>
                  <a:pt x="884776" y="0"/>
                </a:cubicBezTo>
                <a:cubicBezTo>
                  <a:pt x="1157272" y="-5534"/>
                  <a:pt x="1501590" y="15797"/>
                  <a:pt x="1722164" y="0"/>
                </a:cubicBezTo>
                <a:cubicBezTo>
                  <a:pt x="1942738" y="-15797"/>
                  <a:pt x="2049791" y="-21071"/>
                  <a:pt x="2210641" y="0"/>
                </a:cubicBezTo>
                <a:cubicBezTo>
                  <a:pt x="2371491" y="21071"/>
                  <a:pt x="2768186" y="36111"/>
                  <a:pt x="2978246" y="0"/>
                </a:cubicBezTo>
                <a:cubicBezTo>
                  <a:pt x="3188306" y="-36111"/>
                  <a:pt x="3440573" y="26365"/>
                  <a:pt x="3606287" y="0"/>
                </a:cubicBezTo>
                <a:cubicBezTo>
                  <a:pt x="3772001" y="-26365"/>
                  <a:pt x="4067770" y="29349"/>
                  <a:pt x="4443675" y="0"/>
                </a:cubicBezTo>
                <a:cubicBezTo>
                  <a:pt x="4819580" y="-29349"/>
                  <a:pt x="5087635" y="-41853"/>
                  <a:pt x="5281063" y="0"/>
                </a:cubicBezTo>
                <a:cubicBezTo>
                  <a:pt x="5474491" y="41853"/>
                  <a:pt x="5734912" y="-6699"/>
                  <a:pt x="5978887" y="0"/>
                </a:cubicBezTo>
                <a:cubicBezTo>
                  <a:pt x="6222862" y="6699"/>
                  <a:pt x="6307255" y="12019"/>
                  <a:pt x="6606928" y="0"/>
                </a:cubicBezTo>
                <a:cubicBezTo>
                  <a:pt x="6906601" y="-12019"/>
                  <a:pt x="7021328" y="940"/>
                  <a:pt x="7234969" y="0"/>
                </a:cubicBezTo>
                <a:cubicBezTo>
                  <a:pt x="7377620" y="6161"/>
                  <a:pt x="7482064" y="124070"/>
                  <a:pt x="7491704" y="256735"/>
                </a:cubicBezTo>
                <a:cubicBezTo>
                  <a:pt x="7506356" y="495847"/>
                  <a:pt x="7489302" y="641168"/>
                  <a:pt x="7491704" y="790728"/>
                </a:cubicBezTo>
                <a:cubicBezTo>
                  <a:pt x="7494106" y="940288"/>
                  <a:pt x="7493449" y="1124927"/>
                  <a:pt x="7491704" y="1283645"/>
                </a:cubicBezTo>
                <a:cubicBezTo>
                  <a:pt x="7503759" y="1409317"/>
                  <a:pt x="7367516" y="1539517"/>
                  <a:pt x="7234969" y="1540380"/>
                </a:cubicBezTo>
                <a:cubicBezTo>
                  <a:pt x="6912947" y="1499438"/>
                  <a:pt x="6802899" y="1571616"/>
                  <a:pt x="6397581" y="1540380"/>
                </a:cubicBezTo>
                <a:cubicBezTo>
                  <a:pt x="5992263" y="1509144"/>
                  <a:pt x="6025520" y="1528305"/>
                  <a:pt x="5909105" y="1540380"/>
                </a:cubicBezTo>
                <a:cubicBezTo>
                  <a:pt x="5792690" y="1552455"/>
                  <a:pt x="5460234" y="1515005"/>
                  <a:pt x="5071716" y="1540380"/>
                </a:cubicBezTo>
                <a:cubicBezTo>
                  <a:pt x="4683198" y="1565755"/>
                  <a:pt x="4654131" y="1510911"/>
                  <a:pt x="4443675" y="1540380"/>
                </a:cubicBezTo>
                <a:cubicBezTo>
                  <a:pt x="4233219" y="1569849"/>
                  <a:pt x="4039066" y="1509045"/>
                  <a:pt x="3676070" y="1540380"/>
                </a:cubicBezTo>
                <a:cubicBezTo>
                  <a:pt x="3313075" y="1571715"/>
                  <a:pt x="3341640" y="1527451"/>
                  <a:pt x="3048029" y="1540380"/>
                </a:cubicBezTo>
                <a:cubicBezTo>
                  <a:pt x="2754418" y="1553309"/>
                  <a:pt x="2629377" y="1565964"/>
                  <a:pt x="2350205" y="1540380"/>
                </a:cubicBezTo>
                <a:cubicBezTo>
                  <a:pt x="2071033" y="1514796"/>
                  <a:pt x="2068682" y="1529188"/>
                  <a:pt x="1861729" y="1540380"/>
                </a:cubicBezTo>
                <a:cubicBezTo>
                  <a:pt x="1654776" y="1551572"/>
                  <a:pt x="1541716" y="1554333"/>
                  <a:pt x="1303470" y="1540380"/>
                </a:cubicBezTo>
                <a:cubicBezTo>
                  <a:pt x="1065224" y="1526427"/>
                  <a:pt x="573806" y="1582156"/>
                  <a:pt x="256735" y="1540380"/>
                </a:cubicBezTo>
                <a:cubicBezTo>
                  <a:pt x="104228" y="1540617"/>
                  <a:pt x="-8939" y="1448485"/>
                  <a:pt x="0" y="1283645"/>
                </a:cubicBezTo>
                <a:cubicBezTo>
                  <a:pt x="20187" y="1138519"/>
                  <a:pt x="6721" y="918906"/>
                  <a:pt x="0" y="759921"/>
                </a:cubicBezTo>
                <a:cubicBezTo>
                  <a:pt x="-6721" y="600936"/>
                  <a:pt x="21520" y="428775"/>
                  <a:pt x="0" y="256735"/>
                </a:cubicBezTo>
                <a:close/>
              </a:path>
              <a:path w="7491704" h="1540380" stroke="0" extrusionOk="0">
                <a:moveTo>
                  <a:pt x="0" y="256735"/>
                </a:moveTo>
                <a:cubicBezTo>
                  <a:pt x="9622" y="101122"/>
                  <a:pt x="112248" y="20078"/>
                  <a:pt x="256735" y="0"/>
                </a:cubicBezTo>
                <a:cubicBezTo>
                  <a:pt x="545539" y="-4358"/>
                  <a:pt x="782846" y="26515"/>
                  <a:pt x="954558" y="0"/>
                </a:cubicBezTo>
                <a:cubicBezTo>
                  <a:pt x="1126270" y="-26515"/>
                  <a:pt x="1483597" y="25387"/>
                  <a:pt x="1791946" y="0"/>
                </a:cubicBezTo>
                <a:cubicBezTo>
                  <a:pt x="2100295" y="-25387"/>
                  <a:pt x="2379749" y="-35875"/>
                  <a:pt x="2629335" y="0"/>
                </a:cubicBezTo>
                <a:cubicBezTo>
                  <a:pt x="2878921" y="35875"/>
                  <a:pt x="2961286" y="-27429"/>
                  <a:pt x="3257376" y="0"/>
                </a:cubicBezTo>
                <a:cubicBezTo>
                  <a:pt x="3553466" y="27429"/>
                  <a:pt x="3660189" y="-5841"/>
                  <a:pt x="4024981" y="0"/>
                </a:cubicBezTo>
                <a:cubicBezTo>
                  <a:pt x="4389773" y="5841"/>
                  <a:pt x="4641273" y="-25400"/>
                  <a:pt x="4862369" y="0"/>
                </a:cubicBezTo>
                <a:cubicBezTo>
                  <a:pt x="5083465" y="25400"/>
                  <a:pt x="5347881" y="-21427"/>
                  <a:pt x="5490411" y="0"/>
                </a:cubicBezTo>
                <a:cubicBezTo>
                  <a:pt x="5632941" y="21427"/>
                  <a:pt x="5959324" y="9953"/>
                  <a:pt x="6188234" y="0"/>
                </a:cubicBezTo>
                <a:cubicBezTo>
                  <a:pt x="6417144" y="-9953"/>
                  <a:pt x="6992994" y="-48238"/>
                  <a:pt x="7234969" y="0"/>
                </a:cubicBezTo>
                <a:cubicBezTo>
                  <a:pt x="7380123" y="5247"/>
                  <a:pt x="7489997" y="122727"/>
                  <a:pt x="7491704" y="256735"/>
                </a:cubicBezTo>
                <a:cubicBezTo>
                  <a:pt x="7472266" y="365299"/>
                  <a:pt x="7471033" y="613010"/>
                  <a:pt x="7491704" y="759921"/>
                </a:cubicBezTo>
                <a:cubicBezTo>
                  <a:pt x="7512375" y="906832"/>
                  <a:pt x="7499173" y="1137513"/>
                  <a:pt x="7491704" y="1283645"/>
                </a:cubicBezTo>
                <a:cubicBezTo>
                  <a:pt x="7477404" y="1418479"/>
                  <a:pt x="7356196" y="1558586"/>
                  <a:pt x="7234969" y="1540380"/>
                </a:cubicBezTo>
                <a:cubicBezTo>
                  <a:pt x="7002198" y="1573658"/>
                  <a:pt x="6783589" y="1505190"/>
                  <a:pt x="6467363" y="1540380"/>
                </a:cubicBezTo>
                <a:cubicBezTo>
                  <a:pt x="6151137" y="1575570"/>
                  <a:pt x="6043646" y="1553926"/>
                  <a:pt x="5699758" y="1540380"/>
                </a:cubicBezTo>
                <a:cubicBezTo>
                  <a:pt x="5355871" y="1526834"/>
                  <a:pt x="5236425" y="1555862"/>
                  <a:pt x="4932152" y="1540380"/>
                </a:cubicBezTo>
                <a:cubicBezTo>
                  <a:pt x="4627879" y="1524898"/>
                  <a:pt x="4527232" y="1534635"/>
                  <a:pt x="4373893" y="1540380"/>
                </a:cubicBezTo>
                <a:cubicBezTo>
                  <a:pt x="4220554" y="1546125"/>
                  <a:pt x="3892214" y="1511101"/>
                  <a:pt x="3606287" y="1540380"/>
                </a:cubicBezTo>
                <a:cubicBezTo>
                  <a:pt x="3320360" y="1569659"/>
                  <a:pt x="3196744" y="1539752"/>
                  <a:pt x="2978246" y="1540380"/>
                </a:cubicBezTo>
                <a:cubicBezTo>
                  <a:pt x="2759748" y="1541008"/>
                  <a:pt x="2546331" y="1547421"/>
                  <a:pt x="2419988" y="1540380"/>
                </a:cubicBezTo>
                <a:cubicBezTo>
                  <a:pt x="2293645" y="1533339"/>
                  <a:pt x="1933268" y="1576283"/>
                  <a:pt x="1582599" y="1540380"/>
                </a:cubicBezTo>
                <a:cubicBezTo>
                  <a:pt x="1231930" y="1504477"/>
                  <a:pt x="1223325" y="1526932"/>
                  <a:pt x="1024341" y="1540380"/>
                </a:cubicBezTo>
                <a:cubicBezTo>
                  <a:pt x="825357" y="1553828"/>
                  <a:pt x="585101" y="1521543"/>
                  <a:pt x="256735" y="1540380"/>
                </a:cubicBezTo>
                <a:cubicBezTo>
                  <a:pt x="117445" y="1523958"/>
                  <a:pt x="-4785" y="1422809"/>
                  <a:pt x="0" y="1283645"/>
                </a:cubicBezTo>
                <a:cubicBezTo>
                  <a:pt x="15081" y="1038904"/>
                  <a:pt x="-7897" y="914174"/>
                  <a:pt x="0" y="790728"/>
                </a:cubicBezTo>
                <a:cubicBezTo>
                  <a:pt x="7897" y="667282"/>
                  <a:pt x="-927" y="429590"/>
                  <a:pt x="0" y="256735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accent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الشركات التي تتمتع بنسب ربحية قوية تكون عادة في </a:t>
            </a:r>
            <a:r>
              <a:rPr lang="ar-EG" b="1" dirty="0">
                <a:solidFill>
                  <a:srgbClr val="00B0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وضع أفضل للاستثمار في التوسع والنمو</a:t>
            </a:r>
            <a:r>
              <a:rPr lang="ar-EG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هذا يمكن أن يؤدي إلى زيادة قيمة السهم </a:t>
            </a:r>
            <a:r>
              <a:rPr lang="ar-EG" b="1" dirty="0">
                <a:solidFill>
                  <a:srgbClr val="00B0F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وتحقيق عوائد أعلى للمستثمرين في المستقبل</a:t>
            </a:r>
            <a:endParaRPr lang="en-US" b="1" u="sng" dirty="0">
              <a:solidFill>
                <a:srgbClr val="00B0F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63490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44941" y="6188075"/>
            <a:ext cx="1142245" cy="669925"/>
          </a:xfrm>
        </p:spPr>
        <p:txBody>
          <a:bodyPr/>
          <a:lstStyle/>
          <a:p>
            <a:r>
              <a:rPr lang="en-US" sz="8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9168106" y="85104"/>
            <a:ext cx="2355733" cy="399590"/>
          </a:xfrm>
          <a:custGeom>
            <a:avLst/>
            <a:gdLst>
              <a:gd name="connsiteX0" fmla="*/ 0 w 2355733"/>
              <a:gd name="connsiteY0" fmla="*/ 66600 h 399590"/>
              <a:gd name="connsiteX1" fmla="*/ 66600 w 2355733"/>
              <a:gd name="connsiteY1" fmla="*/ 0 h 399590"/>
              <a:gd name="connsiteX2" fmla="*/ 622233 w 2355733"/>
              <a:gd name="connsiteY2" fmla="*/ 0 h 399590"/>
              <a:gd name="connsiteX3" fmla="*/ 1222317 w 2355733"/>
              <a:gd name="connsiteY3" fmla="*/ 0 h 399590"/>
              <a:gd name="connsiteX4" fmla="*/ 2289133 w 2355733"/>
              <a:gd name="connsiteY4" fmla="*/ 0 h 399590"/>
              <a:gd name="connsiteX5" fmla="*/ 2355733 w 2355733"/>
              <a:gd name="connsiteY5" fmla="*/ 66600 h 399590"/>
              <a:gd name="connsiteX6" fmla="*/ 2355733 w 2355733"/>
              <a:gd name="connsiteY6" fmla="*/ 332990 h 399590"/>
              <a:gd name="connsiteX7" fmla="*/ 2289133 w 2355733"/>
              <a:gd name="connsiteY7" fmla="*/ 399590 h 399590"/>
              <a:gd name="connsiteX8" fmla="*/ 1711274 w 2355733"/>
              <a:gd name="connsiteY8" fmla="*/ 399590 h 399590"/>
              <a:gd name="connsiteX9" fmla="*/ 1133416 w 2355733"/>
              <a:gd name="connsiteY9" fmla="*/ 399590 h 399590"/>
              <a:gd name="connsiteX10" fmla="*/ 644459 w 2355733"/>
              <a:gd name="connsiteY10" fmla="*/ 399590 h 399590"/>
              <a:gd name="connsiteX11" fmla="*/ 66600 w 2355733"/>
              <a:gd name="connsiteY11" fmla="*/ 399590 h 399590"/>
              <a:gd name="connsiteX12" fmla="*/ 0 w 2355733"/>
              <a:gd name="connsiteY12" fmla="*/ 332990 h 399590"/>
              <a:gd name="connsiteX13" fmla="*/ 0 w 2355733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55733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02627" y="-23832"/>
                  <a:pt x="368345" y="-21674"/>
                  <a:pt x="622233" y="0"/>
                </a:cubicBezTo>
                <a:cubicBezTo>
                  <a:pt x="876121" y="21674"/>
                  <a:pt x="965314" y="-14479"/>
                  <a:pt x="1222317" y="0"/>
                </a:cubicBezTo>
                <a:cubicBezTo>
                  <a:pt x="1479320" y="14479"/>
                  <a:pt x="1920794" y="13956"/>
                  <a:pt x="2289133" y="0"/>
                </a:cubicBezTo>
                <a:cubicBezTo>
                  <a:pt x="2323371" y="3418"/>
                  <a:pt x="2355487" y="25716"/>
                  <a:pt x="2355733" y="66600"/>
                </a:cubicBezTo>
                <a:cubicBezTo>
                  <a:pt x="2356351" y="163177"/>
                  <a:pt x="2361684" y="233743"/>
                  <a:pt x="2355733" y="332990"/>
                </a:cubicBezTo>
                <a:cubicBezTo>
                  <a:pt x="2349576" y="368193"/>
                  <a:pt x="2325097" y="398983"/>
                  <a:pt x="2289133" y="399590"/>
                </a:cubicBezTo>
                <a:cubicBezTo>
                  <a:pt x="2034555" y="384541"/>
                  <a:pt x="1948710" y="409563"/>
                  <a:pt x="1711274" y="399590"/>
                </a:cubicBezTo>
                <a:cubicBezTo>
                  <a:pt x="1473838" y="389617"/>
                  <a:pt x="1383162" y="378838"/>
                  <a:pt x="1133416" y="399590"/>
                </a:cubicBezTo>
                <a:cubicBezTo>
                  <a:pt x="883670" y="420342"/>
                  <a:pt x="876720" y="408684"/>
                  <a:pt x="644459" y="399590"/>
                </a:cubicBezTo>
                <a:cubicBezTo>
                  <a:pt x="412198" y="390496"/>
                  <a:pt x="213343" y="423623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000" b="1" dirty="0">
                <a:solidFill>
                  <a:schemeClr val="tx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نسب الربحية</a:t>
            </a:r>
            <a:endParaRPr lang="en-US" sz="2000" b="1" u="sng" dirty="0">
              <a:solidFill>
                <a:schemeClr val="tx1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F65C824-8685-17AC-F48A-AF040CF3C86C}"/>
              </a:ext>
            </a:extLst>
          </p:cNvPr>
          <p:cNvSpPr/>
          <p:nvPr/>
        </p:nvSpPr>
        <p:spPr>
          <a:xfrm>
            <a:off x="3368116" y="284899"/>
            <a:ext cx="4425863" cy="705243"/>
          </a:xfrm>
          <a:custGeom>
            <a:avLst/>
            <a:gdLst>
              <a:gd name="connsiteX0" fmla="*/ 0 w 4425863"/>
              <a:gd name="connsiteY0" fmla="*/ 117543 h 705243"/>
              <a:gd name="connsiteX1" fmla="*/ 117543 w 4425863"/>
              <a:gd name="connsiteY1" fmla="*/ 0 h 705243"/>
              <a:gd name="connsiteX2" fmla="*/ 732190 w 4425863"/>
              <a:gd name="connsiteY2" fmla="*/ 0 h 705243"/>
              <a:gd name="connsiteX3" fmla="*/ 1514469 w 4425863"/>
              <a:gd name="connsiteY3" fmla="*/ 0 h 705243"/>
              <a:gd name="connsiteX4" fmla="*/ 2129116 w 4425863"/>
              <a:gd name="connsiteY4" fmla="*/ 0 h 705243"/>
              <a:gd name="connsiteX5" fmla="*/ 2743763 w 4425863"/>
              <a:gd name="connsiteY5" fmla="*/ 0 h 705243"/>
              <a:gd name="connsiteX6" fmla="*/ 3484134 w 4425863"/>
              <a:gd name="connsiteY6" fmla="*/ 0 h 705243"/>
              <a:gd name="connsiteX7" fmla="*/ 4308320 w 4425863"/>
              <a:gd name="connsiteY7" fmla="*/ 0 h 705243"/>
              <a:gd name="connsiteX8" fmla="*/ 4425863 w 4425863"/>
              <a:gd name="connsiteY8" fmla="*/ 117543 h 705243"/>
              <a:gd name="connsiteX9" fmla="*/ 4425863 w 4425863"/>
              <a:gd name="connsiteY9" fmla="*/ 587700 h 705243"/>
              <a:gd name="connsiteX10" fmla="*/ 4308320 w 4425863"/>
              <a:gd name="connsiteY10" fmla="*/ 705243 h 705243"/>
              <a:gd name="connsiteX11" fmla="*/ 3651765 w 4425863"/>
              <a:gd name="connsiteY11" fmla="*/ 705243 h 705243"/>
              <a:gd name="connsiteX12" fmla="*/ 3079025 w 4425863"/>
              <a:gd name="connsiteY12" fmla="*/ 705243 h 705243"/>
              <a:gd name="connsiteX13" fmla="*/ 2338655 w 4425863"/>
              <a:gd name="connsiteY13" fmla="*/ 705243 h 705243"/>
              <a:gd name="connsiteX14" fmla="*/ 1682100 w 4425863"/>
              <a:gd name="connsiteY14" fmla="*/ 705243 h 705243"/>
              <a:gd name="connsiteX15" fmla="*/ 899821 w 4425863"/>
              <a:gd name="connsiteY15" fmla="*/ 705243 h 705243"/>
              <a:gd name="connsiteX16" fmla="*/ 117543 w 4425863"/>
              <a:gd name="connsiteY16" fmla="*/ 705243 h 705243"/>
              <a:gd name="connsiteX17" fmla="*/ 0 w 4425863"/>
              <a:gd name="connsiteY17" fmla="*/ 587700 h 705243"/>
              <a:gd name="connsiteX18" fmla="*/ 0 w 4425863"/>
              <a:gd name="connsiteY18" fmla="*/ 117543 h 70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425863" h="705243" fill="none" extrusionOk="0">
                <a:moveTo>
                  <a:pt x="0" y="117543"/>
                </a:moveTo>
                <a:cubicBezTo>
                  <a:pt x="-14609" y="51193"/>
                  <a:pt x="59286" y="-3274"/>
                  <a:pt x="117543" y="0"/>
                </a:cubicBezTo>
                <a:cubicBezTo>
                  <a:pt x="388097" y="15410"/>
                  <a:pt x="482354" y="12478"/>
                  <a:pt x="732190" y="0"/>
                </a:cubicBezTo>
                <a:cubicBezTo>
                  <a:pt x="982026" y="-12478"/>
                  <a:pt x="1192668" y="23369"/>
                  <a:pt x="1514469" y="0"/>
                </a:cubicBezTo>
                <a:cubicBezTo>
                  <a:pt x="1836270" y="-23369"/>
                  <a:pt x="1898621" y="-25300"/>
                  <a:pt x="2129116" y="0"/>
                </a:cubicBezTo>
                <a:cubicBezTo>
                  <a:pt x="2359611" y="25300"/>
                  <a:pt x="2439023" y="-9824"/>
                  <a:pt x="2743763" y="0"/>
                </a:cubicBezTo>
                <a:cubicBezTo>
                  <a:pt x="3048503" y="9824"/>
                  <a:pt x="3188790" y="-24094"/>
                  <a:pt x="3484134" y="0"/>
                </a:cubicBezTo>
                <a:cubicBezTo>
                  <a:pt x="3779478" y="24094"/>
                  <a:pt x="4084698" y="-28565"/>
                  <a:pt x="4308320" y="0"/>
                </a:cubicBezTo>
                <a:cubicBezTo>
                  <a:pt x="4370644" y="-9983"/>
                  <a:pt x="4423282" y="50074"/>
                  <a:pt x="4425863" y="117543"/>
                </a:cubicBezTo>
                <a:cubicBezTo>
                  <a:pt x="4408898" y="323644"/>
                  <a:pt x="4444655" y="389635"/>
                  <a:pt x="4425863" y="587700"/>
                </a:cubicBezTo>
                <a:cubicBezTo>
                  <a:pt x="4433689" y="649405"/>
                  <a:pt x="4378783" y="710180"/>
                  <a:pt x="4308320" y="705243"/>
                </a:cubicBezTo>
                <a:cubicBezTo>
                  <a:pt x="4155893" y="719789"/>
                  <a:pt x="3840181" y="704273"/>
                  <a:pt x="3651765" y="705243"/>
                </a:cubicBezTo>
                <a:cubicBezTo>
                  <a:pt x="3463350" y="706213"/>
                  <a:pt x="3261284" y="681985"/>
                  <a:pt x="3079025" y="705243"/>
                </a:cubicBezTo>
                <a:cubicBezTo>
                  <a:pt x="2896766" y="728501"/>
                  <a:pt x="2657571" y="738634"/>
                  <a:pt x="2338655" y="705243"/>
                </a:cubicBezTo>
                <a:cubicBezTo>
                  <a:pt x="2019739" y="671853"/>
                  <a:pt x="1857821" y="718076"/>
                  <a:pt x="1682100" y="705243"/>
                </a:cubicBezTo>
                <a:cubicBezTo>
                  <a:pt x="1506379" y="692410"/>
                  <a:pt x="1128708" y="700697"/>
                  <a:pt x="899821" y="705243"/>
                </a:cubicBezTo>
                <a:cubicBezTo>
                  <a:pt x="670934" y="709789"/>
                  <a:pt x="284616" y="708567"/>
                  <a:pt x="117543" y="705243"/>
                </a:cubicBezTo>
                <a:cubicBezTo>
                  <a:pt x="44572" y="707650"/>
                  <a:pt x="3264" y="637863"/>
                  <a:pt x="0" y="587700"/>
                </a:cubicBezTo>
                <a:cubicBezTo>
                  <a:pt x="-5062" y="452785"/>
                  <a:pt x="3501" y="337497"/>
                  <a:pt x="0" y="117543"/>
                </a:cubicBezTo>
                <a:close/>
              </a:path>
              <a:path w="4425863" h="705243" stroke="0" extrusionOk="0">
                <a:moveTo>
                  <a:pt x="0" y="117543"/>
                </a:moveTo>
                <a:cubicBezTo>
                  <a:pt x="6188" y="43736"/>
                  <a:pt x="51926" y="5216"/>
                  <a:pt x="117543" y="0"/>
                </a:cubicBezTo>
                <a:cubicBezTo>
                  <a:pt x="337683" y="-20635"/>
                  <a:pt x="481397" y="1827"/>
                  <a:pt x="816006" y="0"/>
                </a:cubicBezTo>
                <a:cubicBezTo>
                  <a:pt x="1150615" y="-1827"/>
                  <a:pt x="1363348" y="-9990"/>
                  <a:pt x="1598284" y="0"/>
                </a:cubicBezTo>
                <a:cubicBezTo>
                  <a:pt x="1833220" y="9990"/>
                  <a:pt x="1993335" y="-23682"/>
                  <a:pt x="2380563" y="0"/>
                </a:cubicBezTo>
                <a:cubicBezTo>
                  <a:pt x="2767791" y="23682"/>
                  <a:pt x="2857468" y="-23666"/>
                  <a:pt x="3037118" y="0"/>
                </a:cubicBezTo>
                <a:cubicBezTo>
                  <a:pt x="3216769" y="23666"/>
                  <a:pt x="3831976" y="-11634"/>
                  <a:pt x="4308320" y="0"/>
                </a:cubicBezTo>
                <a:cubicBezTo>
                  <a:pt x="4368145" y="7059"/>
                  <a:pt x="4427936" y="52189"/>
                  <a:pt x="4425863" y="117543"/>
                </a:cubicBezTo>
                <a:cubicBezTo>
                  <a:pt x="4431646" y="229277"/>
                  <a:pt x="4426219" y="360673"/>
                  <a:pt x="4425863" y="587700"/>
                </a:cubicBezTo>
                <a:cubicBezTo>
                  <a:pt x="4423247" y="668117"/>
                  <a:pt x="4375293" y="709955"/>
                  <a:pt x="4308320" y="705243"/>
                </a:cubicBezTo>
                <a:cubicBezTo>
                  <a:pt x="4024711" y="716571"/>
                  <a:pt x="3931090" y="691575"/>
                  <a:pt x="3651765" y="705243"/>
                </a:cubicBezTo>
                <a:cubicBezTo>
                  <a:pt x="3372441" y="718911"/>
                  <a:pt x="3157293" y="675387"/>
                  <a:pt x="2995210" y="705243"/>
                </a:cubicBezTo>
                <a:cubicBezTo>
                  <a:pt x="2833128" y="735099"/>
                  <a:pt x="2416697" y="693427"/>
                  <a:pt x="2212932" y="705243"/>
                </a:cubicBezTo>
                <a:cubicBezTo>
                  <a:pt x="2009167" y="717059"/>
                  <a:pt x="1675342" y="684395"/>
                  <a:pt x="1514469" y="705243"/>
                </a:cubicBezTo>
                <a:cubicBezTo>
                  <a:pt x="1353596" y="726091"/>
                  <a:pt x="1056908" y="667835"/>
                  <a:pt x="732190" y="705243"/>
                </a:cubicBezTo>
                <a:cubicBezTo>
                  <a:pt x="407472" y="742651"/>
                  <a:pt x="385869" y="693510"/>
                  <a:pt x="117543" y="705243"/>
                </a:cubicBezTo>
                <a:cubicBezTo>
                  <a:pt x="53377" y="700198"/>
                  <a:pt x="13033" y="655966"/>
                  <a:pt x="0" y="587700"/>
                </a:cubicBezTo>
                <a:cubicBezTo>
                  <a:pt x="1885" y="446679"/>
                  <a:pt x="-19392" y="316230"/>
                  <a:pt x="0" y="117543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rgbClr val="00B0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لماذا نسب الربحية مهمة للمستثمر ؟</a:t>
            </a:r>
            <a:endParaRPr lang="en-US" b="1" u="sng" dirty="0">
              <a:solidFill>
                <a:srgbClr val="00B05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C312641-C643-88B6-9C2E-878FBEBDF251}"/>
              </a:ext>
            </a:extLst>
          </p:cNvPr>
          <p:cNvSpPr/>
          <p:nvPr/>
        </p:nvSpPr>
        <p:spPr>
          <a:xfrm>
            <a:off x="9168106" y="1592072"/>
            <a:ext cx="2472095" cy="705243"/>
          </a:xfrm>
          <a:custGeom>
            <a:avLst/>
            <a:gdLst>
              <a:gd name="connsiteX0" fmla="*/ 0 w 2472095"/>
              <a:gd name="connsiteY0" fmla="*/ 117543 h 705243"/>
              <a:gd name="connsiteX1" fmla="*/ 117543 w 2472095"/>
              <a:gd name="connsiteY1" fmla="*/ 0 h 705243"/>
              <a:gd name="connsiteX2" fmla="*/ 699165 w 2472095"/>
              <a:gd name="connsiteY2" fmla="*/ 0 h 705243"/>
              <a:gd name="connsiteX3" fmla="*/ 1213677 w 2472095"/>
              <a:gd name="connsiteY3" fmla="*/ 0 h 705243"/>
              <a:gd name="connsiteX4" fmla="*/ 1795300 w 2472095"/>
              <a:gd name="connsiteY4" fmla="*/ 0 h 705243"/>
              <a:gd name="connsiteX5" fmla="*/ 2354552 w 2472095"/>
              <a:gd name="connsiteY5" fmla="*/ 0 h 705243"/>
              <a:gd name="connsiteX6" fmla="*/ 2472095 w 2472095"/>
              <a:gd name="connsiteY6" fmla="*/ 117543 h 705243"/>
              <a:gd name="connsiteX7" fmla="*/ 2472095 w 2472095"/>
              <a:gd name="connsiteY7" fmla="*/ 587700 h 705243"/>
              <a:gd name="connsiteX8" fmla="*/ 2354552 w 2472095"/>
              <a:gd name="connsiteY8" fmla="*/ 705243 h 705243"/>
              <a:gd name="connsiteX9" fmla="*/ 1840040 w 2472095"/>
              <a:gd name="connsiteY9" fmla="*/ 705243 h 705243"/>
              <a:gd name="connsiteX10" fmla="*/ 1258418 w 2472095"/>
              <a:gd name="connsiteY10" fmla="*/ 705243 h 705243"/>
              <a:gd name="connsiteX11" fmla="*/ 743906 w 2472095"/>
              <a:gd name="connsiteY11" fmla="*/ 705243 h 705243"/>
              <a:gd name="connsiteX12" fmla="*/ 117543 w 2472095"/>
              <a:gd name="connsiteY12" fmla="*/ 705243 h 705243"/>
              <a:gd name="connsiteX13" fmla="*/ 0 w 2472095"/>
              <a:gd name="connsiteY13" fmla="*/ 587700 h 705243"/>
              <a:gd name="connsiteX14" fmla="*/ 0 w 2472095"/>
              <a:gd name="connsiteY14" fmla="*/ 117543 h 70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72095" h="705243" fill="none" extrusionOk="0">
                <a:moveTo>
                  <a:pt x="0" y="117543"/>
                </a:moveTo>
                <a:cubicBezTo>
                  <a:pt x="-3286" y="43176"/>
                  <a:pt x="45497" y="9337"/>
                  <a:pt x="117543" y="0"/>
                </a:cubicBezTo>
                <a:cubicBezTo>
                  <a:pt x="303366" y="-12038"/>
                  <a:pt x="570107" y="27912"/>
                  <a:pt x="699165" y="0"/>
                </a:cubicBezTo>
                <a:cubicBezTo>
                  <a:pt x="828223" y="-27912"/>
                  <a:pt x="1005659" y="-655"/>
                  <a:pt x="1213677" y="0"/>
                </a:cubicBezTo>
                <a:cubicBezTo>
                  <a:pt x="1421695" y="655"/>
                  <a:pt x="1620125" y="-4367"/>
                  <a:pt x="1795300" y="0"/>
                </a:cubicBezTo>
                <a:cubicBezTo>
                  <a:pt x="1970475" y="4367"/>
                  <a:pt x="2089016" y="24337"/>
                  <a:pt x="2354552" y="0"/>
                </a:cubicBezTo>
                <a:cubicBezTo>
                  <a:pt x="2430607" y="5486"/>
                  <a:pt x="2473050" y="67989"/>
                  <a:pt x="2472095" y="117543"/>
                </a:cubicBezTo>
                <a:cubicBezTo>
                  <a:pt x="2480612" y="243290"/>
                  <a:pt x="2459015" y="471634"/>
                  <a:pt x="2472095" y="587700"/>
                </a:cubicBezTo>
                <a:cubicBezTo>
                  <a:pt x="2474944" y="651340"/>
                  <a:pt x="2425975" y="691231"/>
                  <a:pt x="2354552" y="705243"/>
                </a:cubicBezTo>
                <a:cubicBezTo>
                  <a:pt x="2237559" y="685031"/>
                  <a:pt x="2082891" y="720150"/>
                  <a:pt x="1840040" y="705243"/>
                </a:cubicBezTo>
                <a:cubicBezTo>
                  <a:pt x="1597189" y="690336"/>
                  <a:pt x="1378582" y="690602"/>
                  <a:pt x="1258418" y="705243"/>
                </a:cubicBezTo>
                <a:cubicBezTo>
                  <a:pt x="1138254" y="719884"/>
                  <a:pt x="882922" y="688470"/>
                  <a:pt x="743906" y="705243"/>
                </a:cubicBezTo>
                <a:cubicBezTo>
                  <a:pt x="604890" y="722016"/>
                  <a:pt x="404127" y="702975"/>
                  <a:pt x="117543" y="705243"/>
                </a:cubicBezTo>
                <a:cubicBezTo>
                  <a:pt x="60452" y="702031"/>
                  <a:pt x="5546" y="657554"/>
                  <a:pt x="0" y="587700"/>
                </a:cubicBezTo>
                <a:cubicBezTo>
                  <a:pt x="-21361" y="447896"/>
                  <a:pt x="17076" y="268060"/>
                  <a:pt x="0" y="117543"/>
                </a:cubicBezTo>
                <a:close/>
              </a:path>
              <a:path w="2472095" h="705243" stroke="0" extrusionOk="0">
                <a:moveTo>
                  <a:pt x="0" y="117543"/>
                </a:moveTo>
                <a:cubicBezTo>
                  <a:pt x="6188" y="43736"/>
                  <a:pt x="51926" y="5216"/>
                  <a:pt x="117543" y="0"/>
                </a:cubicBezTo>
                <a:cubicBezTo>
                  <a:pt x="312048" y="-17942"/>
                  <a:pt x="534851" y="6932"/>
                  <a:pt x="676795" y="0"/>
                </a:cubicBezTo>
                <a:cubicBezTo>
                  <a:pt x="818739" y="-6932"/>
                  <a:pt x="1086999" y="9158"/>
                  <a:pt x="1280788" y="0"/>
                </a:cubicBezTo>
                <a:cubicBezTo>
                  <a:pt x="1474577" y="-9158"/>
                  <a:pt x="2013234" y="-20713"/>
                  <a:pt x="2354552" y="0"/>
                </a:cubicBezTo>
                <a:cubicBezTo>
                  <a:pt x="2413739" y="7698"/>
                  <a:pt x="2471317" y="39672"/>
                  <a:pt x="2472095" y="117543"/>
                </a:cubicBezTo>
                <a:cubicBezTo>
                  <a:pt x="2465523" y="328707"/>
                  <a:pt x="2477603" y="396634"/>
                  <a:pt x="2472095" y="587700"/>
                </a:cubicBezTo>
                <a:cubicBezTo>
                  <a:pt x="2464245" y="650603"/>
                  <a:pt x="2415891" y="702590"/>
                  <a:pt x="2354552" y="705243"/>
                </a:cubicBezTo>
                <a:cubicBezTo>
                  <a:pt x="2202145" y="693090"/>
                  <a:pt x="1890386" y="676333"/>
                  <a:pt x="1772930" y="705243"/>
                </a:cubicBezTo>
                <a:cubicBezTo>
                  <a:pt x="1655474" y="734153"/>
                  <a:pt x="1314931" y="701780"/>
                  <a:pt x="1191307" y="705243"/>
                </a:cubicBezTo>
                <a:cubicBezTo>
                  <a:pt x="1067683" y="708706"/>
                  <a:pt x="837218" y="729813"/>
                  <a:pt x="699165" y="705243"/>
                </a:cubicBezTo>
                <a:cubicBezTo>
                  <a:pt x="561112" y="680673"/>
                  <a:pt x="364665" y="716951"/>
                  <a:pt x="117543" y="705243"/>
                </a:cubicBezTo>
                <a:cubicBezTo>
                  <a:pt x="47751" y="715230"/>
                  <a:pt x="-13170" y="660642"/>
                  <a:pt x="0" y="587700"/>
                </a:cubicBezTo>
                <a:cubicBezTo>
                  <a:pt x="-6015" y="449856"/>
                  <a:pt x="9789" y="246529"/>
                  <a:pt x="0" y="117543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تحليل الاستدامة المالية</a:t>
            </a:r>
            <a:endParaRPr lang="en-US" b="1" u="sng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2C34054-C31E-0CFA-CC52-1E46FB2254E3}"/>
              </a:ext>
            </a:extLst>
          </p:cNvPr>
          <p:cNvSpPr/>
          <p:nvPr/>
        </p:nvSpPr>
        <p:spPr>
          <a:xfrm>
            <a:off x="2040170" y="2723757"/>
            <a:ext cx="7491704" cy="1540380"/>
          </a:xfrm>
          <a:custGeom>
            <a:avLst/>
            <a:gdLst>
              <a:gd name="connsiteX0" fmla="*/ 0 w 7491704"/>
              <a:gd name="connsiteY0" fmla="*/ 256735 h 1540380"/>
              <a:gd name="connsiteX1" fmla="*/ 256735 w 7491704"/>
              <a:gd name="connsiteY1" fmla="*/ 0 h 1540380"/>
              <a:gd name="connsiteX2" fmla="*/ 884776 w 7491704"/>
              <a:gd name="connsiteY2" fmla="*/ 0 h 1540380"/>
              <a:gd name="connsiteX3" fmla="*/ 1722164 w 7491704"/>
              <a:gd name="connsiteY3" fmla="*/ 0 h 1540380"/>
              <a:gd name="connsiteX4" fmla="*/ 2210641 w 7491704"/>
              <a:gd name="connsiteY4" fmla="*/ 0 h 1540380"/>
              <a:gd name="connsiteX5" fmla="*/ 2978246 w 7491704"/>
              <a:gd name="connsiteY5" fmla="*/ 0 h 1540380"/>
              <a:gd name="connsiteX6" fmla="*/ 3606287 w 7491704"/>
              <a:gd name="connsiteY6" fmla="*/ 0 h 1540380"/>
              <a:gd name="connsiteX7" fmla="*/ 4443675 w 7491704"/>
              <a:gd name="connsiteY7" fmla="*/ 0 h 1540380"/>
              <a:gd name="connsiteX8" fmla="*/ 5281063 w 7491704"/>
              <a:gd name="connsiteY8" fmla="*/ 0 h 1540380"/>
              <a:gd name="connsiteX9" fmla="*/ 5978887 w 7491704"/>
              <a:gd name="connsiteY9" fmla="*/ 0 h 1540380"/>
              <a:gd name="connsiteX10" fmla="*/ 6606928 w 7491704"/>
              <a:gd name="connsiteY10" fmla="*/ 0 h 1540380"/>
              <a:gd name="connsiteX11" fmla="*/ 7234969 w 7491704"/>
              <a:gd name="connsiteY11" fmla="*/ 0 h 1540380"/>
              <a:gd name="connsiteX12" fmla="*/ 7491704 w 7491704"/>
              <a:gd name="connsiteY12" fmla="*/ 256735 h 1540380"/>
              <a:gd name="connsiteX13" fmla="*/ 7491704 w 7491704"/>
              <a:gd name="connsiteY13" fmla="*/ 790728 h 1540380"/>
              <a:gd name="connsiteX14" fmla="*/ 7491704 w 7491704"/>
              <a:gd name="connsiteY14" fmla="*/ 1283645 h 1540380"/>
              <a:gd name="connsiteX15" fmla="*/ 7234969 w 7491704"/>
              <a:gd name="connsiteY15" fmla="*/ 1540380 h 1540380"/>
              <a:gd name="connsiteX16" fmla="*/ 6397581 w 7491704"/>
              <a:gd name="connsiteY16" fmla="*/ 1540380 h 1540380"/>
              <a:gd name="connsiteX17" fmla="*/ 5909105 w 7491704"/>
              <a:gd name="connsiteY17" fmla="*/ 1540380 h 1540380"/>
              <a:gd name="connsiteX18" fmla="*/ 5071716 w 7491704"/>
              <a:gd name="connsiteY18" fmla="*/ 1540380 h 1540380"/>
              <a:gd name="connsiteX19" fmla="*/ 4443675 w 7491704"/>
              <a:gd name="connsiteY19" fmla="*/ 1540380 h 1540380"/>
              <a:gd name="connsiteX20" fmla="*/ 3676070 w 7491704"/>
              <a:gd name="connsiteY20" fmla="*/ 1540380 h 1540380"/>
              <a:gd name="connsiteX21" fmla="*/ 3048029 w 7491704"/>
              <a:gd name="connsiteY21" fmla="*/ 1540380 h 1540380"/>
              <a:gd name="connsiteX22" fmla="*/ 2350205 w 7491704"/>
              <a:gd name="connsiteY22" fmla="*/ 1540380 h 1540380"/>
              <a:gd name="connsiteX23" fmla="*/ 1861729 w 7491704"/>
              <a:gd name="connsiteY23" fmla="*/ 1540380 h 1540380"/>
              <a:gd name="connsiteX24" fmla="*/ 1303470 w 7491704"/>
              <a:gd name="connsiteY24" fmla="*/ 1540380 h 1540380"/>
              <a:gd name="connsiteX25" fmla="*/ 256735 w 7491704"/>
              <a:gd name="connsiteY25" fmla="*/ 1540380 h 1540380"/>
              <a:gd name="connsiteX26" fmla="*/ 0 w 7491704"/>
              <a:gd name="connsiteY26" fmla="*/ 1283645 h 1540380"/>
              <a:gd name="connsiteX27" fmla="*/ 0 w 7491704"/>
              <a:gd name="connsiteY27" fmla="*/ 759921 h 1540380"/>
              <a:gd name="connsiteX28" fmla="*/ 0 w 7491704"/>
              <a:gd name="connsiteY28" fmla="*/ 256735 h 1540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491704" h="1540380" fill="none" extrusionOk="0">
                <a:moveTo>
                  <a:pt x="0" y="256735"/>
                </a:moveTo>
                <a:cubicBezTo>
                  <a:pt x="-1584" y="111383"/>
                  <a:pt x="119202" y="-7658"/>
                  <a:pt x="256735" y="0"/>
                </a:cubicBezTo>
                <a:cubicBezTo>
                  <a:pt x="412485" y="-10748"/>
                  <a:pt x="612280" y="5534"/>
                  <a:pt x="884776" y="0"/>
                </a:cubicBezTo>
                <a:cubicBezTo>
                  <a:pt x="1157272" y="-5534"/>
                  <a:pt x="1501590" y="15797"/>
                  <a:pt x="1722164" y="0"/>
                </a:cubicBezTo>
                <a:cubicBezTo>
                  <a:pt x="1942738" y="-15797"/>
                  <a:pt x="2049791" y="-21071"/>
                  <a:pt x="2210641" y="0"/>
                </a:cubicBezTo>
                <a:cubicBezTo>
                  <a:pt x="2371491" y="21071"/>
                  <a:pt x="2768186" y="36111"/>
                  <a:pt x="2978246" y="0"/>
                </a:cubicBezTo>
                <a:cubicBezTo>
                  <a:pt x="3188306" y="-36111"/>
                  <a:pt x="3440573" y="26365"/>
                  <a:pt x="3606287" y="0"/>
                </a:cubicBezTo>
                <a:cubicBezTo>
                  <a:pt x="3772001" y="-26365"/>
                  <a:pt x="4067770" y="29349"/>
                  <a:pt x="4443675" y="0"/>
                </a:cubicBezTo>
                <a:cubicBezTo>
                  <a:pt x="4819580" y="-29349"/>
                  <a:pt x="5087635" y="-41853"/>
                  <a:pt x="5281063" y="0"/>
                </a:cubicBezTo>
                <a:cubicBezTo>
                  <a:pt x="5474491" y="41853"/>
                  <a:pt x="5734912" y="-6699"/>
                  <a:pt x="5978887" y="0"/>
                </a:cubicBezTo>
                <a:cubicBezTo>
                  <a:pt x="6222862" y="6699"/>
                  <a:pt x="6307255" y="12019"/>
                  <a:pt x="6606928" y="0"/>
                </a:cubicBezTo>
                <a:cubicBezTo>
                  <a:pt x="6906601" y="-12019"/>
                  <a:pt x="7021328" y="940"/>
                  <a:pt x="7234969" y="0"/>
                </a:cubicBezTo>
                <a:cubicBezTo>
                  <a:pt x="7377620" y="6161"/>
                  <a:pt x="7482064" y="124070"/>
                  <a:pt x="7491704" y="256735"/>
                </a:cubicBezTo>
                <a:cubicBezTo>
                  <a:pt x="7506356" y="495847"/>
                  <a:pt x="7489302" y="641168"/>
                  <a:pt x="7491704" y="790728"/>
                </a:cubicBezTo>
                <a:cubicBezTo>
                  <a:pt x="7494106" y="940288"/>
                  <a:pt x="7493449" y="1124927"/>
                  <a:pt x="7491704" y="1283645"/>
                </a:cubicBezTo>
                <a:cubicBezTo>
                  <a:pt x="7503759" y="1409317"/>
                  <a:pt x="7367516" y="1539517"/>
                  <a:pt x="7234969" y="1540380"/>
                </a:cubicBezTo>
                <a:cubicBezTo>
                  <a:pt x="6912947" y="1499438"/>
                  <a:pt x="6802899" y="1571616"/>
                  <a:pt x="6397581" y="1540380"/>
                </a:cubicBezTo>
                <a:cubicBezTo>
                  <a:pt x="5992263" y="1509144"/>
                  <a:pt x="6025520" y="1528305"/>
                  <a:pt x="5909105" y="1540380"/>
                </a:cubicBezTo>
                <a:cubicBezTo>
                  <a:pt x="5792690" y="1552455"/>
                  <a:pt x="5460234" y="1515005"/>
                  <a:pt x="5071716" y="1540380"/>
                </a:cubicBezTo>
                <a:cubicBezTo>
                  <a:pt x="4683198" y="1565755"/>
                  <a:pt x="4654131" y="1510911"/>
                  <a:pt x="4443675" y="1540380"/>
                </a:cubicBezTo>
                <a:cubicBezTo>
                  <a:pt x="4233219" y="1569849"/>
                  <a:pt x="4039066" y="1509045"/>
                  <a:pt x="3676070" y="1540380"/>
                </a:cubicBezTo>
                <a:cubicBezTo>
                  <a:pt x="3313075" y="1571715"/>
                  <a:pt x="3341640" y="1527451"/>
                  <a:pt x="3048029" y="1540380"/>
                </a:cubicBezTo>
                <a:cubicBezTo>
                  <a:pt x="2754418" y="1553309"/>
                  <a:pt x="2629377" y="1565964"/>
                  <a:pt x="2350205" y="1540380"/>
                </a:cubicBezTo>
                <a:cubicBezTo>
                  <a:pt x="2071033" y="1514796"/>
                  <a:pt x="2068682" y="1529188"/>
                  <a:pt x="1861729" y="1540380"/>
                </a:cubicBezTo>
                <a:cubicBezTo>
                  <a:pt x="1654776" y="1551572"/>
                  <a:pt x="1541716" y="1554333"/>
                  <a:pt x="1303470" y="1540380"/>
                </a:cubicBezTo>
                <a:cubicBezTo>
                  <a:pt x="1065224" y="1526427"/>
                  <a:pt x="573806" y="1582156"/>
                  <a:pt x="256735" y="1540380"/>
                </a:cubicBezTo>
                <a:cubicBezTo>
                  <a:pt x="104228" y="1540617"/>
                  <a:pt x="-8939" y="1448485"/>
                  <a:pt x="0" y="1283645"/>
                </a:cubicBezTo>
                <a:cubicBezTo>
                  <a:pt x="20187" y="1138519"/>
                  <a:pt x="6721" y="918906"/>
                  <a:pt x="0" y="759921"/>
                </a:cubicBezTo>
                <a:cubicBezTo>
                  <a:pt x="-6721" y="600936"/>
                  <a:pt x="21520" y="428775"/>
                  <a:pt x="0" y="256735"/>
                </a:cubicBezTo>
                <a:close/>
              </a:path>
              <a:path w="7491704" h="1540380" stroke="0" extrusionOk="0">
                <a:moveTo>
                  <a:pt x="0" y="256735"/>
                </a:moveTo>
                <a:cubicBezTo>
                  <a:pt x="9622" y="101122"/>
                  <a:pt x="112248" y="20078"/>
                  <a:pt x="256735" y="0"/>
                </a:cubicBezTo>
                <a:cubicBezTo>
                  <a:pt x="545539" y="-4358"/>
                  <a:pt x="782846" y="26515"/>
                  <a:pt x="954558" y="0"/>
                </a:cubicBezTo>
                <a:cubicBezTo>
                  <a:pt x="1126270" y="-26515"/>
                  <a:pt x="1483597" y="25387"/>
                  <a:pt x="1791946" y="0"/>
                </a:cubicBezTo>
                <a:cubicBezTo>
                  <a:pt x="2100295" y="-25387"/>
                  <a:pt x="2379749" y="-35875"/>
                  <a:pt x="2629335" y="0"/>
                </a:cubicBezTo>
                <a:cubicBezTo>
                  <a:pt x="2878921" y="35875"/>
                  <a:pt x="2961286" y="-27429"/>
                  <a:pt x="3257376" y="0"/>
                </a:cubicBezTo>
                <a:cubicBezTo>
                  <a:pt x="3553466" y="27429"/>
                  <a:pt x="3660189" y="-5841"/>
                  <a:pt x="4024981" y="0"/>
                </a:cubicBezTo>
                <a:cubicBezTo>
                  <a:pt x="4389773" y="5841"/>
                  <a:pt x="4641273" y="-25400"/>
                  <a:pt x="4862369" y="0"/>
                </a:cubicBezTo>
                <a:cubicBezTo>
                  <a:pt x="5083465" y="25400"/>
                  <a:pt x="5347881" y="-21427"/>
                  <a:pt x="5490411" y="0"/>
                </a:cubicBezTo>
                <a:cubicBezTo>
                  <a:pt x="5632941" y="21427"/>
                  <a:pt x="5959324" y="9953"/>
                  <a:pt x="6188234" y="0"/>
                </a:cubicBezTo>
                <a:cubicBezTo>
                  <a:pt x="6417144" y="-9953"/>
                  <a:pt x="6992994" y="-48238"/>
                  <a:pt x="7234969" y="0"/>
                </a:cubicBezTo>
                <a:cubicBezTo>
                  <a:pt x="7380123" y="5247"/>
                  <a:pt x="7489997" y="122727"/>
                  <a:pt x="7491704" y="256735"/>
                </a:cubicBezTo>
                <a:cubicBezTo>
                  <a:pt x="7472266" y="365299"/>
                  <a:pt x="7471033" y="613010"/>
                  <a:pt x="7491704" y="759921"/>
                </a:cubicBezTo>
                <a:cubicBezTo>
                  <a:pt x="7512375" y="906832"/>
                  <a:pt x="7499173" y="1137513"/>
                  <a:pt x="7491704" y="1283645"/>
                </a:cubicBezTo>
                <a:cubicBezTo>
                  <a:pt x="7477404" y="1418479"/>
                  <a:pt x="7356196" y="1558586"/>
                  <a:pt x="7234969" y="1540380"/>
                </a:cubicBezTo>
                <a:cubicBezTo>
                  <a:pt x="7002198" y="1573658"/>
                  <a:pt x="6783589" y="1505190"/>
                  <a:pt x="6467363" y="1540380"/>
                </a:cubicBezTo>
                <a:cubicBezTo>
                  <a:pt x="6151137" y="1575570"/>
                  <a:pt x="6043646" y="1553926"/>
                  <a:pt x="5699758" y="1540380"/>
                </a:cubicBezTo>
                <a:cubicBezTo>
                  <a:pt x="5355871" y="1526834"/>
                  <a:pt x="5236425" y="1555862"/>
                  <a:pt x="4932152" y="1540380"/>
                </a:cubicBezTo>
                <a:cubicBezTo>
                  <a:pt x="4627879" y="1524898"/>
                  <a:pt x="4527232" y="1534635"/>
                  <a:pt x="4373893" y="1540380"/>
                </a:cubicBezTo>
                <a:cubicBezTo>
                  <a:pt x="4220554" y="1546125"/>
                  <a:pt x="3892214" y="1511101"/>
                  <a:pt x="3606287" y="1540380"/>
                </a:cubicBezTo>
                <a:cubicBezTo>
                  <a:pt x="3320360" y="1569659"/>
                  <a:pt x="3196744" y="1539752"/>
                  <a:pt x="2978246" y="1540380"/>
                </a:cubicBezTo>
                <a:cubicBezTo>
                  <a:pt x="2759748" y="1541008"/>
                  <a:pt x="2546331" y="1547421"/>
                  <a:pt x="2419988" y="1540380"/>
                </a:cubicBezTo>
                <a:cubicBezTo>
                  <a:pt x="2293645" y="1533339"/>
                  <a:pt x="1933268" y="1576283"/>
                  <a:pt x="1582599" y="1540380"/>
                </a:cubicBezTo>
                <a:cubicBezTo>
                  <a:pt x="1231930" y="1504477"/>
                  <a:pt x="1223325" y="1526932"/>
                  <a:pt x="1024341" y="1540380"/>
                </a:cubicBezTo>
                <a:cubicBezTo>
                  <a:pt x="825357" y="1553828"/>
                  <a:pt x="585101" y="1521543"/>
                  <a:pt x="256735" y="1540380"/>
                </a:cubicBezTo>
                <a:cubicBezTo>
                  <a:pt x="117445" y="1523958"/>
                  <a:pt x="-4785" y="1422809"/>
                  <a:pt x="0" y="1283645"/>
                </a:cubicBezTo>
                <a:cubicBezTo>
                  <a:pt x="15081" y="1038904"/>
                  <a:pt x="-7897" y="914174"/>
                  <a:pt x="0" y="790728"/>
                </a:cubicBezTo>
                <a:cubicBezTo>
                  <a:pt x="7897" y="667282"/>
                  <a:pt x="-927" y="429590"/>
                  <a:pt x="0" y="256735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نسب الربحية تعكس قدرة الشركة على الحفاظ على </a:t>
            </a:r>
            <a:r>
              <a:rPr lang="ar-EG" b="1" dirty="0">
                <a:solidFill>
                  <a:schemeClr val="accent5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استدامة عملياتها وتحقيق أرباح مستدامة</a:t>
            </a:r>
            <a:r>
              <a:rPr lang="ar-EG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هذا مهم للمستثمرين الذين يبحثون عن </a:t>
            </a:r>
            <a:r>
              <a:rPr lang="ar-EG" b="1" dirty="0">
                <a:solidFill>
                  <a:srgbClr val="00B0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استثمارات طويلة الأجل ومستدامة</a:t>
            </a:r>
            <a:endParaRPr lang="en-US" b="1" u="sng" dirty="0">
              <a:solidFill>
                <a:srgbClr val="00B05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70767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44941" y="6188075"/>
            <a:ext cx="1142245" cy="669925"/>
          </a:xfrm>
        </p:spPr>
        <p:txBody>
          <a:bodyPr/>
          <a:lstStyle/>
          <a:p>
            <a:r>
              <a:rPr lang="en-US" sz="8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7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8914251" y="85104"/>
            <a:ext cx="2586613" cy="399590"/>
          </a:xfrm>
          <a:custGeom>
            <a:avLst/>
            <a:gdLst>
              <a:gd name="connsiteX0" fmla="*/ 0 w 2586613"/>
              <a:gd name="connsiteY0" fmla="*/ 66600 h 399590"/>
              <a:gd name="connsiteX1" fmla="*/ 66600 w 2586613"/>
              <a:gd name="connsiteY1" fmla="*/ 0 h 399590"/>
              <a:gd name="connsiteX2" fmla="*/ 679953 w 2586613"/>
              <a:gd name="connsiteY2" fmla="*/ 0 h 399590"/>
              <a:gd name="connsiteX3" fmla="*/ 1342375 w 2586613"/>
              <a:gd name="connsiteY3" fmla="*/ 0 h 399590"/>
              <a:gd name="connsiteX4" fmla="*/ 2520013 w 2586613"/>
              <a:gd name="connsiteY4" fmla="*/ 0 h 399590"/>
              <a:gd name="connsiteX5" fmla="*/ 2586613 w 2586613"/>
              <a:gd name="connsiteY5" fmla="*/ 66600 h 399590"/>
              <a:gd name="connsiteX6" fmla="*/ 2586613 w 2586613"/>
              <a:gd name="connsiteY6" fmla="*/ 332990 h 399590"/>
              <a:gd name="connsiteX7" fmla="*/ 2520013 w 2586613"/>
              <a:gd name="connsiteY7" fmla="*/ 399590 h 399590"/>
              <a:gd name="connsiteX8" fmla="*/ 1882126 w 2586613"/>
              <a:gd name="connsiteY8" fmla="*/ 399590 h 399590"/>
              <a:gd name="connsiteX9" fmla="*/ 1244238 w 2586613"/>
              <a:gd name="connsiteY9" fmla="*/ 399590 h 399590"/>
              <a:gd name="connsiteX10" fmla="*/ 704487 w 2586613"/>
              <a:gd name="connsiteY10" fmla="*/ 399590 h 399590"/>
              <a:gd name="connsiteX11" fmla="*/ 66600 w 2586613"/>
              <a:gd name="connsiteY11" fmla="*/ 399590 h 399590"/>
              <a:gd name="connsiteX12" fmla="*/ 0 w 2586613"/>
              <a:gd name="connsiteY12" fmla="*/ 332990 h 399590"/>
              <a:gd name="connsiteX13" fmla="*/ 0 w 2586613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86613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27576" y="23807"/>
                  <a:pt x="402784" y="3196"/>
                  <a:pt x="679953" y="0"/>
                </a:cubicBezTo>
                <a:cubicBezTo>
                  <a:pt x="957122" y="-3196"/>
                  <a:pt x="1173953" y="-30229"/>
                  <a:pt x="1342375" y="0"/>
                </a:cubicBezTo>
                <a:cubicBezTo>
                  <a:pt x="1510797" y="30229"/>
                  <a:pt x="2006820" y="-23469"/>
                  <a:pt x="2520013" y="0"/>
                </a:cubicBezTo>
                <a:cubicBezTo>
                  <a:pt x="2554251" y="3418"/>
                  <a:pt x="2586367" y="25716"/>
                  <a:pt x="2586613" y="66600"/>
                </a:cubicBezTo>
                <a:cubicBezTo>
                  <a:pt x="2587231" y="163177"/>
                  <a:pt x="2592564" y="233743"/>
                  <a:pt x="2586613" y="332990"/>
                </a:cubicBezTo>
                <a:cubicBezTo>
                  <a:pt x="2580456" y="368193"/>
                  <a:pt x="2555977" y="398983"/>
                  <a:pt x="2520013" y="399590"/>
                </a:cubicBezTo>
                <a:cubicBezTo>
                  <a:pt x="2361441" y="411994"/>
                  <a:pt x="2144336" y="372907"/>
                  <a:pt x="1882126" y="399590"/>
                </a:cubicBezTo>
                <a:cubicBezTo>
                  <a:pt x="1619916" y="426273"/>
                  <a:pt x="1541399" y="413378"/>
                  <a:pt x="1244238" y="399590"/>
                </a:cubicBezTo>
                <a:cubicBezTo>
                  <a:pt x="947077" y="385802"/>
                  <a:pt x="832837" y="375552"/>
                  <a:pt x="704487" y="399590"/>
                </a:cubicBezTo>
                <a:cubicBezTo>
                  <a:pt x="576137" y="423628"/>
                  <a:pt x="298741" y="429884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Gross Profit Margin</a:t>
            </a:r>
            <a:endParaRPr lang="en-US" sz="2000" b="1" u="sng" dirty="0">
              <a:solidFill>
                <a:schemeClr val="tx1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3C2073C-2DC0-E712-6E9B-8DB17B2E3C9D}"/>
              </a:ext>
            </a:extLst>
          </p:cNvPr>
          <p:cNvSpPr/>
          <p:nvPr/>
        </p:nvSpPr>
        <p:spPr>
          <a:xfrm>
            <a:off x="7087651" y="1083515"/>
            <a:ext cx="1710230" cy="399590"/>
          </a:xfrm>
          <a:custGeom>
            <a:avLst/>
            <a:gdLst>
              <a:gd name="connsiteX0" fmla="*/ 0 w 1710230"/>
              <a:gd name="connsiteY0" fmla="*/ 66600 h 399590"/>
              <a:gd name="connsiteX1" fmla="*/ 66600 w 1710230"/>
              <a:gd name="connsiteY1" fmla="*/ 0 h 399590"/>
              <a:gd name="connsiteX2" fmla="*/ 608047 w 1710230"/>
              <a:gd name="connsiteY2" fmla="*/ 0 h 399590"/>
              <a:gd name="connsiteX3" fmla="*/ 1149494 w 1710230"/>
              <a:gd name="connsiteY3" fmla="*/ 0 h 399590"/>
              <a:gd name="connsiteX4" fmla="*/ 1643630 w 1710230"/>
              <a:gd name="connsiteY4" fmla="*/ 0 h 399590"/>
              <a:gd name="connsiteX5" fmla="*/ 1710230 w 1710230"/>
              <a:gd name="connsiteY5" fmla="*/ 66600 h 399590"/>
              <a:gd name="connsiteX6" fmla="*/ 1710230 w 1710230"/>
              <a:gd name="connsiteY6" fmla="*/ 332990 h 399590"/>
              <a:gd name="connsiteX7" fmla="*/ 1643630 w 1710230"/>
              <a:gd name="connsiteY7" fmla="*/ 399590 h 399590"/>
              <a:gd name="connsiteX8" fmla="*/ 1102183 w 1710230"/>
              <a:gd name="connsiteY8" fmla="*/ 399590 h 399590"/>
              <a:gd name="connsiteX9" fmla="*/ 560736 w 1710230"/>
              <a:gd name="connsiteY9" fmla="*/ 399590 h 399590"/>
              <a:gd name="connsiteX10" fmla="*/ 66600 w 1710230"/>
              <a:gd name="connsiteY10" fmla="*/ 399590 h 399590"/>
              <a:gd name="connsiteX11" fmla="*/ 0 w 1710230"/>
              <a:gd name="connsiteY11" fmla="*/ 332990 h 399590"/>
              <a:gd name="connsiteX12" fmla="*/ 0 w 1710230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0230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313002" y="-14150"/>
                  <a:pt x="401045" y="-16514"/>
                  <a:pt x="608047" y="0"/>
                </a:cubicBezTo>
                <a:cubicBezTo>
                  <a:pt x="815049" y="16514"/>
                  <a:pt x="1021796" y="21548"/>
                  <a:pt x="1149494" y="0"/>
                </a:cubicBezTo>
                <a:cubicBezTo>
                  <a:pt x="1277192" y="-21548"/>
                  <a:pt x="1488511" y="-17319"/>
                  <a:pt x="1643630" y="0"/>
                </a:cubicBezTo>
                <a:cubicBezTo>
                  <a:pt x="1675967" y="-436"/>
                  <a:pt x="1713129" y="28393"/>
                  <a:pt x="1710230" y="66600"/>
                </a:cubicBezTo>
                <a:cubicBezTo>
                  <a:pt x="1719704" y="138300"/>
                  <a:pt x="1697738" y="226928"/>
                  <a:pt x="1710230" y="332990"/>
                </a:cubicBezTo>
                <a:cubicBezTo>
                  <a:pt x="1701408" y="369513"/>
                  <a:pt x="1679932" y="398583"/>
                  <a:pt x="1643630" y="399590"/>
                </a:cubicBezTo>
                <a:cubicBezTo>
                  <a:pt x="1516801" y="386821"/>
                  <a:pt x="1246889" y="406072"/>
                  <a:pt x="1102183" y="399590"/>
                </a:cubicBezTo>
                <a:cubicBezTo>
                  <a:pt x="957477" y="393108"/>
                  <a:pt x="719803" y="376045"/>
                  <a:pt x="560736" y="399590"/>
                </a:cubicBezTo>
                <a:cubicBezTo>
                  <a:pt x="401669" y="423135"/>
                  <a:pt x="254609" y="396969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710230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180355" y="-20489"/>
                  <a:pt x="341517" y="-11762"/>
                  <a:pt x="592277" y="0"/>
                </a:cubicBezTo>
                <a:cubicBezTo>
                  <a:pt x="843037" y="11762"/>
                  <a:pt x="946804" y="-3453"/>
                  <a:pt x="1149494" y="0"/>
                </a:cubicBezTo>
                <a:cubicBezTo>
                  <a:pt x="1352184" y="3453"/>
                  <a:pt x="1467649" y="19544"/>
                  <a:pt x="1643630" y="0"/>
                </a:cubicBezTo>
                <a:cubicBezTo>
                  <a:pt x="1677868" y="3418"/>
                  <a:pt x="1709984" y="25716"/>
                  <a:pt x="1710230" y="66600"/>
                </a:cubicBezTo>
                <a:cubicBezTo>
                  <a:pt x="1710848" y="163177"/>
                  <a:pt x="1716181" y="233743"/>
                  <a:pt x="1710230" y="332990"/>
                </a:cubicBezTo>
                <a:cubicBezTo>
                  <a:pt x="1704073" y="368193"/>
                  <a:pt x="1679594" y="398983"/>
                  <a:pt x="1643630" y="399590"/>
                </a:cubicBezTo>
                <a:cubicBezTo>
                  <a:pt x="1480769" y="375036"/>
                  <a:pt x="1369833" y="391884"/>
                  <a:pt x="1102183" y="399590"/>
                </a:cubicBezTo>
                <a:cubicBezTo>
                  <a:pt x="834533" y="407296"/>
                  <a:pt x="722144" y="418421"/>
                  <a:pt x="560736" y="399590"/>
                </a:cubicBezTo>
                <a:cubicBezTo>
                  <a:pt x="399328" y="380759"/>
                  <a:pt x="241715" y="380246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مجمل الربح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CEC3890-0C86-85B9-58FB-976B318C74F2}"/>
              </a:ext>
            </a:extLst>
          </p:cNvPr>
          <p:cNvSpPr/>
          <p:nvPr/>
        </p:nvSpPr>
        <p:spPr>
          <a:xfrm>
            <a:off x="7174167" y="1778049"/>
            <a:ext cx="1803664" cy="399590"/>
          </a:xfrm>
          <a:custGeom>
            <a:avLst/>
            <a:gdLst>
              <a:gd name="connsiteX0" fmla="*/ 0 w 1803664"/>
              <a:gd name="connsiteY0" fmla="*/ 66600 h 399590"/>
              <a:gd name="connsiteX1" fmla="*/ 66600 w 1803664"/>
              <a:gd name="connsiteY1" fmla="*/ 0 h 399590"/>
              <a:gd name="connsiteX2" fmla="*/ 640126 w 1803664"/>
              <a:gd name="connsiteY2" fmla="*/ 0 h 399590"/>
              <a:gd name="connsiteX3" fmla="*/ 1213652 w 1803664"/>
              <a:gd name="connsiteY3" fmla="*/ 0 h 399590"/>
              <a:gd name="connsiteX4" fmla="*/ 1737064 w 1803664"/>
              <a:gd name="connsiteY4" fmla="*/ 0 h 399590"/>
              <a:gd name="connsiteX5" fmla="*/ 1803664 w 1803664"/>
              <a:gd name="connsiteY5" fmla="*/ 66600 h 399590"/>
              <a:gd name="connsiteX6" fmla="*/ 1803664 w 1803664"/>
              <a:gd name="connsiteY6" fmla="*/ 332990 h 399590"/>
              <a:gd name="connsiteX7" fmla="*/ 1737064 w 1803664"/>
              <a:gd name="connsiteY7" fmla="*/ 399590 h 399590"/>
              <a:gd name="connsiteX8" fmla="*/ 1163538 w 1803664"/>
              <a:gd name="connsiteY8" fmla="*/ 399590 h 399590"/>
              <a:gd name="connsiteX9" fmla="*/ 590012 w 1803664"/>
              <a:gd name="connsiteY9" fmla="*/ 399590 h 399590"/>
              <a:gd name="connsiteX10" fmla="*/ 66600 w 1803664"/>
              <a:gd name="connsiteY10" fmla="*/ 399590 h 399590"/>
              <a:gd name="connsiteX11" fmla="*/ 0 w 1803664"/>
              <a:gd name="connsiteY11" fmla="*/ 332990 h 399590"/>
              <a:gd name="connsiteX12" fmla="*/ 0 w 1803664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03664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305481" y="12136"/>
                  <a:pt x="407163" y="14342"/>
                  <a:pt x="640126" y="0"/>
                </a:cubicBezTo>
                <a:cubicBezTo>
                  <a:pt x="873089" y="-14342"/>
                  <a:pt x="1045613" y="-25785"/>
                  <a:pt x="1213652" y="0"/>
                </a:cubicBezTo>
                <a:cubicBezTo>
                  <a:pt x="1381691" y="25785"/>
                  <a:pt x="1584174" y="-2610"/>
                  <a:pt x="1737064" y="0"/>
                </a:cubicBezTo>
                <a:cubicBezTo>
                  <a:pt x="1769401" y="-436"/>
                  <a:pt x="1806563" y="28393"/>
                  <a:pt x="1803664" y="66600"/>
                </a:cubicBezTo>
                <a:cubicBezTo>
                  <a:pt x="1813138" y="138300"/>
                  <a:pt x="1791172" y="226928"/>
                  <a:pt x="1803664" y="332990"/>
                </a:cubicBezTo>
                <a:cubicBezTo>
                  <a:pt x="1794842" y="369513"/>
                  <a:pt x="1773366" y="398583"/>
                  <a:pt x="1737064" y="399590"/>
                </a:cubicBezTo>
                <a:cubicBezTo>
                  <a:pt x="1621318" y="420969"/>
                  <a:pt x="1294381" y="423396"/>
                  <a:pt x="1163538" y="399590"/>
                </a:cubicBezTo>
                <a:cubicBezTo>
                  <a:pt x="1032695" y="375784"/>
                  <a:pt x="739179" y="420511"/>
                  <a:pt x="590012" y="399590"/>
                </a:cubicBezTo>
                <a:cubicBezTo>
                  <a:pt x="440845" y="378669"/>
                  <a:pt x="215952" y="392898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803664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34567" y="2974"/>
                  <a:pt x="475459" y="-2574"/>
                  <a:pt x="623421" y="0"/>
                </a:cubicBezTo>
                <a:cubicBezTo>
                  <a:pt x="771383" y="2574"/>
                  <a:pt x="1005292" y="27123"/>
                  <a:pt x="1213652" y="0"/>
                </a:cubicBezTo>
                <a:cubicBezTo>
                  <a:pt x="1422012" y="-27123"/>
                  <a:pt x="1506457" y="-4602"/>
                  <a:pt x="1737064" y="0"/>
                </a:cubicBezTo>
                <a:cubicBezTo>
                  <a:pt x="1771302" y="3418"/>
                  <a:pt x="1803418" y="25716"/>
                  <a:pt x="1803664" y="66600"/>
                </a:cubicBezTo>
                <a:cubicBezTo>
                  <a:pt x="1804282" y="163177"/>
                  <a:pt x="1809615" y="233743"/>
                  <a:pt x="1803664" y="332990"/>
                </a:cubicBezTo>
                <a:cubicBezTo>
                  <a:pt x="1797507" y="368193"/>
                  <a:pt x="1773028" y="398983"/>
                  <a:pt x="1737064" y="399590"/>
                </a:cubicBezTo>
                <a:cubicBezTo>
                  <a:pt x="1471499" y="377549"/>
                  <a:pt x="1426223" y="372260"/>
                  <a:pt x="1163538" y="399590"/>
                </a:cubicBezTo>
                <a:cubicBezTo>
                  <a:pt x="900853" y="426920"/>
                  <a:pt x="750888" y="412263"/>
                  <a:pt x="590012" y="399590"/>
                </a:cubicBezTo>
                <a:cubicBezTo>
                  <a:pt x="429136" y="386917"/>
                  <a:pt x="219220" y="373923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صافي المبيعات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379AF83-9B88-677E-00CB-620EA21C6D88}"/>
              </a:ext>
            </a:extLst>
          </p:cNvPr>
          <p:cNvCxnSpPr>
            <a:cxnSpLocks/>
          </p:cNvCxnSpPr>
          <p:nvPr/>
        </p:nvCxnSpPr>
        <p:spPr>
          <a:xfrm flipH="1">
            <a:off x="7163566" y="1667976"/>
            <a:ext cx="1945243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F8888354-EE13-54A9-FA4E-43D4A61611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944" y="1475965"/>
            <a:ext cx="453126" cy="302084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FD8FD2E-6C5F-5AC3-5684-C789D991A6CB}"/>
              </a:ext>
            </a:extLst>
          </p:cNvPr>
          <p:cNvSpPr/>
          <p:nvPr/>
        </p:nvSpPr>
        <p:spPr>
          <a:xfrm>
            <a:off x="7253565" y="2930800"/>
            <a:ext cx="3962498" cy="875190"/>
          </a:xfrm>
          <a:custGeom>
            <a:avLst/>
            <a:gdLst>
              <a:gd name="connsiteX0" fmla="*/ 0 w 3962498"/>
              <a:gd name="connsiteY0" fmla="*/ 145868 h 875190"/>
              <a:gd name="connsiteX1" fmla="*/ 145868 w 3962498"/>
              <a:gd name="connsiteY1" fmla="*/ 0 h 875190"/>
              <a:gd name="connsiteX2" fmla="*/ 684246 w 3962498"/>
              <a:gd name="connsiteY2" fmla="*/ 0 h 875190"/>
              <a:gd name="connsiteX3" fmla="*/ 1369455 w 3962498"/>
              <a:gd name="connsiteY3" fmla="*/ 0 h 875190"/>
              <a:gd name="connsiteX4" fmla="*/ 1907834 w 3962498"/>
              <a:gd name="connsiteY4" fmla="*/ 0 h 875190"/>
              <a:gd name="connsiteX5" fmla="*/ 2446212 w 3962498"/>
              <a:gd name="connsiteY5" fmla="*/ 0 h 875190"/>
              <a:gd name="connsiteX6" fmla="*/ 3094713 w 3962498"/>
              <a:gd name="connsiteY6" fmla="*/ 0 h 875190"/>
              <a:gd name="connsiteX7" fmla="*/ 3816630 w 3962498"/>
              <a:gd name="connsiteY7" fmla="*/ 0 h 875190"/>
              <a:gd name="connsiteX8" fmla="*/ 3962498 w 3962498"/>
              <a:gd name="connsiteY8" fmla="*/ 145868 h 875190"/>
              <a:gd name="connsiteX9" fmla="*/ 3962498 w 3962498"/>
              <a:gd name="connsiteY9" fmla="*/ 729322 h 875190"/>
              <a:gd name="connsiteX10" fmla="*/ 3816630 w 3962498"/>
              <a:gd name="connsiteY10" fmla="*/ 875190 h 875190"/>
              <a:gd name="connsiteX11" fmla="*/ 3241544 w 3962498"/>
              <a:gd name="connsiteY11" fmla="*/ 875190 h 875190"/>
              <a:gd name="connsiteX12" fmla="*/ 2739873 w 3962498"/>
              <a:gd name="connsiteY12" fmla="*/ 875190 h 875190"/>
              <a:gd name="connsiteX13" fmla="*/ 2091372 w 3962498"/>
              <a:gd name="connsiteY13" fmla="*/ 875190 h 875190"/>
              <a:gd name="connsiteX14" fmla="*/ 1516286 w 3962498"/>
              <a:gd name="connsiteY14" fmla="*/ 875190 h 875190"/>
              <a:gd name="connsiteX15" fmla="*/ 831077 w 3962498"/>
              <a:gd name="connsiteY15" fmla="*/ 875190 h 875190"/>
              <a:gd name="connsiteX16" fmla="*/ 145868 w 3962498"/>
              <a:gd name="connsiteY16" fmla="*/ 875190 h 875190"/>
              <a:gd name="connsiteX17" fmla="*/ 0 w 3962498"/>
              <a:gd name="connsiteY17" fmla="*/ 729322 h 875190"/>
              <a:gd name="connsiteX18" fmla="*/ 0 w 3962498"/>
              <a:gd name="connsiteY18" fmla="*/ 145868 h 875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62498" h="875190" fill="none" extrusionOk="0">
                <a:moveTo>
                  <a:pt x="0" y="145868"/>
                </a:moveTo>
                <a:cubicBezTo>
                  <a:pt x="-5656" y="64752"/>
                  <a:pt x="68572" y="-1605"/>
                  <a:pt x="145868" y="0"/>
                </a:cubicBezTo>
                <a:cubicBezTo>
                  <a:pt x="388050" y="-10518"/>
                  <a:pt x="519083" y="-15531"/>
                  <a:pt x="684246" y="0"/>
                </a:cubicBezTo>
                <a:cubicBezTo>
                  <a:pt x="849409" y="15531"/>
                  <a:pt x="1213609" y="-33395"/>
                  <a:pt x="1369455" y="0"/>
                </a:cubicBezTo>
                <a:cubicBezTo>
                  <a:pt x="1525301" y="33395"/>
                  <a:pt x="1743116" y="-11383"/>
                  <a:pt x="1907834" y="0"/>
                </a:cubicBezTo>
                <a:cubicBezTo>
                  <a:pt x="2072552" y="11383"/>
                  <a:pt x="2251433" y="-13882"/>
                  <a:pt x="2446212" y="0"/>
                </a:cubicBezTo>
                <a:cubicBezTo>
                  <a:pt x="2640991" y="13882"/>
                  <a:pt x="2883202" y="-7386"/>
                  <a:pt x="3094713" y="0"/>
                </a:cubicBezTo>
                <a:cubicBezTo>
                  <a:pt x="3306224" y="7386"/>
                  <a:pt x="3649085" y="760"/>
                  <a:pt x="3816630" y="0"/>
                </a:cubicBezTo>
                <a:cubicBezTo>
                  <a:pt x="3893784" y="-13118"/>
                  <a:pt x="3954280" y="57181"/>
                  <a:pt x="3962498" y="145868"/>
                </a:cubicBezTo>
                <a:cubicBezTo>
                  <a:pt x="3988916" y="312675"/>
                  <a:pt x="3957485" y="604247"/>
                  <a:pt x="3962498" y="729322"/>
                </a:cubicBezTo>
                <a:cubicBezTo>
                  <a:pt x="3965498" y="808652"/>
                  <a:pt x="3904673" y="881850"/>
                  <a:pt x="3816630" y="875190"/>
                </a:cubicBezTo>
                <a:cubicBezTo>
                  <a:pt x="3531635" y="875801"/>
                  <a:pt x="3494760" y="882943"/>
                  <a:pt x="3241544" y="875190"/>
                </a:cubicBezTo>
                <a:cubicBezTo>
                  <a:pt x="2988328" y="867437"/>
                  <a:pt x="2884728" y="871045"/>
                  <a:pt x="2739873" y="875190"/>
                </a:cubicBezTo>
                <a:cubicBezTo>
                  <a:pt x="2595018" y="879335"/>
                  <a:pt x="2395669" y="869132"/>
                  <a:pt x="2091372" y="875190"/>
                </a:cubicBezTo>
                <a:cubicBezTo>
                  <a:pt x="1787075" y="881248"/>
                  <a:pt x="1700013" y="897444"/>
                  <a:pt x="1516286" y="875190"/>
                </a:cubicBezTo>
                <a:cubicBezTo>
                  <a:pt x="1332559" y="852936"/>
                  <a:pt x="970965" y="877041"/>
                  <a:pt x="831077" y="875190"/>
                </a:cubicBezTo>
                <a:cubicBezTo>
                  <a:pt x="691189" y="873339"/>
                  <a:pt x="324946" y="880070"/>
                  <a:pt x="145868" y="875190"/>
                </a:cubicBezTo>
                <a:cubicBezTo>
                  <a:pt x="63460" y="875742"/>
                  <a:pt x="2435" y="798873"/>
                  <a:pt x="0" y="729322"/>
                </a:cubicBezTo>
                <a:cubicBezTo>
                  <a:pt x="18956" y="472955"/>
                  <a:pt x="-17414" y="359613"/>
                  <a:pt x="0" y="145868"/>
                </a:cubicBezTo>
                <a:close/>
              </a:path>
              <a:path w="3962498" h="875190" stroke="0" extrusionOk="0">
                <a:moveTo>
                  <a:pt x="0" y="145868"/>
                </a:moveTo>
                <a:cubicBezTo>
                  <a:pt x="10270" y="50554"/>
                  <a:pt x="62945" y="17593"/>
                  <a:pt x="145868" y="0"/>
                </a:cubicBezTo>
                <a:cubicBezTo>
                  <a:pt x="290339" y="8956"/>
                  <a:pt x="559297" y="-508"/>
                  <a:pt x="757662" y="0"/>
                </a:cubicBezTo>
                <a:cubicBezTo>
                  <a:pt x="956027" y="508"/>
                  <a:pt x="1160094" y="15202"/>
                  <a:pt x="1442871" y="0"/>
                </a:cubicBezTo>
                <a:cubicBezTo>
                  <a:pt x="1725648" y="-15202"/>
                  <a:pt x="1962291" y="23858"/>
                  <a:pt x="2128079" y="0"/>
                </a:cubicBezTo>
                <a:cubicBezTo>
                  <a:pt x="2293867" y="-23858"/>
                  <a:pt x="2544343" y="18428"/>
                  <a:pt x="2703166" y="0"/>
                </a:cubicBezTo>
                <a:cubicBezTo>
                  <a:pt x="2861989" y="-18428"/>
                  <a:pt x="3359770" y="-16006"/>
                  <a:pt x="3816630" y="0"/>
                </a:cubicBezTo>
                <a:cubicBezTo>
                  <a:pt x="3889216" y="11056"/>
                  <a:pt x="3971725" y="63363"/>
                  <a:pt x="3962498" y="145868"/>
                </a:cubicBezTo>
                <a:cubicBezTo>
                  <a:pt x="3983278" y="343733"/>
                  <a:pt x="3978296" y="565045"/>
                  <a:pt x="3962498" y="729322"/>
                </a:cubicBezTo>
                <a:cubicBezTo>
                  <a:pt x="3961050" y="818462"/>
                  <a:pt x="3903165" y="888879"/>
                  <a:pt x="3816630" y="875190"/>
                </a:cubicBezTo>
                <a:cubicBezTo>
                  <a:pt x="3583197" y="865295"/>
                  <a:pt x="3527615" y="859705"/>
                  <a:pt x="3241544" y="875190"/>
                </a:cubicBezTo>
                <a:cubicBezTo>
                  <a:pt x="2955473" y="890675"/>
                  <a:pt x="2897084" y="851882"/>
                  <a:pt x="2666458" y="875190"/>
                </a:cubicBezTo>
                <a:cubicBezTo>
                  <a:pt x="2435832" y="898498"/>
                  <a:pt x="2208025" y="851792"/>
                  <a:pt x="1981249" y="875190"/>
                </a:cubicBezTo>
                <a:cubicBezTo>
                  <a:pt x="1754473" y="898588"/>
                  <a:pt x="1554309" y="876450"/>
                  <a:pt x="1369455" y="875190"/>
                </a:cubicBezTo>
                <a:cubicBezTo>
                  <a:pt x="1184601" y="873930"/>
                  <a:pt x="873946" y="870156"/>
                  <a:pt x="684246" y="875190"/>
                </a:cubicBezTo>
                <a:cubicBezTo>
                  <a:pt x="494546" y="880224"/>
                  <a:pt x="295358" y="879417"/>
                  <a:pt x="145868" y="875190"/>
                </a:cubicBezTo>
                <a:cubicBezTo>
                  <a:pt x="67812" y="858371"/>
                  <a:pt x="19043" y="814777"/>
                  <a:pt x="0" y="729322"/>
                </a:cubicBezTo>
                <a:cubicBezTo>
                  <a:pt x="15842" y="503769"/>
                  <a:pt x="-28871" y="401338"/>
                  <a:pt x="0" y="14586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كل دولار مبيعات يولد 60 سنت مجمل ربح</a:t>
            </a:r>
            <a:endParaRPr lang="en-US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43B59BB-E1BA-3035-0F8B-A866DDCB3D5E}"/>
              </a:ext>
            </a:extLst>
          </p:cNvPr>
          <p:cNvSpPr/>
          <p:nvPr/>
        </p:nvSpPr>
        <p:spPr>
          <a:xfrm>
            <a:off x="9997133" y="1447696"/>
            <a:ext cx="1670409" cy="399590"/>
          </a:xfrm>
          <a:custGeom>
            <a:avLst/>
            <a:gdLst>
              <a:gd name="connsiteX0" fmla="*/ 0 w 1670409"/>
              <a:gd name="connsiteY0" fmla="*/ 66600 h 399590"/>
              <a:gd name="connsiteX1" fmla="*/ 66600 w 1670409"/>
              <a:gd name="connsiteY1" fmla="*/ 0 h 399590"/>
              <a:gd name="connsiteX2" fmla="*/ 594375 w 1670409"/>
              <a:gd name="connsiteY2" fmla="*/ 0 h 399590"/>
              <a:gd name="connsiteX3" fmla="*/ 1122150 w 1670409"/>
              <a:gd name="connsiteY3" fmla="*/ 0 h 399590"/>
              <a:gd name="connsiteX4" fmla="*/ 1603809 w 1670409"/>
              <a:gd name="connsiteY4" fmla="*/ 0 h 399590"/>
              <a:gd name="connsiteX5" fmla="*/ 1670409 w 1670409"/>
              <a:gd name="connsiteY5" fmla="*/ 66600 h 399590"/>
              <a:gd name="connsiteX6" fmla="*/ 1670409 w 1670409"/>
              <a:gd name="connsiteY6" fmla="*/ 332990 h 399590"/>
              <a:gd name="connsiteX7" fmla="*/ 1603809 w 1670409"/>
              <a:gd name="connsiteY7" fmla="*/ 399590 h 399590"/>
              <a:gd name="connsiteX8" fmla="*/ 1076034 w 1670409"/>
              <a:gd name="connsiteY8" fmla="*/ 399590 h 399590"/>
              <a:gd name="connsiteX9" fmla="*/ 548259 w 1670409"/>
              <a:gd name="connsiteY9" fmla="*/ 399590 h 399590"/>
              <a:gd name="connsiteX10" fmla="*/ 66600 w 1670409"/>
              <a:gd name="connsiteY10" fmla="*/ 399590 h 399590"/>
              <a:gd name="connsiteX11" fmla="*/ 0 w 1670409"/>
              <a:gd name="connsiteY11" fmla="*/ 332990 h 399590"/>
              <a:gd name="connsiteX12" fmla="*/ 0 w 1670409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0409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281410" y="-14746"/>
                  <a:pt x="396235" y="23634"/>
                  <a:pt x="594375" y="0"/>
                </a:cubicBezTo>
                <a:cubicBezTo>
                  <a:pt x="792516" y="-23634"/>
                  <a:pt x="917613" y="-22191"/>
                  <a:pt x="1122150" y="0"/>
                </a:cubicBezTo>
                <a:cubicBezTo>
                  <a:pt x="1326688" y="22191"/>
                  <a:pt x="1507111" y="16303"/>
                  <a:pt x="1603809" y="0"/>
                </a:cubicBezTo>
                <a:cubicBezTo>
                  <a:pt x="1636146" y="-436"/>
                  <a:pt x="1673308" y="28393"/>
                  <a:pt x="1670409" y="66600"/>
                </a:cubicBezTo>
                <a:cubicBezTo>
                  <a:pt x="1679883" y="138300"/>
                  <a:pt x="1657917" y="226928"/>
                  <a:pt x="1670409" y="332990"/>
                </a:cubicBezTo>
                <a:cubicBezTo>
                  <a:pt x="1661587" y="369513"/>
                  <a:pt x="1640111" y="398583"/>
                  <a:pt x="1603809" y="399590"/>
                </a:cubicBezTo>
                <a:cubicBezTo>
                  <a:pt x="1449360" y="408200"/>
                  <a:pt x="1198467" y="383547"/>
                  <a:pt x="1076034" y="399590"/>
                </a:cubicBezTo>
                <a:cubicBezTo>
                  <a:pt x="953602" y="415633"/>
                  <a:pt x="727624" y="407140"/>
                  <a:pt x="548259" y="399590"/>
                </a:cubicBezTo>
                <a:cubicBezTo>
                  <a:pt x="368895" y="392040"/>
                  <a:pt x="221858" y="380080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670409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39838" y="-25074"/>
                  <a:pt x="412611" y="-15084"/>
                  <a:pt x="579003" y="0"/>
                </a:cubicBezTo>
                <a:cubicBezTo>
                  <a:pt x="745395" y="15084"/>
                  <a:pt x="904599" y="-21587"/>
                  <a:pt x="1122150" y="0"/>
                </a:cubicBezTo>
                <a:cubicBezTo>
                  <a:pt x="1339701" y="21587"/>
                  <a:pt x="1452406" y="-14521"/>
                  <a:pt x="1603809" y="0"/>
                </a:cubicBezTo>
                <a:cubicBezTo>
                  <a:pt x="1638047" y="3418"/>
                  <a:pt x="1670163" y="25716"/>
                  <a:pt x="1670409" y="66600"/>
                </a:cubicBezTo>
                <a:cubicBezTo>
                  <a:pt x="1671027" y="163177"/>
                  <a:pt x="1676360" y="233743"/>
                  <a:pt x="1670409" y="332990"/>
                </a:cubicBezTo>
                <a:cubicBezTo>
                  <a:pt x="1664252" y="368193"/>
                  <a:pt x="1639773" y="398983"/>
                  <a:pt x="1603809" y="399590"/>
                </a:cubicBezTo>
                <a:cubicBezTo>
                  <a:pt x="1355678" y="396054"/>
                  <a:pt x="1307271" y="377557"/>
                  <a:pt x="1076034" y="399590"/>
                </a:cubicBezTo>
                <a:cubicBezTo>
                  <a:pt x="844797" y="421623"/>
                  <a:pt x="696470" y="407208"/>
                  <a:pt x="548259" y="399590"/>
                </a:cubicBezTo>
                <a:cubicBezTo>
                  <a:pt x="400048" y="391972"/>
                  <a:pt x="248983" y="420453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هامش مجمل الربح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F65C824-8685-17AC-F48A-AF040CF3C86C}"/>
              </a:ext>
            </a:extLst>
          </p:cNvPr>
          <p:cNvSpPr/>
          <p:nvPr/>
        </p:nvSpPr>
        <p:spPr>
          <a:xfrm>
            <a:off x="143347" y="1468180"/>
            <a:ext cx="2472095" cy="596009"/>
          </a:xfrm>
          <a:custGeom>
            <a:avLst/>
            <a:gdLst>
              <a:gd name="connsiteX0" fmla="*/ 0 w 2472095"/>
              <a:gd name="connsiteY0" fmla="*/ 99337 h 596009"/>
              <a:gd name="connsiteX1" fmla="*/ 99337 w 2472095"/>
              <a:gd name="connsiteY1" fmla="*/ 0 h 596009"/>
              <a:gd name="connsiteX2" fmla="*/ 690426 w 2472095"/>
              <a:gd name="connsiteY2" fmla="*/ 0 h 596009"/>
              <a:gd name="connsiteX3" fmla="*/ 1213313 w 2472095"/>
              <a:gd name="connsiteY3" fmla="*/ 0 h 596009"/>
              <a:gd name="connsiteX4" fmla="*/ 1804403 w 2472095"/>
              <a:gd name="connsiteY4" fmla="*/ 0 h 596009"/>
              <a:gd name="connsiteX5" fmla="*/ 2372758 w 2472095"/>
              <a:gd name="connsiteY5" fmla="*/ 0 h 596009"/>
              <a:gd name="connsiteX6" fmla="*/ 2472095 w 2472095"/>
              <a:gd name="connsiteY6" fmla="*/ 99337 h 596009"/>
              <a:gd name="connsiteX7" fmla="*/ 2472095 w 2472095"/>
              <a:gd name="connsiteY7" fmla="*/ 496672 h 596009"/>
              <a:gd name="connsiteX8" fmla="*/ 2372758 w 2472095"/>
              <a:gd name="connsiteY8" fmla="*/ 596009 h 596009"/>
              <a:gd name="connsiteX9" fmla="*/ 1849871 w 2472095"/>
              <a:gd name="connsiteY9" fmla="*/ 596009 h 596009"/>
              <a:gd name="connsiteX10" fmla="*/ 1258782 w 2472095"/>
              <a:gd name="connsiteY10" fmla="*/ 596009 h 596009"/>
              <a:gd name="connsiteX11" fmla="*/ 735895 w 2472095"/>
              <a:gd name="connsiteY11" fmla="*/ 596009 h 596009"/>
              <a:gd name="connsiteX12" fmla="*/ 99337 w 2472095"/>
              <a:gd name="connsiteY12" fmla="*/ 596009 h 596009"/>
              <a:gd name="connsiteX13" fmla="*/ 0 w 2472095"/>
              <a:gd name="connsiteY13" fmla="*/ 496672 h 596009"/>
              <a:gd name="connsiteX14" fmla="*/ 0 w 2472095"/>
              <a:gd name="connsiteY14" fmla="*/ 99337 h 596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72095" h="596009" fill="none" extrusionOk="0">
                <a:moveTo>
                  <a:pt x="0" y="99337"/>
                </a:moveTo>
                <a:cubicBezTo>
                  <a:pt x="-3828" y="33468"/>
                  <a:pt x="39928" y="5956"/>
                  <a:pt x="99337" y="0"/>
                </a:cubicBezTo>
                <a:cubicBezTo>
                  <a:pt x="352837" y="14268"/>
                  <a:pt x="508269" y="16209"/>
                  <a:pt x="690426" y="0"/>
                </a:cubicBezTo>
                <a:cubicBezTo>
                  <a:pt x="872583" y="-16209"/>
                  <a:pt x="1062908" y="10032"/>
                  <a:pt x="1213313" y="0"/>
                </a:cubicBezTo>
                <a:cubicBezTo>
                  <a:pt x="1363718" y="-10032"/>
                  <a:pt x="1564032" y="16184"/>
                  <a:pt x="1804403" y="0"/>
                </a:cubicBezTo>
                <a:cubicBezTo>
                  <a:pt x="2044774" y="-16184"/>
                  <a:pt x="2169506" y="-18588"/>
                  <a:pt x="2372758" y="0"/>
                </a:cubicBezTo>
                <a:cubicBezTo>
                  <a:pt x="2431540" y="1931"/>
                  <a:pt x="2472774" y="55406"/>
                  <a:pt x="2472095" y="99337"/>
                </a:cubicBezTo>
                <a:cubicBezTo>
                  <a:pt x="2473374" y="296845"/>
                  <a:pt x="2478593" y="322697"/>
                  <a:pt x="2472095" y="496672"/>
                </a:cubicBezTo>
                <a:cubicBezTo>
                  <a:pt x="2483890" y="546247"/>
                  <a:pt x="2431662" y="587302"/>
                  <a:pt x="2372758" y="596009"/>
                </a:cubicBezTo>
                <a:cubicBezTo>
                  <a:pt x="2184986" y="595287"/>
                  <a:pt x="1970896" y="579188"/>
                  <a:pt x="1849871" y="596009"/>
                </a:cubicBezTo>
                <a:cubicBezTo>
                  <a:pt x="1728846" y="612830"/>
                  <a:pt x="1387027" y="570644"/>
                  <a:pt x="1258782" y="596009"/>
                </a:cubicBezTo>
                <a:cubicBezTo>
                  <a:pt x="1130537" y="621374"/>
                  <a:pt x="986807" y="578309"/>
                  <a:pt x="735895" y="596009"/>
                </a:cubicBezTo>
                <a:cubicBezTo>
                  <a:pt x="484983" y="613709"/>
                  <a:pt x="363923" y="587912"/>
                  <a:pt x="99337" y="596009"/>
                </a:cubicBezTo>
                <a:cubicBezTo>
                  <a:pt x="45968" y="595396"/>
                  <a:pt x="6911" y="557686"/>
                  <a:pt x="0" y="496672"/>
                </a:cubicBezTo>
                <a:cubicBezTo>
                  <a:pt x="84" y="335301"/>
                  <a:pt x="15084" y="194911"/>
                  <a:pt x="0" y="99337"/>
                </a:cubicBezTo>
                <a:close/>
              </a:path>
              <a:path w="2472095" h="596009" stroke="0" extrusionOk="0">
                <a:moveTo>
                  <a:pt x="0" y="99337"/>
                </a:moveTo>
                <a:cubicBezTo>
                  <a:pt x="2337" y="41118"/>
                  <a:pt x="42988" y="11070"/>
                  <a:pt x="99337" y="0"/>
                </a:cubicBezTo>
                <a:cubicBezTo>
                  <a:pt x="331861" y="1076"/>
                  <a:pt x="410084" y="20144"/>
                  <a:pt x="667692" y="0"/>
                </a:cubicBezTo>
                <a:cubicBezTo>
                  <a:pt x="925301" y="-20144"/>
                  <a:pt x="998696" y="5733"/>
                  <a:pt x="1281516" y="0"/>
                </a:cubicBezTo>
                <a:cubicBezTo>
                  <a:pt x="1564336" y="-5733"/>
                  <a:pt x="1975760" y="-53649"/>
                  <a:pt x="2372758" y="0"/>
                </a:cubicBezTo>
                <a:cubicBezTo>
                  <a:pt x="2422467" y="6923"/>
                  <a:pt x="2471331" y="31753"/>
                  <a:pt x="2472095" y="99337"/>
                </a:cubicBezTo>
                <a:cubicBezTo>
                  <a:pt x="2469770" y="203315"/>
                  <a:pt x="2476560" y="327489"/>
                  <a:pt x="2472095" y="496672"/>
                </a:cubicBezTo>
                <a:cubicBezTo>
                  <a:pt x="2467519" y="550360"/>
                  <a:pt x="2417514" y="588516"/>
                  <a:pt x="2372758" y="596009"/>
                </a:cubicBezTo>
                <a:cubicBezTo>
                  <a:pt x="2161416" y="624842"/>
                  <a:pt x="2048900" y="603699"/>
                  <a:pt x="1781669" y="596009"/>
                </a:cubicBezTo>
                <a:cubicBezTo>
                  <a:pt x="1514438" y="588319"/>
                  <a:pt x="1466010" y="588210"/>
                  <a:pt x="1190579" y="596009"/>
                </a:cubicBezTo>
                <a:cubicBezTo>
                  <a:pt x="915148" y="603809"/>
                  <a:pt x="797261" y="619551"/>
                  <a:pt x="690426" y="596009"/>
                </a:cubicBezTo>
                <a:cubicBezTo>
                  <a:pt x="583591" y="572467"/>
                  <a:pt x="258981" y="567134"/>
                  <a:pt x="99337" y="596009"/>
                </a:cubicBezTo>
                <a:cubicBezTo>
                  <a:pt x="40661" y="603823"/>
                  <a:pt x="-2902" y="553303"/>
                  <a:pt x="0" y="496672"/>
                </a:cubicBezTo>
                <a:cubicBezTo>
                  <a:pt x="-12560" y="402882"/>
                  <a:pt x="-17953" y="291004"/>
                  <a:pt x="0" y="99337"/>
                </a:cubicBezTo>
                <a:close/>
              </a:path>
            </a:pathLst>
          </a:custGeom>
          <a:pattFill prst="pct5">
            <a:fgClr>
              <a:schemeClr val="tx2"/>
            </a:fgClr>
            <a:bgClr>
              <a:schemeClr val="tx1"/>
            </a:bgClr>
          </a:patt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B0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Gross Profit Margin</a:t>
            </a:r>
            <a:endParaRPr lang="en-US" b="1" u="sng" dirty="0">
              <a:solidFill>
                <a:srgbClr val="00B05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6CD131B-8BE0-3B0A-A017-97F02453C9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342" y="1465789"/>
            <a:ext cx="453126" cy="302084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B375437-FEB1-22DA-FB97-C79C4256B57B}"/>
              </a:ext>
            </a:extLst>
          </p:cNvPr>
          <p:cNvSpPr/>
          <p:nvPr/>
        </p:nvSpPr>
        <p:spPr>
          <a:xfrm>
            <a:off x="5817237" y="1048106"/>
            <a:ext cx="745955" cy="399590"/>
          </a:xfrm>
          <a:custGeom>
            <a:avLst/>
            <a:gdLst>
              <a:gd name="connsiteX0" fmla="*/ 0 w 745955"/>
              <a:gd name="connsiteY0" fmla="*/ 66600 h 399590"/>
              <a:gd name="connsiteX1" fmla="*/ 66600 w 745955"/>
              <a:gd name="connsiteY1" fmla="*/ 0 h 399590"/>
              <a:gd name="connsiteX2" fmla="*/ 679355 w 745955"/>
              <a:gd name="connsiteY2" fmla="*/ 0 h 399590"/>
              <a:gd name="connsiteX3" fmla="*/ 745955 w 745955"/>
              <a:gd name="connsiteY3" fmla="*/ 66600 h 399590"/>
              <a:gd name="connsiteX4" fmla="*/ 745955 w 745955"/>
              <a:gd name="connsiteY4" fmla="*/ 332990 h 399590"/>
              <a:gd name="connsiteX5" fmla="*/ 679355 w 745955"/>
              <a:gd name="connsiteY5" fmla="*/ 399590 h 399590"/>
              <a:gd name="connsiteX6" fmla="*/ 66600 w 745955"/>
              <a:gd name="connsiteY6" fmla="*/ 399590 h 399590"/>
              <a:gd name="connsiteX7" fmla="*/ 0 w 745955"/>
              <a:gd name="connsiteY7" fmla="*/ 332990 h 399590"/>
              <a:gd name="connsiteX8" fmla="*/ 0 w 745955"/>
              <a:gd name="connsiteY8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5955" h="399590" fill="none" extrusionOk="0">
                <a:moveTo>
                  <a:pt x="0" y="66600"/>
                </a:moveTo>
                <a:cubicBezTo>
                  <a:pt x="-5" y="27907"/>
                  <a:pt x="21532" y="-3417"/>
                  <a:pt x="66600" y="0"/>
                </a:cubicBezTo>
                <a:cubicBezTo>
                  <a:pt x="358330" y="-24079"/>
                  <a:pt x="396086" y="14648"/>
                  <a:pt x="679355" y="0"/>
                </a:cubicBezTo>
                <a:cubicBezTo>
                  <a:pt x="714050" y="-1015"/>
                  <a:pt x="742231" y="33115"/>
                  <a:pt x="745955" y="66600"/>
                </a:cubicBezTo>
                <a:cubicBezTo>
                  <a:pt x="736733" y="171937"/>
                  <a:pt x="755866" y="215367"/>
                  <a:pt x="745955" y="332990"/>
                </a:cubicBezTo>
                <a:cubicBezTo>
                  <a:pt x="746797" y="364120"/>
                  <a:pt x="720438" y="400695"/>
                  <a:pt x="679355" y="399590"/>
                </a:cubicBezTo>
                <a:cubicBezTo>
                  <a:pt x="538057" y="420064"/>
                  <a:pt x="332125" y="370012"/>
                  <a:pt x="66600" y="399590"/>
                </a:cubicBezTo>
                <a:cubicBezTo>
                  <a:pt x="25373" y="399154"/>
                  <a:pt x="2899" y="368347"/>
                  <a:pt x="0" y="332990"/>
                </a:cubicBezTo>
                <a:cubicBezTo>
                  <a:pt x="-9474" y="261290"/>
                  <a:pt x="12493" y="172662"/>
                  <a:pt x="0" y="66600"/>
                </a:cubicBezTo>
                <a:close/>
              </a:path>
              <a:path w="745955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94619" y="19402"/>
                  <a:pt x="491074" y="-28212"/>
                  <a:pt x="679355" y="0"/>
                </a:cubicBezTo>
                <a:cubicBezTo>
                  <a:pt x="718492" y="266"/>
                  <a:pt x="746421" y="28952"/>
                  <a:pt x="745955" y="66600"/>
                </a:cubicBezTo>
                <a:cubicBezTo>
                  <a:pt x="755491" y="148680"/>
                  <a:pt x="735795" y="222057"/>
                  <a:pt x="745955" y="332990"/>
                </a:cubicBezTo>
                <a:cubicBezTo>
                  <a:pt x="748288" y="361951"/>
                  <a:pt x="719963" y="402288"/>
                  <a:pt x="679355" y="399590"/>
                </a:cubicBezTo>
                <a:cubicBezTo>
                  <a:pt x="531944" y="403362"/>
                  <a:pt x="261328" y="378385"/>
                  <a:pt x="66600" y="399590"/>
                </a:cubicBezTo>
                <a:cubicBezTo>
                  <a:pt x="24133" y="404785"/>
                  <a:pt x="-2861" y="371757"/>
                  <a:pt x="0" y="332990"/>
                </a:cubicBezTo>
                <a:cubicBezTo>
                  <a:pt x="-6620" y="278054"/>
                  <a:pt x="-6430" y="164941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0CA7050-F939-1720-681C-91CA552A0AB0}"/>
              </a:ext>
            </a:extLst>
          </p:cNvPr>
          <p:cNvSpPr/>
          <p:nvPr/>
        </p:nvSpPr>
        <p:spPr>
          <a:xfrm>
            <a:off x="5858593" y="1831044"/>
            <a:ext cx="790372" cy="399590"/>
          </a:xfrm>
          <a:custGeom>
            <a:avLst/>
            <a:gdLst>
              <a:gd name="connsiteX0" fmla="*/ 0 w 790372"/>
              <a:gd name="connsiteY0" fmla="*/ 66600 h 399590"/>
              <a:gd name="connsiteX1" fmla="*/ 66600 w 790372"/>
              <a:gd name="connsiteY1" fmla="*/ 0 h 399590"/>
              <a:gd name="connsiteX2" fmla="*/ 723772 w 790372"/>
              <a:gd name="connsiteY2" fmla="*/ 0 h 399590"/>
              <a:gd name="connsiteX3" fmla="*/ 790372 w 790372"/>
              <a:gd name="connsiteY3" fmla="*/ 66600 h 399590"/>
              <a:gd name="connsiteX4" fmla="*/ 790372 w 790372"/>
              <a:gd name="connsiteY4" fmla="*/ 332990 h 399590"/>
              <a:gd name="connsiteX5" fmla="*/ 723772 w 790372"/>
              <a:gd name="connsiteY5" fmla="*/ 399590 h 399590"/>
              <a:gd name="connsiteX6" fmla="*/ 66600 w 790372"/>
              <a:gd name="connsiteY6" fmla="*/ 399590 h 399590"/>
              <a:gd name="connsiteX7" fmla="*/ 0 w 790372"/>
              <a:gd name="connsiteY7" fmla="*/ 332990 h 399590"/>
              <a:gd name="connsiteX8" fmla="*/ 0 w 790372"/>
              <a:gd name="connsiteY8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0372" h="399590" fill="none" extrusionOk="0">
                <a:moveTo>
                  <a:pt x="0" y="66600"/>
                </a:moveTo>
                <a:cubicBezTo>
                  <a:pt x="-5" y="27907"/>
                  <a:pt x="21532" y="-3417"/>
                  <a:pt x="66600" y="0"/>
                </a:cubicBezTo>
                <a:cubicBezTo>
                  <a:pt x="294551" y="-22864"/>
                  <a:pt x="549052" y="7232"/>
                  <a:pt x="723772" y="0"/>
                </a:cubicBezTo>
                <a:cubicBezTo>
                  <a:pt x="758467" y="-1015"/>
                  <a:pt x="786648" y="33115"/>
                  <a:pt x="790372" y="66600"/>
                </a:cubicBezTo>
                <a:cubicBezTo>
                  <a:pt x="781150" y="171937"/>
                  <a:pt x="800283" y="215367"/>
                  <a:pt x="790372" y="332990"/>
                </a:cubicBezTo>
                <a:cubicBezTo>
                  <a:pt x="791214" y="364120"/>
                  <a:pt x="764855" y="400695"/>
                  <a:pt x="723772" y="399590"/>
                </a:cubicBezTo>
                <a:cubicBezTo>
                  <a:pt x="446879" y="383157"/>
                  <a:pt x="324071" y="430396"/>
                  <a:pt x="66600" y="399590"/>
                </a:cubicBezTo>
                <a:cubicBezTo>
                  <a:pt x="25373" y="399154"/>
                  <a:pt x="2899" y="368347"/>
                  <a:pt x="0" y="332990"/>
                </a:cubicBezTo>
                <a:cubicBezTo>
                  <a:pt x="-9474" y="261290"/>
                  <a:pt x="12493" y="172662"/>
                  <a:pt x="0" y="66600"/>
                </a:cubicBezTo>
                <a:close/>
              </a:path>
              <a:path w="790372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82573" y="-25666"/>
                  <a:pt x="468759" y="-12764"/>
                  <a:pt x="723772" y="0"/>
                </a:cubicBezTo>
                <a:cubicBezTo>
                  <a:pt x="762909" y="266"/>
                  <a:pt x="790838" y="28952"/>
                  <a:pt x="790372" y="66600"/>
                </a:cubicBezTo>
                <a:cubicBezTo>
                  <a:pt x="799908" y="148680"/>
                  <a:pt x="780212" y="222057"/>
                  <a:pt x="790372" y="332990"/>
                </a:cubicBezTo>
                <a:cubicBezTo>
                  <a:pt x="792705" y="361951"/>
                  <a:pt x="764380" y="402288"/>
                  <a:pt x="723772" y="399590"/>
                </a:cubicBezTo>
                <a:cubicBezTo>
                  <a:pt x="421548" y="398664"/>
                  <a:pt x="207039" y="393868"/>
                  <a:pt x="66600" y="399590"/>
                </a:cubicBezTo>
                <a:cubicBezTo>
                  <a:pt x="24133" y="404785"/>
                  <a:pt x="-2861" y="371757"/>
                  <a:pt x="0" y="332990"/>
                </a:cubicBezTo>
                <a:cubicBezTo>
                  <a:pt x="-6620" y="278054"/>
                  <a:pt x="-6430" y="164941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9B37BD8-DFBC-8A51-57B0-823536040A9A}"/>
              </a:ext>
            </a:extLst>
          </p:cNvPr>
          <p:cNvCxnSpPr>
            <a:cxnSpLocks/>
          </p:cNvCxnSpPr>
          <p:nvPr/>
        </p:nvCxnSpPr>
        <p:spPr>
          <a:xfrm flipH="1">
            <a:off x="5743719" y="1622792"/>
            <a:ext cx="819473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F12309D5-C7A2-8CC6-9BD5-CEF0B01F9D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600" y="1478304"/>
            <a:ext cx="453126" cy="302084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668F2C3-F198-D65D-EF9B-E2586A263705}"/>
              </a:ext>
            </a:extLst>
          </p:cNvPr>
          <p:cNvSpPr/>
          <p:nvPr/>
        </p:nvSpPr>
        <p:spPr>
          <a:xfrm>
            <a:off x="4284532" y="1427212"/>
            <a:ext cx="745955" cy="399590"/>
          </a:xfrm>
          <a:custGeom>
            <a:avLst/>
            <a:gdLst>
              <a:gd name="connsiteX0" fmla="*/ 0 w 745955"/>
              <a:gd name="connsiteY0" fmla="*/ 66600 h 399590"/>
              <a:gd name="connsiteX1" fmla="*/ 66600 w 745955"/>
              <a:gd name="connsiteY1" fmla="*/ 0 h 399590"/>
              <a:gd name="connsiteX2" fmla="*/ 679355 w 745955"/>
              <a:gd name="connsiteY2" fmla="*/ 0 h 399590"/>
              <a:gd name="connsiteX3" fmla="*/ 745955 w 745955"/>
              <a:gd name="connsiteY3" fmla="*/ 66600 h 399590"/>
              <a:gd name="connsiteX4" fmla="*/ 745955 w 745955"/>
              <a:gd name="connsiteY4" fmla="*/ 332990 h 399590"/>
              <a:gd name="connsiteX5" fmla="*/ 679355 w 745955"/>
              <a:gd name="connsiteY5" fmla="*/ 399590 h 399590"/>
              <a:gd name="connsiteX6" fmla="*/ 66600 w 745955"/>
              <a:gd name="connsiteY6" fmla="*/ 399590 h 399590"/>
              <a:gd name="connsiteX7" fmla="*/ 0 w 745955"/>
              <a:gd name="connsiteY7" fmla="*/ 332990 h 399590"/>
              <a:gd name="connsiteX8" fmla="*/ 0 w 745955"/>
              <a:gd name="connsiteY8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5955" h="399590" fill="none" extrusionOk="0">
                <a:moveTo>
                  <a:pt x="0" y="66600"/>
                </a:moveTo>
                <a:cubicBezTo>
                  <a:pt x="-5" y="27907"/>
                  <a:pt x="21532" y="-3417"/>
                  <a:pt x="66600" y="0"/>
                </a:cubicBezTo>
                <a:cubicBezTo>
                  <a:pt x="358330" y="-24079"/>
                  <a:pt x="396086" y="14648"/>
                  <a:pt x="679355" y="0"/>
                </a:cubicBezTo>
                <a:cubicBezTo>
                  <a:pt x="714050" y="-1015"/>
                  <a:pt x="742231" y="33115"/>
                  <a:pt x="745955" y="66600"/>
                </a:cubicBezTo>
                <a:cubicBezTo>
                  <a:pt x="736733" y="171937"/>
                  <a:pt x="755866" y="215367"/>
                  <a:pt x="745955" y="332990"/>
                </a:cubicBezTo>
                <a:cubicBezTo>
                  <a:pt x="746797" y="364120"/>
                  <a:pt x="720438" y="400695"/>
                  <a:pt x="679355" y="399590"/>
                </a:cubicBezTo>
                <a:cubicBezTo>
                  <a:pt x="538057" y="420064"/>
                  <a:pt x="332125" y="370012"/>
                  <a:pt x="66600" y="399590"/>
                </a:cubicBezTo>
                <a:cubicBezTo>
                  <a:pt x="25373" y="399154"/>
                  <a:pt x="2899" y="368347"/>
                  <a:pt x="0" y="332990"/>
                </a:cubicBezTo>
                <a:cubicBezTo>
                  <a:pt x="-9474" y="261290"/>
                  <a:pt x="12493" y="172662"/>
                  <a:pt x="0" y="66600"/>
                </a:cubicBezTo>
                <a:close/>
              </a:path>
              <a:path w="745955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94619" y="19402"/>
                  <a:pt x="491074" y="-28212"/>
                  <a:pt x="679355" y="0"/>
                </a:cubicBezTo>
                <a:cubicBezTo>
                  <a:pt x="718492" y="266"/>
                  <a:pt x="746421" y="28952"/>
                  <a:pt x="745955" y="66600"/>
                </a:cubicBezTo>
                <a:cubicBezTo>
                  <a:pt x="755491" y="148680"/>
                  <a:pt x="735795" y="222057"/>
                  <a:pt x="745955" y="332990"/>
                </a:cubicBezTo>
                <a:cubicBezTo>
                  <a:pt x="748288" y="361951"/>
                  <a:pt x="719963" y="402288"/>
                  <a:pt x="679355" y="399590"/>
                </a:cubicBezTo>
                <a:cubicBezTo>
                  <a:pt x="531944" y="403362"/>
                  <a:pt x="261328" y="378385"/>
                  <a:pt x="66600" y="399590"/>
                </a:cubicBezTo>
                <a:cubicBezTo>
                  <a:pt x="24133" y="404785"/>
                  <a:pt x="-2861" y="371757"/>
                  <a:pt x="0" y="332990"/>
                </a:cubicBezTo>
                <a:cubicBezTo>
                  <a:pt x="-6620" y="278054"/>
                  <a:pt x="-6430" y="164941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0.6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331BDBE-4F7C-9CE4-4C11-0C999C0F2E29}"/>
              </a:ext>
            </a:extLst>
          </p:cNvPr>
          <p:cNvSpPr/>
          <p:nvPr/>
        </p:nvSpPr>
        <p:spPr>
          <a:xfrm>
            <a:off x="3278393" y="1468181"/>
            <a:ext cx="745955" cy="399590"/>
          </a:xfrm>
          <a:custGeom>
            <a:avLst/>
            <a:gdLst>
              <a:gd name="connsiteX0" fmla="*/ 0 w 745955"/>
              <a:gd name="connsiteY0" fmla="*/ 66600 h 399590"/>
              <a:gd name="connsiteX1" fmla="*/ 66600 w 745955"/>
              <a:gd name="connsiteY1" fmla="*/ 0 h 399590"/>
              <a:gd name="connsiteX2" fmla="*/ 679355 w 745955"/>
              <a:gd name="connsiteY2" fmla="*/ 0 h 399590"/>
              <a:gd name="connsiteX3" fmla="*/ 745955 w 745955"/>
              <a:gd name="connsiteY3" fmla="*/ 66600 h 399590"/>
              <a:gd name="connsiteX4" fmla="*/ 745955 w 745955"/>
              <a:gd name="connsiteY4" fmla="*/ 332990 h 399590"/>
              <a:gd name="connsiteX5" fmla="*/ 679355 w 745955"/>
              <a:gd name="connsiteY5" fmla="*/ 399590 h 399590"/>
              <a:gd name="connsiteX6" fmla="*/ 66600 w 745955"/>
              <a:gd name="connsiteY6" fmla="*/ 399590 h 399590"/>
              <a:gd name="connsiteX7" fmla="*/ 0 w 745955"/>
              <a:gd name="connsiteY7" fmla="*/ 332990 h 399590"/>
              <a:gd name="connsiteX8" fmla="*/ 0 w 745955"/>
              <a:gd name="connsiteY8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5955" h="399590" fill="none" extrusionOk="0">
                <a:moveTo>
                  <a:pt x="0" y="66600"/>
                </a:moveTo>
                <a:cubicBezTo>
                  <a:pt x="-5" y="27907"/>
                  <a:pt x="21532" y="-3417"/>
                  <a:pt x="66600" y="0"/>
                </a:cubicBezTo>
                <a:cubicBezTo>
                  <a:pt x="358330" y="-24079"/>
                  <a:pt x="396086" y="14648"/>
                  <a:pt x="679355" y="0"/>
                </a:cubicBezTo>
                <a:cubicBezTo>
                  <a:pt x="714050" y="-1015"/>
                  <a:pt x="742231" y="33115"/>
                  <a:pt x="745955" y="66600"/>
                </a:cubicBezTo>
                <a:cubicBezTo>
                  <a:pt x="736733" y="171937"/>
                  <a:pt x="755866" y="215367"/>
                  <a:pt x="745955" y="332990"/>
                </a:cubicBezTo>
                <a:cubicBezTo>
                  <a:pt x="746797" y="364120"/>
                  <a:pt x="720438" y="400695"/>
                  <a:pt x="679355" y="399590"/>
                </a:cubicBezTo>
                <a:cubicBezTo>
                  <a:pt x="538057" y="420064"/>
                  <a:pt x="332125" y="370012"/>
                  <a:pt x="66600" y="399590"/>
                </a:cubicBezTo>
                <a:cubicBezTo>
                  <a:pt x="25373" y="399154"/>
                  <a:pt x="2899" y="368347"/>
                  <a:pt x="0" y="332990"/>
                </a:cubicBezTo>
                <a:cubicBezTo>
                  <a:pt x="-9474" y="261290"/>
                  <a:pt x="12493" y="172662"/>
                  <a:pt x="0" y="66600"/>
                </a:cubicBezTo>
                <a:close/>
              </a:path>
              <a:path w="745955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94619" y="19402"/>
                  <a:pt x="491074" y="-28212"/>
                  <a:pt x="679355" y="0"/>
                </a:cubicBezTo>
                <a:cubicBezTo>
                  <a:pt x="718492" y="266"/>
                  <a:pt x="746421" y="28952"/>
                  <a:pt x="745955" y="66600"/>
                </a:cubicBezTo>
                <a:cubicBezTo>
                  <a:pt x="755491" y="148680"/>
                  <a:pt x="735795" y="222057"/>
                  <a:pt x="745955" y="332990"/>
                </a:cubicBezTo>
                <a:cubicBezTo>
                  <a:pt x="748288" y="361951"/>
                  <a:pt x="719963" y="402288"/>
                  <a:pt x="679355" y="399590"/>
                </a:cubicBezTo>
                <a:cubicBezTo>
                  <a:pt x="531944" y="403362"/>
                  <a:pt x="261328" y="378385"/>
                  <a:pt x="66600" y="399590"/>
                </a:cubicBezTo>
                <a:cubicBezTo>
                  <a:pt x="24133" y="404785"/>
                  <a:pt x="-2861" y="371757"/>
                  <a:pt x="0" y="332990"/>
                </a:cubicBezTo>
                <a:cubicBezTo>
                  <a:pt x="-6620" y="278054"/>
                  <a:pt x="-6430" y="164941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60%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DED3265-1E74-559A-F76E-8A77EAF1F9CA}"/>
              </a:ext>
            </a:extLst>
          </p:cNvPr>
          <p:cNvSpPr/>
          <p:nvPr/>
        </p:nvSpPr>
        <p:spPr>
          <a:xfrm>
            <a:off x="3354332" y="2915530"/>
            <a:ext cx="3284426" cy="875190"/>
          </a:xfrm>
          <a:custGeom>
            <a:avLst/>
            <a:gdLst>
              <a:gd name="connsiteX0" fmla="*/ 0 w 3284426"/>
              <a:gd name="connsiteY0" fmla="*/ 145868 h 875190"/>
              <a:gd name="connsiteX1" fmla="*/ 145868 w 3284426"/>
              <a:gd name="connsiteY1" fmla="*/ 0 h 875190"/>
              <a:gd name="connsiteX2" fmla="*/ 714479 w 3284426"/>
              <a:gd name="connsiteY2" fmla="*/ 0 h 875190"/>
              <a:gd name="connsiteX3" fmla="*/ 1283090 w 3284426"/>
              <a:gd name="connsiteY3" fmla="*/ 0 h 875190"/>
              <a:gd name="connsiteX4" fmla="*/ 1821774 w 3284426"/>
              <a:gd name="connsiteY4" fmla="*/ 0 h 875190"/>
              <a:gd name="connsiteX5" fmla="*/ 2480166 w 3284426"/>
              <a:gd name="connsiteY5" fmla="*/ 0 h 875190"/>
              <a:gd name="connsiteX6" fmla="*/ 3138558 w 3284426"/>
              <a:gd name="connsiteY6" fmla="*/ 0 h 875190"/>
              <a:gd name="connsiteX7" fmla="*/ 3284426 w 3284426"/>
              <a:gd name="connsiteY7" fmla="*/ 145868 h 875190"/>
              <a:gd name="connsiteX8" fmla="*/ 3284426 w 3284426"/>
              <a:gd name="connsiteY8" fmla="*/ 729322 h 875190"/>
              <a:gd name="connsiteX9" fmla="*/ 3138558 w 3284426"/>
              <a:gd name="connsiteY9" fmla="*/ 875190 h 875190"/>
              <a:gd name="connsiteX10" fmla="*/ 2480166 w 3284426"/>
              <a:gd name="connsiteY10" fmla="*/ 875190 h 875190"/>
              <a:gd name="connsiteX11" fmla="*/ 1911555 w 3284426"/>
              <a:gd name="connsiteY11" fmla="*/ 875190 h 875190"/>
              <a:gd name="connsiteX12" fmla="*/ 1402798 w 3284426"/>
              <a:gd name="connsiteY12" fmla="*/ 875190 h 875190"/>
              <a:gd name="connsiteX13" fmla="*/ 744406 w 3284426"/>
              <a:gd name="connsiteY13" fmla="*/ 875190 h 875190"/>
              <a:gd name="connsiteX14" fmla="*/ 145868 w 3284426"/>
              <a:gd name="connsiteY14" fmla="*/ 875190 h 875190"/>
              <a:gd name="connsiteX15" fmla="*/ 0 w 3284426"/>
              <a:gd name="connsiteY15" fmla="*/ 729322 h 875190"/>
              <a:gd name="connsiteX16" fmla="*/ 0 w 3284426"/>
              <a:gd name="connsiteY16" fmla="*/ 145868 h 875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84426" h="875190" fill="none" extrusionOk="0">
                <a:moveTo>
                  <a:pt x="0" y="145868"/>
                </a:moveTo>
                <a:cubicBezTo>
                  <a:pt x="376" y="61894"/>
                  <a:pt x="58520" y="7832"/>
                  <a:pt x="145868" y="0"/>
                </a:cubicBezTo>
                <a:cubicBezTo>
                  <a:pt x="269779" y="4387"/>
                  <a:pt x="537081" y="17946"/>
                  <a:pt x="714479" y="0"/>
                </a:cubicBezTo>
                <a:cubicBezTo>
                  <a:pt x="891877" y="-17946"/>
                  <a:pt x="1050011" y="-12779"/>
                  <a:pt x="1283090" y="0"/>
                </a:cubicBezTo>
                <a:cubicBezTo>
                  <a:pt x="1516169" y="12779"/>
                  <a:pt x="1673028" y="-13597"/>
                  <a:pt x="1821774" y="0"/>
                </a:cubicBezTo>
                <a:cubicBezTo>
                  <a:pt x="1970520" y="13597"/>
                  <a:pt x="2348362" y="-24839"/>
                  <a:pt x="2480166" y="0"/>
                </a:cubicBezTo>
                <a:cubicBezTo>
                  <a:pt x="2611970" y="24839"/>
                  <a:pt x="2924687" y="12027"/>
                  <a:pt x="3138558" y="0"/>
                </a:cubicBezTo>
                <a:cubicBezTo>
                  <a:pt x="3230767" y="-5221"/>
                  <a:pt x="3288002" y="57605"/>
                  <a:pt x="3284426" y="145868"/>
                </a:cubicBezTo>
                <a:cubicBezTo>
                  <a:pt x="3263736" y="366772"/>
                  <a:pt x="3306199" y="502010"/>
                  <a:pt x="3284426" y="729322"/>
                </a:cubicBezTo>
                <a:cubicBezTo>
                  <a:pt x="3281019" y="796765"/>
                  <a:pt x="3210901" y="867064"/>
                  <a:pt x="3138558" y="875190"/>
                </a:cubicBezTo>
                <a:cubicBezTo>
                  <a:pt x="2911558" y="863889"/>
                  <a:pt x="2620709" y="906393"/>
                  <a:pt x="2480166" y="875190"/>
                </a:cubicBezTo>
                <a:cubicBezTo>
                  <a:pt x="2339623" y="843987"/>
                  <a:pt x="2062471" y="879507"/>
                  <a:pt x="1911555" y="875190"/>
                </a:cubicBezTo>
                <a:cubicBezTo>
                  <a:pt x="1760639" y="870873"/>
                  <a:pt x="1542892" y="884520"/>
                  <a:pt x="1402798" y="875190"/>
                </a:cubicBezTo>
                <a:cubicBezTo>
                  <a:pt x="1262704" y="865860"/>
                  <a:pt x="1020995" y="866779"/>
                  <a:pt x="744406" y="875190"/>
                </a:cubicBezTo>
                <a:cubicBezTo>
                  <a:pt x="467817" y="883601"/>
                  <a:pt x="327321" y="852100"/>
                  <a:pt x="145868" y="875190"/>
                </a:cubicBezTo>
                <a:cubicBezTo>
                  <a:pt x="69119" y="875249"/>
                  <a:pt x="-6823" y="815723"/>
                  <a:pt x="0" y="729322"/>
                </a:cubicBezTo>
                <a:cubicBezTo>
                  <a:pt x="-1207" y="485750"/>
                  <a:pt x="-6244" y="420494"/>
                  <a:pt x="0" y="145868"/>
                </a:cubicBezTo>
                <a:close/>
              </a:path>
              <a:path w="3284426" h="875190" stroke="0" extrusionOk="0">
                <a:moveTo>
                  <a:pt x="0" y="145868"/>
                </a:moveTo>
                <a:cubicBezTo>
                  <a:pt x="10270" y="50554"/>
                  <a:pt x="62945" y="17593"/>
                  <a:pt x="145868" y="0"/>
                </a:cubicBezTo>
                <a:cubicBezTo>
                  <a:pt x="324437" y="-7417"/>
                  <a:pt x="593732" y="-24410"/>
                  <a:pt x="744406" y="0"/>
                </a:cubicBezTo>
                <a:cubicBezTo>
                  <a:pt x="895080" y="24410"/>
                  <a:pt x="1228291" y="-6949"/>
                  <a:pt x="1402798" y="0"/>
                </a:cubicBezTo>
                <a:cubicBezTo>
                  <a:pt x="1577305" y="6949"/>
                  <a:pt x="1804086" y="-18427"/>
                  <a:pt x="2061190" y="0"/>
                </a:cubicBezTo>
                <a:cubicBezTo>
                  <a:pt x="2318294" y="18427"/>
                  <a:pt x="2747965" y="-9477"/>
                  <a:pt x="3138558" y="0"/>
                </a:cubicBezTo>
                <a:cubicBezTo>
                  <a:pt x="3220557" y="-4821"/>
                  <a:pt x="3299277" y="75781"/>
                  <a:pt x="3284426" y="145868"/>
                </a:cubicBezTo>
                <a:cubicBezTo>
                  <a:pt x="3260970" y="307692"/>
                  <a:pt x="3284792" y="542750"/>
                  <a:pt x="3284426" y="729322"/>
                </a:cubicBezTo>
                <a:cubicBezTo>
                  <a:pt x="3282079" y="812027"/>
                  <a:pt x="3204079" y="885625"/>
                  <a:pt x="3138558" y="875190"/>
                </a:cubicBezTo>
                <a:cubicBezTo>
                  <a:pt x="2866587" y="853569"/>
                  <a:pt x="2688759" y="869359"/>
                  <a:pt x="2540020" y="875190"/>
                </a:cubicBezTo>
                <a:cubicBezTo>
                  <a:pt x="2391281" y="881021"/>
                  <a:pt x="2268778" y="866359"/>
                  <a:pt x="2031263" y="875190"/>
                </a:cubicBezTo>
                <a:cubicBezTo>
                  <a:pt x="1793748" y="884021"/>
                  <a:pt x="1706482" y="869503"/>
                  <a:pt x="1462652" y="875190"/>
                </a:cubicBezTo>
                <a:cubicBezTo>
                  <a:pt x="1218822" y="880877"/>
                  <a:pt x="1031429" y="869734"/>
                  <a:pt x="804260" y="875190"/>
                </a:cubicBezTo>
                <a:cubicBezTo>
                  <a:pt x="577091" y="880646"/>
                  <a:pt x="366209" y="871806"/>
                  <a:pt x="145868" y="875190"/>
                </a:cubicBezTo>
                <a:cubicBezTo>
                  <a:pt x="52893" y="867675"/>
                  <a:pt x="11213" y="796937"/>
                  <a:pt x="0" y="729322"/>
                </a:cubicBezTo>
                <a:cubicBezTo>
                  <a:pt x="17878" y="482006"/>
                  <a:pt x="23391" y="272063"/>
                  <a:pt x="0" y="145868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rgbClr val="00B0F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كلما أرتفعت كان جيدا</a:t>
            </a:r>
          </a:p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معناه التكلفة المباشرة أقل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810416B-FAAC-EEED-58A3-F6067C487326}"/>
              </a:ext>
            </a:extLst>
          </p:cNvPr>
          <p:cNvSpPr/>
          <p:nvPr/>
        </p:nvSpPr>
        <p:spPr>
          <a:xfrm>
            <a:off x="3329906" y="4270973"/>
            <a:ext cx="3284426" cy="875190"/>
          </a:xfrm>
          <a:custGeom>
            <a:avLst/>
            <a:gdLst>
              <a:gd name="connsiteX0" fmla="*/ 0 w 3284426"/>
              <a:gd name="connsiteY0" fmla="*/ 145868 h 875190"/>
              <a:gd name="connsiteX1" fmla="*/ 145868 w 3284426"/>
              <a:gd name="connsiteY1" fmla="*/ 0 h 875190"/>
              <a:gd name="connsiteX2" fmla="*/ 714479 w 3284426"/>
              <a:gd name="connsiteY2" fmla="*/ 0 h 875190"/>
              <a:gd name="connsiteX3" fmla="*/ 1283090 w 3284426"/>
              <a:gd name="connsiteY3" fmla="*/ 0 h 875190"/>
              <a:gd name="connsiteX4" fmla="*/ 1821774 w 3284426"/>
              <a:gd name="connsiteY4" fmla="*/ 0 h 875190"/>
              <a:gd name="connsiteX5" fmla="*/ 2480166 w 3284426"/>
              <a:gd name="connsiteY5" fmla="*/ 0 h 875190"/>
              <a:gd name="connsiteX6" fmla="*/ 3138558 w 3284426"/>
              <a:gd name="connsiteY6" fmla="*/ 0 h 875190"/>
              <a:gd name="connsiteX7" fmla="*/ 3284426 w 3284426"/>
              <a:gd name="connsiteY7" fmla="*/ 145868 h 875190"/>
              <a:gd name="connsiteX8" fmla="*/ 3284426 w 3284426"/>
              <a:gd name="connsiteY8" fmla="*/ 729322 h 875190"/>
              <a:gd name="connsiteX9" fmla="*/ 3138558 w 3284426"/>
              <a:gd name="connsiteY9" fmla="*/ 875190 h 875190"/>
              <a:gd name="connsiteX10" fmla="*/ 2480166 w 3284426"/>
              <a:gd name="connsiteY10" fmla="*/ 875190 h 875190"/>
              <a:gd name="connsiteX11" fmla="*/ 1911555 w 3284426"/>
              <a:gd name="connsiteY11" fmla="*/ 875190 h 875190"/>
              <a:gd name="connsiteX12" fmla="*/ 1402798 w 3284426"/>
              <a:gd name="connsiteY12" fmla="*/ 875190 h 875190"/>
              <a:gd name="connsiteX13" fmla="*/ 744406 w 3284426"/>
              <a:gd name="connsiteY13" fmla="*/ 875190 h 875190"/>
              <a:gd name="connsiteX14" fmla="*/ 145868 w 3284426"/>
              <a:gd name="connsiteY14" fmla="*/ 875190 h 875190"/>
              <a:gd name="connsiteX15" fmla="*/ 0 w 3284426"/>
              <a:gd name="connsiteY15" fmla="*/ 729322 h 875190"/>
              <a:gd name="connsiteX16" fmla="*/ 0 w 3284426"/>
              <a:gd name="connsiteY16" fmla="*/ 145868 h 875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84426" h="875190" fill="none" extrusionOk="0">
                <a:moveTo>
                  <a:pt x="0" y="145868"/>
                </a:moveTo>
                <a:cubicBezTo>
                  <a:pt x="376" y="61894"/>
                  <a:pt x="58520" y="7832"/>
                  <a:pt x="145868" y="0"/>
                </a:cubicBezTo>
                <a:cubicBezTo>
                  <a:pt x="269779" y="4387"/>
                  <a:pt x="537081" y="17946"/>
                  <a:pt x="714479" y="0"/>
                </a:cubicBezTo>
                <a:cubicBezTo>
                  <a:pt x="891877" y="-17946"/>
                  <a:pt x="1050011" y="-12779"/>
                  <a:pt x="1283090" y="0"/>
                </a:cubicBezTo>
                <a:cubicBezTo>
                  <a:pt x="1516169" y="12779"/>
                  <a:pt x="1673028" y="-13597"/>
                  <a:pt x="1821774" y="0"/>
                </a:cubicBezTo>
                <a:cubicBezTo>
                  <a:pt x="1970520" y="13597"/>
                  <a:pt x="2348362" y="-24839"/>
                  <a:pt x="2480166" y="0"/>
                </a:cubicBezTo>
                <a:cubicBezTo>
                  <a:pt x="2611970" y="24839"/>
                  <a:pt x="2924687" y="12027"/>
                  <a:pt x="3138558" y="0"/>
                </a:cubicBezTo>
                <a:cubicBezTo>
                  <a:pt x="3230767" y="-5221"/>
                  <a:pt x="3288002" y="57605"/>
                  <a:pt x="3284426" y="145868"/>
                </a:cubicBezTo>
                <a:cubicBezTo>
                  <a:pt x="3263736" y="366772"/>
                  <a:pt x="3306199" y="502010"/>
                  <a:pt x="3284426" y="729322"/>
                </a:cubicBezTo>
                <a:cubicBezTo>
                  <a:pt x="3281019" y="796765"/>
                  <a:pt x="3210901" y="867064"/>
                  <a:pt x="3138558" y="875190"/>
                </a:cubicBezTo>
                <a:cubicBezTo>
                  <a:pt x="2911558" y="863889"/>
                  <a:pt x="2620709" y="906393"/>
                  <a:pt x="2480166" y="875190"/>
                </a:cubicBezTo>
                <a:cubicBezTo>
                  <a:pt x="2339623" y="843987"/>
                  <a:pt x="2062471" y="879507"/>
                  <a:pt x="1911555" y="875190"/>
                </a:cubicBezTo>
                <a:cubicBezTo>
                  <a:pt x="1760639" y="870873"/>
                  <a:pt x="1542892" y="884520"/>
                  <a:pt x="1402798" y="875190"/>
                </a:cubicBezTo>
                <a:cubicBezTo>
                  <a:pt x="1262704" y="865860"/>
                  <a:pt x="1020995" y="866779"/>
                  <a:pt x="744406" y="875190"/>
                </a:cubicBezTo>
                <a:cubicBezTo>
                  <a:pt x="467817" y="883601"/>
                  <a:pt x="327321" y="852100"/>
                  <a:pt x="145868" y="875190"/>
                </a:cubicBezTo>
                <a:cubicBezTo>
                  <a:pt x="69119" y="875249"/>
                  <a:pt x="-6823" y="815723"/>
                  <a:pt x="0" y="729322"/>
                </a:cubicBezTo>
                <a:cubicBezTo>
                  <a:pt x="-1207" y="485750"/>
                  <a:pt x="-6244" y="420494"/>
                  <a:pt x="0" y="145868"/>
                </a:cubicBezTo>
                <a:close/>
              </a:path>
              <a:path w="3284426" h="875190" stroke="0" extrusionOk="0">
                <a:moveTo>
                  <a:pt x="0" y="145868"/>
                </a:moveTo>
                <a:cubicBezTo>
                  <a:pt x="10270" y="50554"/>
                  <a:pt x="62945" y="17593"/>
                  <a:pt x="145868" y="0"/>
                </a:cubicBezTo>
                <a:cubicBezTo>
                  <a:pt x="324437" y="-7417"/>
                  <a:pt x="593732" y="-24410"/>
                  <a:pt x="744406" y="0"/>
                </a:cubicBezTo>
                <a:cubicBezTo>
                  <a:pt x="895080" y="24410"/>
                  <a:pt x="1228291" y="-6949"/>
                  <a:pt x="1402798" y="0"/>
                </a:cubicBezTo>
                <a:cubicBezTo>
                  <a:pt x="1577305" y="6949"/>
                  <a:pt x="1804086" y="-18427"/>
                  <a:pt x="2061190" y="0"/>
                </a:cubicBezTo>
                <a:cubicBezTo>
                  <a:pt x="2318294" y="18427"/>
                  <a:pt x="2747965" y="-9477"/>
                  <a:pt x="3138558" y="0"/>
                </a:cubicBezTo>
                <a:cubicBezTo>
                  <a:pt x="3220557" y="-4821"/>
                  <a:pt x="3299277" y="75781"/>
                  <a:pt x="3284426" y="145868"/>
                </a:cubicBezTo>
                <a:cubicBezTo>
                  <a:pt x="3260970" y="307692"/>
                  <a:pt x="3284792" y="542750"/>
                  <a:pt x="3284426" y="729322"/>
                </a:cubicBezTo>
                <a:cubicBezTo>
                  <a:pt x="3282079" y="812027"/>
                  <a:pt x="3204079" y="885625"/>
                  <a:pt x="3138558" y="875190"/>
                </a:cubicBezTo>
                <a:cubicBezTo>
                  <a:pt x="2866587" y="853569"/>
                  <a:pt x="2688759" y="869359"/>
                  <a:pt x="2540020" y="875190"/>
                </a:cubicBezTo>
                <a:cubicBezTo>
                  <a:pt x="2391281" y="881021"/>
                  <a:pt x="2268778" y="866359"/>
                  <a:pt x="2031263" y="875190"/>
                </a:cubicBezTo>
                <a:cubicBezTo>
                  <a:pt x="1793748" y="884021"/>
                  <a:pt x="1706482" y="869503"/>
                  <a:pt x="1462652" y="875190"/>
                </a:cubicBezTo>
                <a:cubicBezTo>
                  <a:pt x="1218822" y="880877"/>
                  <a:pt x="1031429" y="869734"/>
                  <a:pt x="804260" y="875190"/>
                </a:cubicBezTo>
                <a:cubicBezTo>
                  <a:pt x="577091" y="880646"/>
                  <a:pt x="366209" y="871806"/>
                  <a:pt x="145868" y="875190"/>
                </a:cubicBezTo>
                <a:cubicBezTo>
                  <a:pt x="52893" y="867675"/>
                  <a:pt x="11213" y="796937"/>
                  <a:pt x="0" y="729322"/>
                </a:cubicBezTo>
                <a:cubicBezTo>
                  <a:pt x="17878" y="482006"/>
                  <a:pt x="23391" y="272063"/>
                  <a:pt x="0" y="145868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جيدة في مقارنة منشأتين في نفس النشاط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EE79AE0-4CA6-F66A-804E-E16E556E1E02}"/>
              </a:ext>
            </a:extLst>
          </p:cNvPr>
          <p:cNvSpPr/>
          <p:nvPr/>
        </p:nvSpPr>
        <p:spPr>
          <a:xfrm>
            <a:off x="2995924" y="859261"/>
            <a:ext cx="8863440" cy="1654190"/>
          </a:xfrm>
          <a:custGeom>
            <a:avLst/>
            <a:gdLst>
              <a:gd name="connsiteX0" fmla="*/ 0 w 8863440"/>
              <a:gd name="connsiteY0" fmla="*/ 275704 h 1654190"/>
              <a:gd name="connsiteX1" fmla="*/ 275704 w 8863440"/>
              <a:gd name="connsiteY1" fmla="*/ 0 h 1654190"/>
              <a:gd name="connsiteX2" fmla="*/ 1134614 w 8863440"/>
              <a:gd name="connsiteY2" fmla="*/ 0 h 1654190"/>
              <a:gd name="connsiteX3" fmla="*/ 1744163 w 8863440"/>
              <a:gd name="connsiteY3" fmla="*/ 0 h 1654190"/>
              <a:gd name="connsiteX4" fmla="*/ 2270592 w 8863440"/>
              <a:gd name="connsiteY4" fmla="*/ 0 h 1654190"/>
              <a:gd name="connsiteX5" fmla="*/ 3046381 w 8863440"/>
              <a:gd name="connsiteY5" fmla="*/ 0 h 1654190"/>
              <a:gd name="connsiteX6" fmla="*/ 3655930 w 8863440"/>
              <a:gd name="connsiteY6" fmla="*/ 0 h 1654190"/>
              <a:gd name="connsiteX7" fmla="*/ 4514840 w 8863440"/>
              <a:gd name="connsiteY7" fmla="*/ 0 h 1654190"/>
              <a:gd name="connsiteX8" fmla="*/ 5041269 w 8863440"/>
              <a:gd name="connsiteY8" fmla="*/ 0 h 1654190"/>
              <a:gd name="connsiteX9" fmla="*/ 5900179 w 8863440"/>
              <a:gd name="connsiteY9" fmla="*/ 0 h 1654190"/>
              <a:gd name="connsiteX10" fmla="*/ 6343487 w 8863440"/>
              <a:gd name="connsiteY10" fmla="*/ 0 h 1654190"/>
              <a:gd name="connsiteX11" fmla="*/ 7036157 w 8863440"/>
              <a:gd name="connsiteY11" fmla="*/ 0 h 1654190"/>
              <a:gd name="connsiteX12" fmla="*/ 7728826 w 8863440"/>
              <a:gd name="connsiteY12" fmla="*/ 0 h 1654190"/>
              <a:gd name="connsiteX13" fmla="*/ 8587736 w 8863440"/>
              <a:gd name="connsiteY13" fmla="*/ 0 h 1654190"/>
              <a:gd name="connsiteX14" fmla="*/ 8863440 w 8863440"/>
              <a:gd name="connsiteY14" fmla="*/ 275704 h 1654190"/>
              <a:gd name="connsiteX15" fmla="*/ 8863440 w 8863440"/>
              <a:gd name="connsiteY15" fmla="*/ 827095 h 1654190"/>
              <a:gd name="connsiteX16" fmla="*/ 8863440 w 8863440"/>
              <a:gd name="connsiteY16" fmla="*/ 1378486 h 1654190"/>
              <a:gd name="connsiteX17" fmla="*/ 8587736 w 8863440"/>
              <a:gd name="connsiteY17" fmla="*/ 1654190 h 1654190"/>
              <a:gd name="connsiteX18" fmla="*/ 7811946 w 8863440"/>
              <a:gd name="connsiteY18" fmla="*/ 1654190 h 1654190"/>
              <a:gd name="connsiteX19" fmla="*/ 7285518 w 8863440"/>
              <a:gd name="connsiteY19" fmla="*/ 1654190 h 1654190"/>
              <a:gd name="connsiteX20" fmla="*/ 6426608 w 8863440"/>
              <a:gd name="connsiteY20" fmla="*/ 1654190 h 1654190"/>
              <a:gd name="connsiteX21" fmla="*/ 5733938 w 8863440"/>
              <a:gd name="connsiteY21" fmla="*/ 1654190 h 1654190"/>
              <a:gd name="connsiteX22" fmla="*/ 5207510 w 8863440"/>
              <a:gd name="connsiteY22" fmla="*/ 1654190 h 1654190"/>
              <a:gd name="connsiteX23" fmla="*/ 4514840 w 8863440"/>
              <a:gd name="connsiteY23" fmla="*/ 1654190 h 1654190"/>
              <a:gd name="connsiteX24" fmla="*/ 4071532 w 8863440"/>
              <a:gd name="connsiteY24" fmla="*/ 1654190 h 1654190"/>
              <a:gd name="connsiteX25" fmla="*/ 3628224 w 8863440"/>
              <a:gd name="connsiteY25" fmla="*/ 1654190 h 1654190"/>
              <a:gd name="connsiteX26" fmla="*/ 2935554 w 8863440"/>
              <a:gd name="connsiteY26" fmla="*/ 1654190 h 1654190"/>
              <a:gd name="connsiteX27" fmla="*/ 2409126 w 8863440"/>
              <a:gd name="connsiteY27" fmla="*/ 1654190 h 1654190"/>
              <a:gd name="connsiteX28" fmla="*/ 1633336 w 8863440"/>
              <a:gd name="connsiteY28" fmla="*/ 1654190 h 1654190"/>
              <a:gd name="connsiteX29" fmla="*/ 1106907 w 8863440"/>
              <a:gd name="connsiteY29" fmla="*/ 1654190 h 1654190"/>
              <a:gd name="connsiteX30" fmla="*/ 275704 w 8863440"/>
              <a:gd name="connsiteY30" fmla="*/ 1654190 h 1654190"/>
              <a:gd name="connsiteX31" fmla="*/ 0 w 8863440"/>
              <a:gd name="connsiteY31" fmla="*/ 1378486 h 1654190"/>
              <a:gd name="connsiteX32" fmla="*/ 0 w 8863440"/>
              <a:gd name="connsiteY32" fmla="*/ 816067 h 1654190"/>
              <a:gd name="connsiteX33" fmla="*/ 0 w 8863440"/>
              <a:gd name="connsiteY33" fmla="*/ 275704 h 1654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63440" h="1654190" extrusionOk="0">
                <a:moveTo>
                  <a:pt x="0" y="275704"/>
                </a:moveTo>
                <a:cubicBezTo>
                  <a:pt x="-18961" y="111742"/>
                  <a:pt x="104274" y="7192"/>
                  <a:pt x="275704" y="0"/>
                </a:cubicBezTo>
                <a:cubicBezTo>
                  <a:pt x="559214" y="6592"/>
                  <a:pt x="722836" y="-22110"/>
                  <a:pt x="1134614" y="0"/>
                </a:cubicBezTo>
                <a:cubicBezTo>
                  <a:pt x="1546392" y="22110"/>
                  <a:pt x="1498089" y="-9001"/>
                  <a:pt x="1744163" y="0"/>
                </a:cubicBezTo>
                <a:cubicBezTo>
                  <a:pt x="1990237" y="9001"/>
                  <a:pt x="2115901" y="-18672"/>
                  <a:pt x="2270592" y="0"/>
                </a:cubicBezTo>
                <a:cubicBezTo>
                  <a:pt x="2425283" y="18672"/>
                  <a:pt x="2691290" y="3926"/>
                  <a:pt x="3046381" y="0"/>
                </a:cubicBezTo>
                <a:cubicBezTo>
                  <a:pt x="3401472" y="-3926"/>
                  <a:pt x="3409355" y="8591"/>
                  <a:pt x="3655930" y="0"/>
                </a:cubicBezTo>
                <a:cubicBezTo>
                  <a:pt x="3902505" y="-8591"/>
                  <a:pt x="4185028" y="-11757"/>
                  <a:pt x="4514840" y="0"/>
                </a:cubicBezTo>
                <a:cubicBezTo>
                  <a:pt x="4844652" y="11757"/>
                  <a:pt x="4784876" y="-22864"/>
                  <a:pt x="5041269" y="0"/>
                </a:cubicBezTo>
                <a:cubicBezTo>
                  <a:pt x="5297662" y="22864"/>
                  <a:pt x="5520507" y="23416"/>
                  <a:pt x="5900179" y="0"/>
                </a:cubicBezTo>
                <a:cubicBezTo>
                  <a:pt x="6279851" y="-23416"/>
                  <a:pt x="6214692" y="-6355"/>
                  <a:pt x="6343487" y="0"/>
                </a:cubicBezTo>
                <a:cubicBezTo>
                  <a:pt x="6472282" y="6355"/>
                  <a:pt x="6705531" y="-3036"/>
                  <a:pt x="7036157" y="0"/>
                </a:cubicBezTo>
                <a:cubicBezTo>
                  <a:pt x="7366783" y="3036"/>
                  <a:pt x="7505235" y="13619"/>
                  <a:pt x="7728826" y="0"/>
                </a:cubicBezTo>
                <a:cubicBezTo>
                  <a:pt x="7952417" y="-13619"/>
                  <a:pt x="8317951" y="-24960"/>
                  <a:pt x="8587736" y="0"/>
                </a:cubicBezTo>
                <a:cubicBezTo>
                  <a:pt x="8760883" y="25577"/>
                  <a:pt x="8889764" y="100389"/>
                  <a:pt x="8863440" y="275704"/>
                </a:cubicBezTo>
                <a:cubicBezTo>
                  <a:pt x="8868122" y="544380"/>
                  <a:pt x="8881053" y="670945"/>
                  <a:pt x="8863440" y="827095"/>
                </a:cubicBezTo>
                <a:cubicBezTo>
                  <a:pt x="8845827" y="983245"/>
                  <a:pt x="8862231" y="1229285"/>
                  <a:pt x="8863440" y="1378486"/>
                </a:cubicBezTo>
                <a:cubicBezTo>
                  <a:pt x="8856222" y="1516039"/>
                  <a:pt x="8741098" y="1639385"/>
                  <a:pt x="8587736" y="1654190"/>
                </a:cubicBezTo>
                <a:cubicBezTo>
                  <a:pt x="8258228" y="1690856"/>
                  <a:pt x="7968765" y="1674518"/>
                  <a:pt x="7811946" y="1654190"/>
                </a:cubicBezTo>
                <a:cubicBezTo>
                  <a:pt x="7655127" y="1633863"/>
                  <a:pt x="7512803" y="1662135"/>
                  <a:pt x="7285518" y="1654190"/>
                </a:cubicBezTo>
                <a:cubicBezTo>
                  <a:pt x="7058233" y="1646245"/>
                  <a:pt x="6836127" y="1685198"/>
                  <a:pt x="6426608" y="1654190"/>
                </a:cubicBezTo>
                <a:cubicBezTo>
                  <a:pt x="6017089" y="1623183"/>
                  <a:pt x="5941067" y="1673552"/>
                  <a:pt x="5733938" y="1654190"/>
                </a:cubicBezTo>
                <a:cubicBezTo>
                  <a:pt x="5526809" y="1634829"/>
                  <a:pt x="5346459" y="1670054"/>
                  <a:pt x="5207510" y="1654190"/>
                </a:cubicBezTo>
                <a:cubicBezTo>
                  <a:pt x="5068561" y="1638326"/>
                  <a:pt x="4733019" y="1686974"/>
                  <a:pt x="4514840" y="1654190"/>
                </a:cubicBezTo>
                <a:cubicBezTo>
                  <a:pt x="4296661" y="1621407"/>
                  <a:pt x="4283955" y="1675152"/>
                  <a:pt x="4071532" y="1654190"/>
                </a:cubicBezTo>
                <a:cubicBezTo>
                  <a:pt x="3859109" y="1633228"/>
                  <a:pt x="3770664" y="1654089"/>
                  <a:pt x="3628224" y="1654190"/>
                </a:cubicBezTo>
                <a:cubicBezTo>
                  <a:pt x="3485784" y="1654291"/>
                  <a:pt x="3132290" y="1658898"/>
                  <a:pt x="2935554" y="1654190"/>
                </a:cubicBezTo>
                <a:cubicBezTo>
                  <a:pt x="2738818" y="1649483"/>
                  <a:pt x="2548637" y="1642412"/>
                  <a:pt x="2409126" y="1654190"/>
                </a:cubicBezTo>
                <a:cubicBezTo>
                  <a:pt x="2269615" y="1665968"/>
                  <a:pt x="1824617" y="1692830"/>
                  <a:pt x="1633336" y="1654190"/>
                </a:cubicBezTo>
                <a:cubicBezTo>
                  <a:pt x="1442055" y="1615551"/>
                  <a:pt x="1307998" y="1657375"/>
                  <a:pt x="1106907" y="1654190"/>
                </a:cubicBezTo>
                <a:cubicBezTo>
                  <a:pt x="905816" y="1651005"/>
                  <a:pt x="466545" y="1648846"/>
                  <a:pt x="275704" y="1654190"/>
                </a:cubicBezTo>
                <a:cubicBezTo>
                  <a:pt x="120178" y="1657489"/>
                  <a:pt x="-1796" y="1534596"/>
                  <a:pt x="0" y="1378486"/>
                </a:cubicBezTo>
                <a:cubicBezTo>
                  <a:pt x="14195" y="1207055"/>
                  <a:pt x="1336" y="1059377"/>
                  <a:pt x="0" y="816067"/>
                </a:cubicBezTo>
                <a:cubicBezTo>
                  <a:pt x="-1336" y="572757"/>
                  <a:pt x="-24941" y="523668"/>
                  <a:pt x="0" y="275704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bg2"/>
                </a:gs>
                <a:gs pos="100000">
                  <a:srgbClr val="FF0000"/>
                </a:gs>
              </a:gsLst>
              <a:lin ang="5400000" scaled="1"/>
            </a:gra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117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 animBg="1"/>
      <p:bldP spid="12" grpId="0" animBg="1"/>
      <p:bldP spid="13" grpId="0" animBg="1"/>
      <p:bldP spid="17" grpId="0" animBg="1"/>
      <p:bldP spid="18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44941" y="6188075"/>
            <a:ext cx="1142245" cy="669925"/>
          </a:xfrm>
        </p:spPr>
        <p:txBody>
          <a:bodyPr/>
          <a:lstStyle/>
          <a:p>
            <a:r>
              <a:rPr lang="en-US" sz="8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8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9145131" y="85104"/>
            <a:ext cx="2355733" cy="399590"/>
          </a:xfrm>
          <a:custGeom>
            <a:avLst/>
            <a:gdLst>
              <a:gd name="connsiteX0" fmla="*/ 0 w 2355733"/>
              <a:gd name="connsiteY0" fmla="*/ 66600 h 399590"/>
              <a:gd name="connsiteX1" fmla="*/ 66600 w 2355733"/>
              <a:gd name="connsiteY1" fmla="*/ 0 h 399590"/>
              <a:gd name="connsiteX2" fmla="*/ 622233 w 2355733"/>
              <a:gd name="connsiteY2" fmla="*/ 0 h 399590"/>
              <a:gd name="connsiteX3" fmla="*/ 1222317 w 2355733"/>
              <a:gd name="connsiteY3" fmla="*/ 0 h 399590"/>
              <a:gd name="connsiteX4" fmla="*/ 2289133 w 2355733"/>
              <a:gd name="connsiteY4" fmla="*/ 0 h 399590"/>
              <a:gd name="connsiteX5" fmla="*/ 2355733 w 2355733"/>
              <a:gd name="connsiteY5" fmla="*/ 66600 h 399590"/>
              <a:gd name="connsiteX6" fmla="*/ 2355733 w 2355733"/>
              <a:gd name="connsiteY6" fmla="*/ 332990 h 399590"/>
              <a:gd name="connsiteX7" fmla="*/ 2289133 w 2355733"/>
              <a:gd name="connsiteY7" fmla="*/ 399590 h 399590"/>
              <a:gd name="connsiteX8" fmla="*/ 1711274 w 2355733"/>
              <a:gd name="connsiteY8" fmla="*/ 399590 h 399590"/>
              <a:gd name="connsiteX9" fmla="*/ 1133416 w 2355733"/>
              <a:gd name="connsiteY9" fmla="*/ 399590 h 399590"/>
              <a:gd name="connsiteX10" fmla="*/ 644459 w 2355733"/>
              <a:gd name="connsiteY10" fmla="*/ 399590 h 399590"/>
              <a:gd name="connsiteX11" fmla="*/ 66600 w 2355733"/>
              <a:gd name="connsiteY11" fmla="*/ 399590 h 399590"/>
              <a:gd name="connsiteX12" fmla="*/ 0 w 2355733"/>
              <a:gd name="connsiteY12" fmla="*/ 332990 h 399590"/>
              <a:gd name="connsiteX13" fmla="*/ 0 w 2355733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55733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02627" y="-23832"/>
                  <a:pt x="368345" y="-21674"/>
                  <a:pt x="622233" y="0"/>
                </a:cubicBezTo>
                <a:cubicBezTo>
                  <a:pt x="876121" y="21674"/>
                  <a:pt x="965314" y="-14479"/>
                  <a:pt x="1222317" y="0"/>
                </a:cubicBezTo>
                <a:cubicBezTo>
                  <a:pt x="1479320" y="14479"/>
                  <a:pt x="1920794" y="13956"/>
                  <a:pt x="2289133" y="0"/>
                </a:cubicBezTo>
                <a:cubicBezTo>
                  <a:pt x="2323371" y="3418"/>
                  <a:pt x="2355487" y="25716"/>
                  <a:pt x="2355733" y="66600"/>
                </a:cubicBezTo>
                <a:cubicBezTo>
                  <a:pt x="2356351" y="163177"/>
                  <a:pt x="2361684" y="233743"/>
                  <a:pt x="2355733" y="332990"/>
                </a:cubicBezTo>
                <a:cubicBezTo>
                  <a:pt x="2349576" y="368193"/>
                  <a:pt x="2325097" y="398983"/>
                  <a:pt x="2289133" y="399590"/>
                </a:cubicBezTo>
                <a:cubicBezTo>
                  <a:pt x="2034555" y="384541"/>
                  <a:pt x="1948710" y="409563"/>
                  <a:pt x="1711274" y="399590"/>
                </a:cubicBezTo>
                <a:cubicBezTo>
                  <a:pt x="1473838" y="389617"/>
                  <a:pt x="1383162" y="378838"/>
                  <a:pt x="1133416" y="399590"/>
                </a:cubicBezTo>
                <a:cubicBezTo>
                  <a:pt x="883670" y="420342"/>
                  <a:pt x="876720" y="408684"/>
                  <a:pt x="644459" y="399590"/>
                </a:cubicBezTo>
                <a:cubicBezTo>
                  <a:pt x="412198" y="390496"/>
                  <a:pt x="213343" y="423623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Operating Profit Margin</a:t>
            </a:r>
            <a:endParaRPr lang="en-US" sz="1600" b="1" u="sng" dirty="0">
              <a:solidFill>
                <a:schemeClr val="tx1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3C2073C-2DC0-E712-6E9B-8DB17B2E3C9D}"/>
              </a:ext>
            </a:extLst>
          </p:cNvPr>
          <p:cNvSpPr/>
          <p:nvPr/>
        </p:nvSpPr>
        <p:spPr>
          <a:xfrm>
            <a:off x="7087651" y="1083515"/>
            <a:ext cx="1710230" cy="399590"/>
          </a:xfrm>
          <a:custGeom>
            <a:avLst/>
            <a:gdLst>
              <a:gd name="connsiteX0" fmla="*/ 0 w 1710230"/>
              <a:gd name="connsiteY0" fmla="*/ 66600 h 399590"/>
              <a:gd name="connsiteX1" fmla="*/ 66600 w 1710230"/>
              <a:gd name="connsiteY1" fmla="*/ 0 h 399590"/>
              <a:gd name="connsiteX2" fmla="*/ 608047 w 1710230"/>
              <a:gd name="connsiteY2" fmla="*/ 0 h 399590"/>
              <a:gd name="connsiteX3" fmla="*/ 1149494 w 1710230"/>
              <a:gd name="connsiteY3" fmla="*/ 0 h 399590"/>
              <a:gd name="connsiteX4" fmla="*/ 1643630 w 1710230"/>
              <a:gd name="connsiteY4" fmla="*/ 0 h 399590"/>
              <a:gd name="connsiteX5" fmla="*/ 1710230 w 1710230"/>
              <a:gd name="connsiteY5" fmla="*/ 66600 h 399590"/>
              <a:gd name="connsiteX6" fmla="*/ 1710230 w 1710230"/>
              <a:gd name="connsiteY6" fmla="*/ 332990 h 399590"/>
              <a:gd name="connsiteX7" fmla="*/ 1643630 w 1710230"/>
              <a:gd name="connsiteY7" fmla="*/ 399590 h 399590"/>
              <a:gd name="connsiteX8" fmla="*/ 1102183 w 1710230"/>
              <a:gd name="connsiteY8" fmla="*/ 399590 h 399590"/>
              <a:gd name="connsiteX9" fmla="*/ 560736 w 1710230"/>
              <a:gd name="connsiteY9" fmla="*/ 399590 h 399590"/>
              <a:gd name="connsiteX10" fmla="*/ 66600 w 1710230"/>
              <a:gd name="connsiteY10" fmla="*/ 399590 h 399590"/>
              <a:gd name="connsiteX11" fmla="*/ 0 w 1710230"/>
              <a:gd name="connsiteY11" fmla="*/ 332990 h 399590"/>
              <a:gd name="connsiteX12" fmla="*/ 0 w 1710230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0230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313002" y="-14150"/>
                  <a:pt x="401045" y="-16514"/>
                  <a:pt x="608047" y="0"/>
                </a:cubicBezTo>
                <a:cubicBezTo>
                  <a:pt x="815049" y="16514"/>
                  <a:pt x="1021796" y="21548"/>
                  <a:pt x="1149494" y="0"/>
                </a:cubicBezTo>
                <a:cubicBezTo>
                  <a:pt x="1277192" y="-21548"/>
                  <a:pt x="1488511" y="-17319"/>
                  <a:pt x="1643630" y="0"/>
                </a:cubicBezTo>
                <a:cubicBezTo>
                  <a:pt x="1675967" y="-436"/>
                  <a:pt x="1713129" y="28393"/>
                  <a:pt x="1710230" y="66600"/>
                </a:cubicBezTo>
                <a:cubicBezTo>
                  <a:pt x="1719704" y="138300"/>
                  <a:pt x="1697738" y="226928"/>
                  <a:pt x="1710230" y="332990"/>
                </a:cubicBezTo>
                <a:cubicBezTo>
                  <a:pt x="1701408" y="369513"/>
                  <a:pt x="1679932" y="398583"/>
                  <a:pt x="1643630" y="399590"/>
                </a:cubicBezTo>
                <a:cubicBezTo>
                  <a:pt x="1516801" y="386821"/>
                  <a:pt x="1246889" y="406072"/>
                  <a:pt x="1102183" y="399590"/>
                </a:cubicBezTo>
                <a:cubicBezTo>
                  <a:pt x="957477" y="393108"/>
                  <a:pt x="719803" y="376045"/>
                  <a:pt x="560736" y="399590"/>
                </a:cubicBezTo>
                <a:cubicBezTo>
                  <a:pt x="401669" y="423135"/>
                  <a:pt x="254609" y="396969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710230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180355" y="-20489"/>
                  <a:pt x="341517" y="-11762"/>
                  <a:pt x="592277" y="0"/>
                </a:cubicBezTo>
                <a:cubicBezTo>
                  <a:pt x="843037" y="11762"/>
                  <a:pt x="946804" y="-3453"/>
                  <a:pt x="1149494" y="0"/>
                </a:cubicBezTo>
                <a:cubicBezTo>
                  <a:pt x="1352184" y="3453"/>
                  <a:pt x="1467649" y="19544"/>
                  <a:pt x="1643630" y="0"/>
                </a:cubicBezTo>
                <a:cubicBezTo>
                  <a:pt x="1677868" y="3418"/>
                  <a:pt x="1709984" y="25716"/>
                  <a:pt x="1710230" y="66600"/>
                </a:cubicBezTo>
                <a:cubicBezTo>
                  <a:pt x="1710848" y="163177"/>
                  <a:pt x="1716181" y="233743"/>
                  <a:pt x="1710230" y="332990"/>
                </a:cubicBezTo>
                <a:cubicBezTo>
                  <a:pt x="1704073" y="368193"/>
                  <a:pt x="1679594" y="398983"/>
                  <a:pt x="1643630" y="399590"/>
                </a:cubicBezTo>
                <a:cubicBezTo>
                  <a:pt x="1480769" y="375036"/>
                  <a:pt x="1369833" y="391884"/>
                  <a:pt x="1102183" y="399590"/>
                </a:cubicBezTo>
                <a:cubicBezTo>
                  <a:pt x="834533" y="407296"/>
                  <a:pt x="722144" y="418421"/>
                  <a:pt x="560736" y="399590"/>
                </a:cubicBezTo>
                <a:cubicBezTo>
                  <a:pt x="399328" y="380759"/>
                  <a:pt x="241715" y="380246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0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صافي ربح التشغيل قبل الفوائد والضرائب</a:t>
            </a:r>
            <a:endParaRPr lang="en-US" sz="1000" b="1" u="sng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CEC3890-0C86-85B9-58FB-976B318C74F2}"/>
              </a:ext>
            </a:extLst>
          </p:cNvPr>
          <p:cNvSpPr/>
          <p:nvPr/>
        </p:nvSpPr>
        <p:spPr>
          <a:xfrm>
            <a:off x="7174167" y="1778049"/>
            <a:ext cx="1803664" cy="399590"/>
          </a:xfrm>
          <a:custGeom>
            <a:avLst/>
            <a:gdLst>
              <a:gd name="connsiteX0" fmla="*/ 0 w 1803664"/>
              <a:gd name="connsiteY0" fmla="*/ 66600 h 399590"/>
              <a:gd name="connsiteX1" fmla="*/ 66600 w 1803664"/>
              <a:gd name="connsiteY1" fmla="*/ 0 h 399590"/>
              <a:gd name="connsiteX2" fmla="*/ 640126 w 1803664"/>
              <a:gd name="connsiteY2" fmla="*/ 0 h 399590"/>
              <a:gd name="connsiteX3" fmla="*/ 1213652 w 1803664"/>
              <a:gd name="connsiteY3" fmla="*/ 0 h 399590"/>
              <a:gd name="connsiteX4" fmla="*/ 1737064 w 1803664"/>
              <a:gd name="connsiteY4" fmla="*/ 0 h 399590"/>
              <a:gd name="connsiteX5" fmla="*/ 1803664 w 1803664"/>
              <a:gd name="connsiteY5" fmla="*/ 66600 h 399590"/>
              <a:gd name="connsiteX6" fmla="*/ 1803664 w 1803664"/>
              <a:gd name="connsiteY6" fmla="*/ 332990 h 399590"/>
              <a:gd name="connsiteX7" fmla="*/ 1737064 w 1803664"/>
              <a:gd name="connsiteY7" fmla="*/ 399590 h 399590"/>
              <a:gd name="connsiteX8" fmla="*/ 1163538 w 1803664"/>
              <a:gd name="connsiteY8" fmla="*/ 399590 h 399590"/>
              <a:gd name="connsiteX9" fmla="*/ 590012 w 1803664"/>
              <a:gd name="connsiteY9" fmla="*/ 399590 h 399590"/>
              <a:gd name="connsiteX10" fmla="*/ 66600 w 1803664"/>
              <a:gd name="connsiteY10" fmla="*/ 399590 h 399590"/>
              <a:gd name="connsiteX11" fmla="*/ 0 w 1803664"/>
              <a:gd name="connsiteY11" fmla="*/ 332990 h 399590"/>
              <a:gd name="connsiteX12" fmla="*/ 0 w 1803664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03664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305481" y="12136"/>
                  <a:pt x="407163" y="14342"/>
                  <a:pt x="640126" y="0"/>
                </a:cubicBezTo>
                <a:cubicBezTo>
                  <a:pt x="873089" y="-14342"/>
                  <a:pt x="1045613" y="-25785"/>
                  <a:pt x="1213652" y="0"/>
                </a:cubicBezTo>
                <a:cubicBezTo>
                  <a:pt x="1381691" y="25785"/>
                  <a:pt x="1584174" y="-2610"/>
                  <a:pt x="1737064" y="0"/>
                </a:cubicBezTo>
                <a:cubicBezTo>
                  <a:pt x="1769401" y="-436"/>
                  <a:pt x="1806563" y="28393"/>
                  <a:pt x="1803664" y="66600"/>
                </a:cubicBezTo>
                <a:cubicBezTo>
                  <a:pt x="1813138" y="138300"/>
                  <a:pt x="1791172" y="226928"/>
                  <a:pt x="1803664" y="332990"/>
                </a:cubicBezTo>
                <a:cubicBezTo>
                  <a:pt x="1794842" y="369513"/>
                  <a:pt x="1773366" y="398583"/>
                  <a:pt x="1737064" y="399590"/>
                </a:cubicBezTo>
                <a:cubicBezTo>
                  <a:pt x="1621318" y="420969"/>
                  <a:pt x="1294381" y="423396"/>
                  <a:pt x="1163538" y="399590"/>
                </a:cubicBezTo>
                <a:cubicBezTo>
                  <a:pt x="1032695" y="375784"/>
                  <a:pt x="739179" y="420511"/>
                  <a:pt x="590012" y="399590"/>
                </a:cubicBezTo>
                <a:cubicBezTo>
                  <a:pt x="440845" y="378669"/>
                  <a:pt x="215952" y="392898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803664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34567" y="2974"/>
                  <a:pt x="475459" y="-2574"/>
                  <a:pt x="623421" y="0"/>
                </a:cubicBezTo>
                <a:cubicBezTo>
                  <a:pt x="771383" y="2574"/>
                  <a:pt x="1005292" y="27123"/>
                  <a:pt x="1213652" y="0"/>
                </a:cubicBezTo>
                <a:cubicBezTo>
                  <a:pt x="1422012" y="-27123"/>
                  <a:pt x="1506457" y="-4602"/>
                  <a:pt x="1737064" y="0"/>
                </a:cubicBezTo>
                <a:cubicBezTo>
                  <a:pt x="1771302" y="3418"/>
                  <a:pt x="1803418" y="25716"/>
                  <a:pt x="1803664" y="66600"/>
                </a:cubicBezTo>
                <a:cubicBezTo>
                  <a:pt x="1804282" y="163177"/>
                  <a:pt x="1809615" y="233743"/>
                  <a:pt x="1803664" y="332990"/>
                </a:cubicBezTo>
                <a:cubicBezTo>
                  <a:pt x="1797507" y="368193"/>
                  <a:pt x="1773028" y="398983"/>
                  <a:pt x="1737064" y="399590"/>
                </a:cubicBezTo>
                <a:cubicBezTo>
                  <a:pt x="1471499" y="377549"/>
                  <a:pt x="1426223" y="372260"/>
                  <a:pt x="1163538" y="399590"/>
                </a:cubicBezTo>
                <a:cubicBezTo>
                  <a:pt x="900853" y="426920"/>
                  <a:pt x="750888" y="412263"/>
                  <a:pt x="590012" y="399590"/>
                </a:cubicBezTo>
                <a:cubicBezTo>
                  <a:pt x="429136" y="386917"/>
                  <a:pt x="219220" y="373923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صافي المبيعات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379AF83-9B88-677E-00CB-620EA21C6D88}"/>
              </a:ext>
            </a:extLst>
          </p:cNvPr>
          <p:cNvCxnSpPr>
            <a:cxnSpLocks/>
          </p:cNvCxnSpPr>
          <p:nvPr/>
        </p:nvCxnSpPr>
        <p:spPr>
          <a:xfrm flipH="1">
            <a:off x="7163566" y="1667976"/>
            <a:ext cx="1945243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F8888354-EE13-54A9-FA4E-43D4A61611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944" y="1475965"/>
            <a:ext cx="453126" cy="302084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FD8FD2E-6C5F-5AC3-5684-C789D991A6CB}"/>
              </a:ext>
            </a:extLst>
          </p:cNvPr>
          <p:cNvSpPr/>
          <p:nvPr/>
        </p:nvSpPr>
        <p:spPr>
          <a:xfrm>
            <a:off x="7253565" y="2930800"/>
            <a:ext cx="3962498" cy="875190"/>
          </a:xfrm>
          <a:custGeom>
            <a:avLst/>
            <a:gdLst>
              <a:gd name="connsiteX0" fmla="*/ 0 w 3962498"/>
              <a:gd name="connsiteY0" fmla="*/ 145868 h 875190"/>
              <a:gd name="connsiteX1" fmla="*/ 145868 w 3962498"/>
              <a:gd name="connsiteY1" fmla="*/ 0 h 875190"/>
              <a:gd name="connsiteX2" fmla="*/ 684246 w 3962498"/>
              <a:gd name="connsiteY2" fmla="*/ 0 h 875190"/>
              <a:gd name="connsiteX3" fmla="*/ 1369455 w 3962498"/>
              <a:gd name="connsiteY3" fmla="*/ 0 h 875190"/>
              <a:gd name="connsiteX4" fmla="*/ 1907834 w 3962498"/>
              <a:gd name="connsiteY4" fmla="*/ 0 h 875190"/>
              <a:gd name="connsiteX5" fmla="*/ 2446212 w 3962498"/>
              <a:gd name="connsiteY5" fmla="*/ 0 h 875190"/>
              <a:gd name="connsiteX6" fmla="*/ 3094713 w 3962498"/>
              <a:gd name="connsiteY6" fmla="*/ 0 h 875190"/>
              <a:gd name="connsiteX7" fmla="*/ 3816630 w 3962498"/>
              <a:gd name="connsiteY7" fmla="*/ 0 h 875190"/>
              <a:gd name="connsiteX8" fmla="*/ 3962498 w 3962498"/>
              <a:gd name="connsiteY8" fmla="*/ 145868 h 875190"/>
              <a:gd name="connsiteX9" fmla="*/ 3962498 w 3962498"/>
              <a:gd name="connsiteY9" fmla="*/ 729322 h 875190"/>
              <a:gd name="connsiteX10" fmla="*/ 3816630 w 3962498"/>
              <a:gd name="connsiteY10" fmla="*/ 875190 h 875190"/>
              <a:gd name="connsiteX11" fmla="*/ 3241544 w 3962498"/>
              <a:gd name="connsiteY11" fmla="*/ 875190 h 875190"/>
              <a:gd name="connsiteX12" fmla="*/ 2739873 w 3962498"/>
              <a:gd name="connsiteY12" fmla="*/ 875190 h 875190"/>
              <a:gd name="connsiteX13" fmla="*/ 2091372 w 3962498"/>
              <a:gd name="connsiteY13" fmla="*/ 875190 h 875190"/>
              <a:gd name="connsiteX14" fmla="*/ 1516286 w 3962498"/>
              <a:gd name="connsiteY14" fmla="*/ 875190 h 875190"/>
              <a:gd name="connsiteX15" fmla="*/ 831077 w 3962498"/>
              <a:gd name="connsiteY15" fmla="*/ 875190 h 875190"/>
              <a:gd name="connsiteX16" fmla="*/ 145868 w 3962498"/>
              <a:gd name="connsiteY16" fmla="*/ 875190 h 875190"/>
              <a:gd name="connsiteX17" fmla="*/ 0 w 3962498"/>
              <a:gd name="connsiteY17" fmla="*/ 729322 h 875190"/>
              <a:gd name="connsiteX18" fmla="*/ 0 w 3962498"/>
              <a:gd name="connsiteY18" fmla="*/ 145868 h 875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62498" h="875190" fill="none" extrusionOk="0">
                <a:moveTo>
                  <a:pt x="0" y="145868"/>
                </a:moveTo>
                <a:cubicBezTo>
                  <a:pt x="-5656" y="64752"/>
                  <a:pt x="68572" y="-1605"/>
                  <a:pt x="145868" y="0"/>
                </a:cubicBezTo>
                <a:cubicBezTo>
                  <a:pt x="388050" y="-10518"/>
                  <a:pt x="519083" y="-15531"/>
                  <a:pt x="684246" y="0"/>
                </a:cubicBezTo>
                <a:cubicBezTo>
                  <a:pt x="849409" y="15531"/>
                  <a:pt x="1213609" y="-33395"/>
                  <a:pt x="1369455" y="0"/>
                </a:cubicBezTo>
                <a:cubicBezTo>
                  <a:pt x="1525301" y="33395"/>
                  <a:pt x="1743116" y="-11383"/>
                  <a:pt x="1907834" y="0"/>
                </a:cubicBezTo>
                <a:cubicBezTo>
                  <a:pt x="2072552" y="11383"/>
                  <a:pt x="2251433" y="-13882"/>
                  <a:pt x="2446212" y="0"/>
                </a:cubicBezTo>
                <a:cubicBezTo>
                  <a:pt x="2640991" y="13882"/>
                  <a:pt x="2883202" y="-7386"/>
                  <a:pt x="3094713" y="0"/>
                </a:cubicBezTo>
                <a:cubicBezTo>
                  <a:pt x="3306224" y="7386"/>
                  <a:pt x="3649085" y="760"/>
                  <a:pt x="3816630" y="0"/>
                </a:cubicBezTo>
                <a:cubicBezTo>
                  <a:pt x="3893784" y="-13118"/>
                  <a:pt x="3954280" y="57181"/>
                  <a:pt x="3962498" y="145868"/>
                </a:cubicBezTo>
                <a:cubicBezTo>
                  <a:pt x="3988916" y="312675"/>
                  <a:pt x="3957485" y="604247"/>
                  <a:pt x="3962498" y="729322"/>
                </a:cubicBezTo>
                <a:cubicBezTo>
                  <a:pt x="3965498" y="808652"/>
                  <a:pt x="3904673" y="881850"/>
                  <a:pt x="3816630" y="875190"/>
                </a:cubicBezTo>
                <a:cubicBezTo>
                  <a:pt x="3531635" y="875801"/>
                  <a:pt x="3494760" y="882943"/>
                  <a:pt x="3241544" y="875190"/>
                </a:cubicBezTo>
                <a:cubicBezTo>
                  <a:pt x="2988328" y="867437"/>
                  <a:pt x="2884728" y="871045"/>
                  <a:pt x="2739873" y="875190"/>
                </a:cubicBezTo>
                <a:cubicBezTo>
                  <a:pt x="2595018" y="879335"/>
                  <a:pt x="2395669" y="869132"/>
                  <a:pt x="2091372" y="875190"/>
                </a:cubicBezTo>
                <a:cubicBezTo>
                  <a:pt x="1787075" y="881248"/>
                  <a:pt x="1700013" y="897444"/>
                  <a:pt x="1516286" y="875190"/>
                </a:cubicBezTo>
                <a:cubicBezTo>
                  <a:pt x="1332559" y="852936"/>
                  <a:pt x="970965" y="877041"/>
                  <a:pt x="831077" y="875190"/>
                </a:cubicBezTo>
                <a:cubicBezTo>
                  <a:pt x="691189" y="873339"/>
                  <a:pt x="324946" y="880070"/>
                  <a:pt x="145868" y="875190"/>
                </a:cubicBezTo>
                <a:cubicBezTo>
                  <a:pt x="63460" y="875742"/>
                  <a:pt x="2435" y="798873"/>
                  <a:pt x="0" y="729322"/>
                </a:cubicBezTo>
                <a:cubicBezTo>
                  <a:pt x="18956" y="472955"/>
                  <a:pt x="-17414" y="359613"/>
                  <a:pt x="0" y="145868"/>
                </a:cubicBezTo>
                <a:close/>
              </a:path>
              <a:path w="3962498" h="875190" stroke="0" extrusionOk="0">
                <a:moveTo>
                  <a:pt x="0" y="145868"/>
                </a:moveTo>
                <a:cubicBezTo>
                  <a:pt x="10270" y="50554"/>
                  <a:pt x="62945" y="17593"/>
                  <a:pt x="145868" y="0"/>
                </a:cubicBezTo>
                <a:cubicBezTo>
                  <a:pt x="290339" y="8956"/>
                  <a:pt x="559297" y="-508"/>
                  <a:pt x="757662" y="0"/>
                </a:cubicBezTo>
                <a:cubicBezTo>
                  <a:pt x="956027" y="508"/>
                  <a:pt x="1160094" y="15202"/>
                  <a:pt x="1442871" y="0"/>
                </a:cubicBezTo>
                <a:cubicBezTo>
                  <a:pt x="1725648" y="-15202"/>
                  <a:pt x="1962291" y="23858"/>
                  <a:pt x="2128079" y="0"/>
                </a:cubicBezTo>
                <a:cubicBezTo>
                  <a:pt x="2293867" y="-23858"/>
                  <a:pt x="2544343" y="18428"/>
                  <a:pt x="2703166" y="0"/>
                </a:cubicBezTo>
                <a:cubicBezTo>
                  <a:pt x="2861989" y="-18428"/>
                  <a:pt x="3359770" y="-16006"/>
                  <a:pt x="3816630" y="0"/>
                </a:cubicBezTo>
                <a:cubicBezTo>
                  <a:pt x="3889216" y="11056"/>
                  <a:pt x="3971725" y="63363"/>
                  <a:pt x="3962498" y="145868"/>
                </a:cubicBezTo>
                <a:cubicBezTo>
                  <a:pt x="3983278" y="343733"/>
                  <a:pt x="3978296" y="565045"/>
                  <a:pt x="3962498" y="729322"/>
                </a:cubicBezTo>
                <a:cubicBezTo>
                  <a:pt x="3961050" y="818462"/>
                  <a:pt x="3903165" y="888879"/>
                  <a:pt x="3816630" y="875190"/>
                </a:cubicBezTo>
                <a:cubicBezTo>
                  <a:pt x="3583197" y="865295"/>
                  <a:pt x="3527615" y="859705"/>
                  <a:pt x="3241544" y="875190"/>
                </a:cubicBezTo>
                <a:cubicBezTo>
                  <a:pt x="2955473" y="890675"/>
                  <a:pt x="2897084" y="851882"/>
                  <a:pt x="2666458" y="875190"/>
                </a:cubicBezTo>
                <a:cubicBezTo>
                  <a:pt x="2435832" y="898498"/>
                  <a:pt x="2208025" y="851792"/>
                  <a:pt x="1981249" y="875190"/>
                </a:cubicBezTo>
                <a:cubicBezTo>
                  <a:pt x="1754473" y="898588"/>
                  <a:pt x="1554309" y="876450"/>
                  <a:pt x="1369455" y="875190"/>
                </a:cubicBezTo>
                <a:cubicBezTo>
                  <a:pt x="1184601" y="873930"/>
                  <a:pt x="873946" y="870156"/>
                  <a:pt x="684246" y="875190"/>
                </a:cubicBezTo>
                <a:cubicBezTo>
                  <a:pt x="494546" y="880224"/>
                  <a:pt x="295358" y="879417"/>
                  <a:pt x="145868" y="875190"/>
                </a:cubicBezTo>
                <a:cubicBezTo>
                  <a:pt x="67812" y="858371"/>
                  <a:pt x="19043" y="814777"/>
                  <a:pt x="0" y="729322"/>
                </a:cubicBezTo>
                <a:cubicBezTo>
                  <a:pt x="15842" y="503769"/>
                  <a:pt x="-28871" y="401338"/>
                  <a:pt x="0" y="14586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كل دولار مبيعات يولد</a:t>
            </a:r>
            <a:endParaRPr lang="en-US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سنت أرباح, قبل الفوائد والضرائب</a:t>
            </a:r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40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43B59BB-E1BA-3035-0F8B-A866DDCB3D5E}"/>
              </a:ext>
            </a:extLst>
          </p:cNvPr>
          <p:cNvSpPr/>
          <p:nvPr/>
        </p:nvSpPr>
        <p:spPr>
          <a:xfrm>
            <a:off x="9997133" y="1447696"/>
            <a:ext cx="1670409" cy="399590"/>
          </a:xfrm>
          <a:custGeom>
            <a:avLst/>
            <a:gdLst>
              <a:gd name="connsiteX0" fmla="*/ 0 w 1670409"/>
              <a:gd name="connsiteY0" fmla="*/ 66600 h 399590"/>
              <a:gd name="connsiteX1" fmla="*/ 66600 w 1670409"/>
              <a:gd name="connsiteY1" fmla="*/ 0 h 399590"/>
              <a:gd name="connsiteX2" fmla="*/ 594375 w 1670409"/>
              <a:gd name="connsiteY2" fmla="*/ 0 h 399590"/>
              <a:gd name="connsiteX3" fmla="*/ 1122150 w 1670409"/>
              <a:gd name="connsiteY3" fmla="*/ 0 h 399590"/>
              <a:gd name="connsiteX4" fmla="*/ 1603809 w 1670409"/>
              <a:gd name="connsiteY4" fmla="*/ 0 h 399590"/>
              <a:gd name="connsiteX5" fmla="*/ 1670409 w 1670409"/>
              <a:gd name="connsiteY5" fmla="*/ 66600 h 399590"/>
              <a:gd name="connsiteX6" fmla="*/ 1670409 w 1670409"/>
              <a:gd name="connsiteY6" fmla="*/ 332990 h 399590"/>
              <a:gd name="connsiteX7" fmla="*/ 1603809 w 1670409"/>
              <a:gd name="connsiteY7" fmla="*/ 399590 h 399590"/>
              <a:gd name="connsiteX8" fmla="*/ 1076034 w 1670409"/>
              <a:gd name="connsiteY8" fmla="*/ 399590 h 399590"/>
              <a:gd name="connsiteX9" fmla="*/ 548259 w 1670409"/>
              <a:gd name="connsiteY9" fmla="*/ 399590 h 399590"/>
              <a:gd name="connsiteX10" fmla="*/ 66600 w 1670409"/>
              <a:gd name="connsiteY10" fmla="*/ 399590 h 399590"/>
              <a:gd name="connsiteX11" fmla="*/ 0 w 1670409"/>
              <a:gd name="connsiteY11" fmla="*/ 332990 h 399590"/>
              <a:gd name="connsiteX12" fmla="*/ 0 w 1670409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0409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281410" y="-14746"/>
                  <a:pt x="396235" y="23634"/>
                  <a:pt x="594375" y="0"/>
                </a:cubicBezTo>
                <a:cubicBezTo>
                  <a:pt x="792516" y="-23634"/>
                  <a:pt x="917613" y="-22191"/>
                  <a:pt x="1122150" y="0"/>
                </a:cubicBezTo>
                <a:cubicBezTo>
                  <a:pt x="1326688" y="22191"/>
                  <a:pt x="1507111" y="16303"/>
                  <a:pt x="1603809" y="0"/>
                </a:cubicBezTo>
                <a:cubicBezTo>
                  <a:pt x="1636146" y="-436"/>
                  <a:pt x="1673308" y="28393"/>
                  <a:pt x="1670409" y="66600"/>
                </a:cubicBezTo>
                <a:cubicBezTo>
                  <a:pt x="1679883" y="138300"/>
                  <a:pt x="1657917" y="226928"/>
                  <a:pt x="1670409" y="332990"/>
                </a:cubicBezTo>
                <a:cubicBezTo>
                  <a:pt x="1661587" y="369513"/>
                  <a:pt x="1640111" y="398583"/>
                  <a:pt x="1603809" y="399590"/>
                </a:cubicBezTo>
                <a:cubicBezTo>
                  <a:pt x="1449360" y="408200"/>
                  <a:pt x="1198467" y="383547"/>
                  <a:pt x="1076034" y="399590"/>
                </a:cubicBezTo>
                <a:cubicBezTo>
                  <a:pt x="953602" y="415633"/>
                  <a:pt x="727624" y="407140"/>
                  <a:pt x="548259" y="399590"/>
                </a:cubicBezTo>
                <a:cubicBezTo>
                  <a:pt x="368895" y="392040"/>
                  <a:pt x="221858" y="380080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670409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39838" y="-25074"/>
                  <a:pt x="412611" y="-15084"/>
                  <a:pt x="579003" y="0"/>
                </a:cubicBezTo>
                <a:cubicBezTo>
                  <a:pt x="745395" y="15084"/>
                  <a:pt x="904599" y="-21587"/>
                  <a:pt x="1122150" y="0"/>
                </a:cubicBezTo>
                <a:cubicBezTo>
                  <a:pt x="1339701" y="21587"/>
                  <a:pt x="1452406" y="-14521"/>
                  <a:pt x="1603809" y="0"/>
                </a:cubicBezTo>
                <a:cubicBezTo>
                  <a:pt x="1638047" y="3418"/>
                  <a:pt x="1670163" y="25716"/>
                  <a:pt x="1670409" y="66600"/>
                </a:cubicBezTo>
                <a:cubicBezTo>
                  <a:pt x="1671027" y="163177"/>
                  <a:pt x="1676360" y="233743"/>
                  <a:pt x="1670409" y="332990"/>
                </a:cubicBezTo>
                <a:cubicBezTo>
                  <a:pt x="1664252" y="368193"/>
                  <a:pt x="1639773" y="398983"/>
                  <a:pt x="1603809" y="399590"/>
                </a:cubicBezTo>
                <a:cubicBezTo>
                  <a:pt x="1355678" y="396054"/>
                  <a:pt x="1307271" y="377557"/>
                  <a:pt x="1076034" y="399590"/>
                </a:cubicBezTo>
                <a:cubicBezTo>
                  <a:pt x="844797" y="421623"/>
                  <a:pt x="696470" y="407208"/>
                  <a:pt x="548259" y="399590"/>
                </a:cubicBezTo>
                <a:cubicBezTo>
                  <a:pt x="400048" y="391972"/>
                  <a:pt x="248983" y="420453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هامش ربح النشاط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F65C824-8685-17AC-F48A-AF040CF3C86C}"/>
              </a:ext>
            </a:extLst>
          </p:cNvPr>
          <p:cNvSpPr/>
          <p:nvPr/>
        </p:nvSpPr>
        <p:spPr>
          <a:xfrm>
            <a:off x="143347" y="1468180"/>
            <a:ext cx="2472095" cy="762453"/>
          </a:xfrm>
          <a:custGeom>
            <a:avLst/>
            <a:gdLst>
              <a:gd name="connsiteX0" fmla="*/ 0 w 2472095"/>
              <a:gd name="connsiteY0" fmla="*/ 127078 h 762453"/>
              <a:gd name="connsiteX1" fmla="*/ 127078 w 2472095"/>
              <a:gd name="connsiteY1" fmla="*/ 0 h 762453"/>
              <a:gd name="connsiteX2" fmla="*/ 703742 w 2472095"/>
              <a:gd name="connsiteY2" fmla="*/ 0 h 762453"/>
              <a:gd name="connsiteX3" fmla="*/ 1213868 w 2472095"/>
              <a:gd name="connsiteY3" fmla="*/ 0 h 762453"/>
              <a:gd name="connsiteX4" fmla="*/ 1790532 w 2472095"/>
              <a:gd name="connsiteY4" fmla="*/ 0 h 762453"/>
              <a:gd name="connsiteX5" fmla="*/ 2345017 w 2472095"/>
              <a:gd name="connsiteY5" fmla="*/ 0 h 762453"/>
              <a:gd name="connsiteX6" fmla="*/ 2472095 w 2472095"/>
              <a:gd name="connsiteY6" fmla="*/ 127078 h 762453"/>
              <a:gd name="connsiteX7" fmla="*/ 2472095 w 2472095"/>
              <a:gd name="connsiteY7" fmla="*/ 635375 h 762453"/>
              <a:gd name="connsiteX8" fmla="*/ 2345017 w 2472095"/>
              <a:gd name="connsiteY8" fmla="*/ 762453 h 762453"/>
              <a:gd name="connsiteX9" fmla="*/ 1834891 w 2472095"/>
              <a:gd name="connsiteY9" fmla="*/ 762453 h 762453"/>
              <a:gd name="connsiteX10" fmla="*/ 1258227 w 2472095"/>
              <a:gd name="connsiteY10" fmla="*/ 762453 h 762453"/>
              <a:gd name="connsiteX11" fmla="*/ 748101 w 2472095"/>
              <a:gd name="connsiteY11" fmla="*/ 762453 h 762453"/>
              <a:gd name="connsiteX12" fmla="*/ 127078 w 2472095"/>
              <a:gd name="connsiteY12" fmla="*/ 762453 h 762453"/>
              <a:gd name="connsiteX13" fmla="*/ 0 w 2472095"/>
              <a:gd name="connsiteY13" fmla="*/ 635375 h 762453"/>
              <a:gd name="connsiteX14" fmla="*/ 0 w 2472095"/>
              <a:gd name="connsiteY14" fmla="*/ 127078 h 762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72095" h="762453" fill="none" extrusionOk="0">
                <a:moveTo>
                  <a:pt x="0" y="127078"/>
                </a:moveTo>
                <a:cubicBezTo>
                  <a:pt x="-916" y="54261"/>
                  <a:pt x="50289" y="8651"/>
                  <a:pt x="127078" y="0"/>
                </a:cubicBezTo>
                <a:cubicBezTo>
                  <a:pt x="284411" y="25916"/>
                  <a:pt x="420003" y="-8785"/>
                  <a:pt x="703742" y="0"/>
                </a:cubicBezTo>
                <a:cubicBezTo>
                  <a:pt x="987481" y="8785"/>
                  <a:pt x="1068510" y="4368"/>
                  <a:pt x="1213868" y="0"/>
                </a:cubicBezTo>
                <a:cubicBezTo>
                  <a:pt x="1359226" y="-4368"/>
                  <a:pt x="1556898" y="4321"/>
                  <a:pt x="1790532" y="0"/>
                </a:cubicBezTo>
                <a:cubicBezTo>
                  <a:pt x="2024166" y="-4321"/>
                  <a:pt x="2114243" y="-18371"/>
                  <a:pt x="2345017" y="0"/>
                </a:cubicBezTo>
                <a:cubicBezTo>
                  <a:pt x="2424018" y="4343"/>
                  <a:pt x="2472810" y="68404"/>
                  <a:pt x="2472095" y="127078"/>
                </a:cubicBezTo>
                <a:cubicBezTo>
                  <a:pt x="2476194" y="277214"/>
                  <a:pt x="2459628" y="398023"/>
                  <a:pt x="2472095" y="635375"/>
                </a:cubicBezTo>
                <a:cubicBezTo>
                  <a:pt x="2479202" y="702373"/>
                  <a:pt x="2418971" y="754331"/>
                  <a:pt x="2345017" y="762453"/>
                </a:cubicBezTo>
                <a:cubicBezTo>
                  <a:pt x="2092049" y="750937"/>
                  <a:pt x="1971803" y="779796"/>
                  <a:pt x="1834891" y="762453"/>
                </a:cubicBezTo>
                <a:cubicBezTo>
                  <a:pt x="1697979" y="745110"/>
                  <a:pt x="1482302" y="786312"/>
                  <a:pt x="1258227" y="762453"/>
                </a:cubicBezTo>
                <a:cubicBezTo>
                  <a:pt x="1034152" y="738594"/>
                  <a:pt x="946793" y="748302"/>
                  <a:pt x="748101" y="762453"/>
                </a:cubicBezTo>
                <a:cubicBezTo>
                  <a:pt x="549409" y="776604"/>
                  <a:pt x="409122" y="786590"/>
                  <a:pt x="127078" y="762453"/>
                </a:cubicBezTo>
                <a:cubicBezTo>
                  <a:pt x="61004" y="760767"/>
                  <a:pt x="1658" y="707034"/>
                  <a:pt x="0" y="635375"/>
                </a:cubicBezTo>
                <a:cubicBezTo>
                  <a:pt x="-10862" y="427961"/>
                  <a:pt x="2321" y="237572"/>
                  <a:pt x="0" y="127078"/>
                </a:cubicBezTo>
                <a:close/>
              </a:path>
              <a:path w="2472095" h="762453" stroke="0" extrusionOk="0">
                <a:moveTo>
                  <a:pt x="0" y="127078"/>
                </a:moveTo>
                <a:cubicBezTo>
                  <a:pt x="7418" y="46238"/>
                  <a:pt x="55077" y="13535"/>
                  <a:pt x="127078" y="0"/>
                </a:cubicBezTo>
                <a:cubicBezTo>
                  <a:pt x="364121" y="17079"/>
                  <a:pt x="470908" y="-10942"/>
                  <a:pt x="681563" y="0"/>
                </a:cubicBezTo>
                <a:cubicBezTo>
                  <a:pt x="892219" y="10942"/>
                  <a:pt x="1148514" y="-18713"/>
                  <a:pt x="1280406" y="0"/>
                </a:cubicBezTo>
                <a:cubicBezTo>
                  <a:pt x="1412298" y="18713"/>
                  <a:pt x="1955410" y="-8660"/>
                  <a:pt x="2345017" y="0"/>
                </a:cubicBezTo>
                <a:cubicBezTo>
                  <a:pt x="2405761" y="12680"/>
                  <a:pt x="2471887" y="53422"/>
                  <a:pt x="2472095" y="127078"/>
                </a:cubicBezTo>
                <a:cubicBezTo>
                  <a:pt x="2461186" y="343785"/>
                  <a:pt x="2491999" y="460248"/>
                  <a:pt x="2472095" y="635375"/>
                </a:cubicBezTo>
                <a:cubicBezTo>
                  <a:pt x="2469811" y="704972"/>
                  <a:pt x="2410163" y="758719"/>
                  <a:pt x="2345017" y="762453"/>
                </a:cubicBezTo>
                <a:cubicBezTo>
                  <a:pt x="2214899" y="733926"/>
                  <a:pt x="2029440" y="757830"/>
                  <a:pt x="1768353" y="762453"/>
                </a:cubicBezTo>
                <a:cubicBezTo>
                  <a:pt x="1507266" y="767076"/>
                  <a:pt x="1374430" y="760255"/>
                  <a:pt x="1191689" y="762453"/>
                </a:cubicBezTo>
                <a:cubicBezTo>
                  <a:pt x="1008948" y="764651"/>
                  <a:pt x="897133" y="753998"/>
                  <a:pt x="703742" y="762453"/>
                </a:cubicBezTo>
                <a:cubicBezTo>
                  <a:pt x="510351" y="770908"/>
                  <a:pt x="378552" y="774186"/>
                  <a:pt x="127078" y="762453"/>
                </a:cubicBezTo>
                <a:cubicBezTo>
                  <a:pt x="53702" y="768995"/>
                  <a:pt x="-12619" y="713248"/>
                  <a:pt x="0" y="635375"/>
                </a:cubicBezTo>
                <a:cubicBezTo>
                  <a:pt x="-1871" y="513901"/>
                  <a:pt x="-22111" y="289813"/>
                  <a:pt x="0" y="127078"/>
                </a:cubicBezTo>
                <a:close/>
              </a:path>
            </a:pathLst>
          </a:custGeom>
          <a:pattFill prst="pct5">
            <a:fgClr>
              <a:schemeClr val="tx2"/>
            </a:fgClr>
            <a:bgClr>
              <a:schemeClr val="tx1"/>
            </a:bgClr>
          </a:patt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B0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Operating Profit Margin</a:t>
            </a:r>
            <a:endParaRPr lang="en-US" sz="1600" b="1" u="sng" dirty="0">
              <a:solidFill>
                <a:srgbClr val="00B05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6CD131B-8BE0-3B0A-A017-97F02453C9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342" y="1465789"/>
            <a:ext cx="453126" cy="302084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B375437-FEB1-22DA-FB97-C79C4256B57B}"/>
              </a:ext>
            </a:extLst>
          </p:cNvPr>
          <p:cNvSpPr/>
          <p:nvPr/>
        </p:nvSpPr>
        <p:spPr>
          <a:xfrm>
            <a:off x="5817237" y="1048106"/>
            <a:ext cx="745955" cy="399590"/>
          </a:xfrm>
          <a:custGeom>
            <a:avLst/>
            <a:gdLst>
              <a:gd name="connsiteX0" fmla="*/ 0 w 745955"/>
              <a:gd name="connsiteY0" fmla="*/ 66600 h 399590"/>
              <a:gd name="connsiteX1" fmla="*/ 66600 w 745955"/>
              <a:gd name="connsiteY1" fmla="*/ 0 h 399590"/>
              <a:gd name="connsiteX2" fmla="*/ 679355 w 745955"/>
              <a:gd name="connsiteY2" fmla="*/ 0 h 399590"/>
              <a:gd name="connsiteX3" fmla="*/ 745955 w 745955"/>
              <a:gd name="connsiteY3" fmla="*/ 66600 h 399590"/>
              <a:gd name="connsiteX4" fmla="*/ 745955 w 745955"/>
              <a:gd name="connsiteY4" fmla="*/ 332990 h 399590"/>
              <a:gd name="connsiteX5" fmla="*/ 679355 w 745955"/>
              <a:gd name="connsiteY5" fmla="*/ 399590 h 399590"/>
              <a:gd name="connsiteX6" fmla="*/ 66600 w 745955"/>
              <a:gd name="connsiteY6" fmla="*/ 399590 h 399590"/>
              <a:gd name="connsiteX7" fmla="*/ 0 w 745955"/>
              <a:gd name="connsiteY7" fmla="*/ 332990 h 399590"/>
              <a:gd name="connsiteX8" fmla="*/ 0 w 745955"/>
              <a:gd name="connsiteY8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5955" h="399590" fill="none" extrusionOk="0">
                <a:moveTo>
                  <a:pt x="0" y="66600"/>
                </a:moveTo>
                <a:cubicBezTo>
                  <a:pt x="-5" y="27907"/>
                  <a:pt x="21532" y="-3417"/>
                  <a:pt x="66600" y="0"/>
                </a:cubicBezTo>
                <a:cubicBezTo>
                  <a:pt x="358330" y="-24079"/>
                  <a:pt x="396086" y="14648"/>
                  <a:pt x="679355" y="0"/>
                </a:cubicBezTo>
                <a:cubicBezTo>
                  <a:pt x="714050" y="-1015"/>
                  <a:pt x="742231" y="33115"/>
                  <a:pt x="745955" y="66600"/>
                </a:cubicBezTo>
                <a:cubicBezTo>
                  <a:pt x="736733" y="171937"/>
                  <a:pt x="755866" y="215367"/>
                  <a:pt x="745955" y="332990"/>
                </a:cubicBezTo>
                <a:cubicBezTo>
                  <a:pt x="746797" y="364120"/>
                  <a:pt x="720438" y="400695"/>
                  <a:pt x="679355" y="399590"/>
                </a:cubicBezTo>
                <a:cubicBezTo>
                  <a:pt x="538057" y="420064"/>
                  <a:pt x="332125" y="370012"/>
                  <a:pt x="66600" y="399590"/>
                </a:cubicBezTo>
                <a:cubicBezTo>
                  <a:pt x="25373" y="399154"/>
                  <a:pt x="2899" y="368347"/>
                  <a:pt x="0" y="332990"/>
                </a:cubicBezTo>
                <a:cubicBezTo>
                  <a:pt x="-9474" y="261290"/>
                  <a:pt x="12493" y="172662"/>
                  <a:pt x="0" y="66600"/>
                </a:cubicBezTo>
                <a:close/>
              </a:path>
              <a:path w="745955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94619" y="19402"/>
                  <a:pt x="491074" y="-28212"/>
                  <a:pt x="679355" y="0"/>
                </a:cubicBezTo>
                <a:cubicBezTo>
                  <a:pt x="718492" y="266"/>
                  <a:pt x="746421" y="28952"/>
                  <a:pt x="745955" y="66600"/>
                </a:cubicBezTo>
                <a:cubicBezTo>
                  <a:pt x="755491" y="148680"/>
                  <a:pt x="735795" y="222057"/>
                  <a:pt x="745955" y="332990"/>
                </a:cubicBezTo>
                <a:cubicBezTo>
                  <a:pt x="748288" y="361951"/>
                  <a:pt x="719963" y="402288"/>
                  <a:pt x="679355" y="399590"/>
                </a:cubicBezTo>
                <a:cubicBezTo>
                  <a:pt x="531944" y="403362"/>
                  <a:pt x="261328" y="378385"/>
                  <a:pt x="66600" y="399590"/>
                </a:cubicBezTo>
                <a:cubicBezTo>
                  <a:pt x="24133" y="404785"/>
                  <a:pt x="-2861" y="371757"/>
                  <a:pt x="0" y="332990"/>
                </a:cubicBezTo>
                <a:cubicBezTo>
                  <a:pt x="-6620" y="278054"/>
                  <a:pt x="-6430" y="164941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0CA7050-F939-1720-681C-91CA552A0AB0}"/>
              </a:ext>
            </a:extLst>
          </p:cNvPr>
          <p:cNvSpPr/>
          <p:nvPr/>
        </p:nvSpPr>
        <p:spPr>
          <a:xfrm>
            <a:off x="5858593" y="1831044"/>
            <a:ext cx="790372" cy="399590"/>
          </a:xfrm>
          <a:custGeom>
            <a:avLst/>
            <a:gdLst>
              <a:gd name="connsiteX0" fmla="*/ 0 w 790372"/>
              <a:gd name="connsiteY0" fmla="*/ 66600 h 399590"/>
              <a:gd name="connsiteX1" fmla="*/ 66600 w 790372"/>
              <a:gd name="connsiteY1" fmla="*/ 0 h 399590"/>
              <a:gd name="connsiteX2" fmla="*/ 723772 w 790372"/>
              <a:gd name="connsiteY2" fmla="*/ 0 h 399590"/>
              <a:gd name="connsiteX3" fmla="*/ 790372 w 790372"/>
              <a:gd name="connsiteY3" fmla="*/ 66600 h 399590"/>
              <a:gd name="connsiteX4" fmla="*/ 790372 w 790372"/>
              <a:gd name="connsiteY4" fmla="*/ 332990 h 399590"/>
              <a:gd name="connsiteX5" fmla="*/ 723772 w 790372"/>
              <a:gd name="connsiteY5" fmla="*/ 399590 h 399590"/>
              <a:gd name="connsiteX6" fmla="*/ 66600 w 790372"/>
              <a:gd name="connsiteY6" fmla="*/ 399590 h 399590"/>
              <a:gd name="connsiteX7" fmla="*/ 0 w 790372"/>
              <a:gd name="connsiteY7" fmla="*/ 332990 h 399590"/>
              <a:gd name="connsiteX8" fmla="*/ 0 w 790372"/>
              <a:gd name="connsiteY8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0372" h="399590" fill="none" extrusionOk="0">
                <a:moveTo>
                  <a:pt x="0" y="66600"/>
                </a:moveTo>
                <a:cubicBezTo>
                  <a:pt x="-5" y="27907"/>
                  <a:pt x="21532" y="-3417"/>
                  <a:pt x="66600" y="0"/>
                </a:cubicBezTo>
                <a:cubicBezTo>
                  <a:pt x="294551" y="-22864"/>
                  <a:pt x="549052" y="7232"/>
                  <a:pt x="723772" y="0"/>
                </a:cubicBezTo>
                <a:cubicBezTo>
                  <a:pt x="758467" y="-1015"/>
                  <a:pt x="786648" y="33115"/>
                  <a:pt x="790372" y="66600"/>
                </a:cubicBezTo>
                <a:cubicBezTo>
                  <a:pt x="781150" y="171937"/>
                  <a:pt x="800283" y="215367"/>
                  <a:pt x="790372" y="332990"/>
                </a:cubicBezTo>
                <a:cubicBezTo>
                  <a:pt x="791214" y="364120"/>
                  <a:pt x="764855" y="400695"/>
                  <a:pt x="723772" y="399590"/>
                </a:cubicBezTo>
                <a:cubicBezTo>
                  <a:pt x="446879" y="383157"/>
                  <a:pt x="324071" y="430396"/>
                  <a:pt x="66600" y="399590"/>
                </a:cubicBezTo>
                <a:cubicBezTo>
                  <a:pt x="25373" y="399154"/>
                  <a:pt x="2899" y="368347"/>
                  <a:pt x="0" y="332990"/>
                </a:cubicBezTo>
                <a:cubicBezTo>
                  <a:pt x="-9474" y="261290"/>
                  <a:pt x="12493" y="172662"/>
                  <a:pt x="0" y="66600"/>
                </a:cubicBezTo>
                <a:close/>
              </a:path>
              <a:path w="790372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82573" y="-25666"/>
                  <a:pt x="468759" y="-12764"/>
                  <a:pt x="723772" y="0"/>
                </a:cubicBezTo>
                <a:cubicBezTo>
                  <a:pt x="762909" y="266"/>
                  <a:pt x="790838" y="28952"/>
                  <a:pt x="790372" y="66600"/>
                </a:cubicBezTo>
                <a:cubicBezTo>
                  <a:pt x="799908" y="148680"/>
                  <a:pt x="780212" y="222057"/>
                  <a:pt x="790372" y="332990"/>
                </a:cubicBezTo>
                <a:cubicBezTo>
                  <a:pt x="792705" y="361951"/>
                  <a:pt x="764380" y="402288"/>
                  <a:pt x="723772" y="399590"/>
                </a:cubicBezTo>
                <a:cubicBezTo>
                  <a:pt x="421548" y="398664"/>
                  <a:pt x="207039" y="393868"/>
                  <a:pt x="66600" y="399590"/>
                </a:cubicBezTo>
                <a:cubicBezTo>
                  <a:pt x="24133" y="404785"/>
                  <a:pt x="-2861" y="371757"/>
                  <a:pt x="0" y="332990"/>
                </a:cubicBezTo>
                <a:cubicBezTo>
                  <a:pt x="-6620" y="278054"/>
                  <a:pt x="-6430" y="164941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9B37BD8-DFBC-8A51-57B0-823536040A9A}"/>
              </a:ext>
            </a:extLst>
          </p:cNvPr>
          <p:cNvCxnSpPr>
            <a:cxnSpLocks/>
          </p:cNvCxnSpPr>
          <p:nvPr/>
        </p:nvCxnSpPr>
        <p:spPr>
          <a:xfrm flipH="1">
            <a:off x="5743719" y="1622792"/>
            <a:ext cx="819473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F12309D5-C7A2-8CC6-9BD5-CEF0B01F9D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600" y="1478304"/>
            <a:ext cx="453126" cy="302084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668F2C3-F198-D65D-EF9B-E2586A263705}"/>
              </a:ext>
            </a:extLst>
          </p:cNvPr>
          <p:cNvSpPr/>
          <p:nvPr/>
        </p:nvSpPr>
        <p:spPr>
          <a:xfrm>
            <a:off x="4284532" y="1427212"/>
            <a:ext cx="745955" cy="399590"/>
          </a:xfrm>
          <a:custGeom>
            <a:avLst/>
            <a:gdLst>
              <a:gd name="connsiteX0" fmla="*/ 0 w 745955"/>
              <a:gd name="connsiteY0" fmla="*/ 66600 h 399590"/>
              <a:gd name="connsiteX1" fmla="*/ 66600 w 745955"/>
              <a:gd name="connsiteY1" fmla="*/ 0 h 399590"/>
              <a:gd name="connsiteX2" fmla="*/ 679355 w 745955"/>
              <a:gd name="connsiteY2" fmla="*/ 0 h 399590"/>
              <a:gd name="connsiteX3" fmla="*/ 745955 w 745955"/>
              <a:gd name="connsiteY3" fmla="*/ 66600 h 399590"/>
              <a:gd name="connsiteX4" fmla="*/ 745955 w 745955"/>
              <a:gd name="connsiteY4" fmla="*/ 332990 h 399590"/>
              <a:gd name="connsiteX5" fmla="*/ 679355 w 745955"/>
              <a:gd name="connsiteY5" fmla="*/ 399590 h 399590"/>
              <a:gd name="connsiteX6" fmla="*/ 66600 w 745955"/>
              <a:gd name="connsiteY6" fmla="*/ 399590 h 399590"/>
              <a:gd name="connsiteX7" fmla="*/ 0 w 745955"/>
              <a:gd name="connsiteY7" fmla="*/ 332990 h 399590"/>
              <a:gd name="connsiteX8" fmla="*/ 0 w 745955"/>
              <a:gd name="connsiteY8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5955" h="399590" fill="none" extrusionOk="0">
                <a:moveTo>
                  <a:pt x="0" y="66600"/>
                </a:moveTo>
                <a:cubicBezTo>
                  <a:pt x="-5" y="27907"/>
                  <a:pt x="21532" y="-3417"/>
                  <a:pt x="66600" y="0"/>
                </a:cubicBezTo>
                <a:cubicBezTo>
                  <a:pt x="358330" y="-24079"/>
                  <a:pt x="396086" y="14648"/>
                  <a:pt x="679355" y="0"/>
                </a:cubicBezTo>
                <a:cubicBezTo>
                  <a:pt x="714050" y="-1015"/>
                  <a:pt x="742231" y="33115"/>
                  <a:pt x="745955" y="66600"/>
                </a:cubicBezTo>
                <a:cubicBezTo>
                  <a:pt x="736733" y="171937"/>
                  <a:pt x="755866" y="215367"/>
                  <a:pt x="745955" y="332990"/>
                </a:cubicBezTo>
                <a:cubicBezTo>
                  <a:pt x="746797" y="364120"/>
                  <a:pt x="720438" y="400695"/>
                  <a:pt x="679355" y="399590"/>
                </a:cubicBezTo>
                <a:cubicBezTo>
                  <a:pt x="538057" y="420064"/>
                  <a:pt x="332125" y="370012"/>
                  <a:pt x="66600" y="399590"/>
                </a:cubicBezTo>
                <a:cubicBezTo>
                  <a:pt x="25373" y="399154"/>
                  <a:pt x="2899" y="368347"/>
                  <a:pt x="0" y="332990"/>
                </a:cubicBezTo>
                <a:cubicBezTo>
                  <a:pt x="-9474" y="261290"/>
                  <a:pt x="12493" y="172662"/>
                  <a:pt x="0" y="66600"/>
                </a:cubicBezTo>
                <a:close/>
              </a:path>
              <a:path w="745955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94619" y="19402"/>
                  <a:pt x="491074" y="-28212"/>
                  <a:pt x="679355" y="0"/>
                </a:cubicBezTo>
                <a:cubicBezTo>
                  <a:pt x="718492" y="266"/>
                  <a:pt x="746421" y="28952"/>
                  <a:pt x="745955" y="66600"/>
                </a:cubicBezTo>
                <a:cubicBezTo>
                  <a:pt x="755491" y="148680"/>
                  <a:pt x="735795" y="222057"/>
                  <a:pt x="745955" y="332990"/>
                </a:cubicBezTo>
                <a:cubicBezTo>
                  <a:pt x="748288" y="361951"/>
                  <a:pt x="719963" y="402288"/>
                  <a:pt x="679355" y="399590"/>
                </a:cubicBezTo>
                <a:cubicBezTo>
                  <a:pt x="531944" y="403362"/>
                  <a:pt x="261328" y="378385"/>
                  <a:pt x="66600" y="399590"/>
                </a:cubicBezTo>
                <a:cubicBezTo>
                  <a:pt x="24133" y="404785"/>
                  <a:pt x="-2861" y="371757"/>
                  <a:pt x="0" y="332990"/>
                </a:cubicBezTo>
                <a:cubicBezTo>
                  <a:pt x="-6620" y="278054"/>
                  <a:pt x="-6430" y="164941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0.4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331BDBE-4F7C-9CE4-4C11-0C999C0F2E29}"/>
              </a:ext>
            </a:extLst>
          </p:cNvPr>
          <p:cNvSpPr/>
          <p:nvPr/>
        </p:nvSpPr>
        <p:spPr>
          <a:xfrm>
            <a:off x="3221223" y="1402200"/>
            <a:ext cx="745955" cy="399590"/>
          </a:xfrm>
          <a:custGeom>
            <a:avLst/>
            <a:gdLst>
              <a:gd name="connsiteX0" fmla="*/ 0 w 745955"/>
              <a:gd name="connsiteY0" fmla="*/ 66600 h 399590"/>
              <a:gd name="connsiteX1" fmla="*/ 66600 w 745955"/>
              <a:gd name="connsiteY1" fmla="*/ 0 h 399590"/>
              <a:gd name="connsiteX2" fmla="*/ 679355 w 745955"/>
              <a:gd name="connsiteY2" fmla="*/ 0 h 399590"/>
              <a:gd name="connsiteX3" fmla="*/ 745955 w 745955"/>
              <a:gd name="connsiteY3" fmla="*/ 66600 h 399590"/>
              <a:gd name="connsiteX4" fmla="*/ 745955 w 745955"/>
              <a:gd name="connsiteY4" fmla="*/ 332990 h 399590"/>
              <a:gd name="connsiteX5" fmla="*/ 679355 w 745955"/>
              <a:gd name="connsiteY5" fmla="*/ 399590 h 399590"/>
              <a:gd name="connsiteX6" fmla="*/ 66600 w 745955"/>
              <a:gd name="connsiteY6" fmla="*/ 399590 h 399590"/>
              <a:gd name="connsiteX7" fmla="*/ 0 w 745955"/>
              <a:gd name="connsiteY7" fmla="*/ 332990 h 399590"/>
              <a:gd name="connsiteX8" fmla="*/ 0 w 745955"/>
              <a:gd name="connsiteY8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5955" h="399590" fill="none" extrusionOk="0">
                <a:moveTo>
                  <a:pt x="0" y="66600"/>
                </a:moveTo>
                <a:cubicBezTo>
                  <a:pt x="-5" y="27907"/>
                  <a:pt x="21532" y="-3417"/>
                  <a:pt x="66600" y="0"/>
                </a:cubicBezTo>
                <a:cubicBezTo>
                  <a:pt x="358330" y="-24079"/>
                  <a:pt x="396086" y="14648"/>
                  <a:pt x="679355" y="0"/>
                </a:cubicBezTo>
                <a:cubicBezTo>
                  <a:pt x="714050" y="-1015"/>
                  <a:pt x="742231" y="33115"/>
                  <a:pt x="745955" y="66600"/>
                </a:cubicBezTo>
                <a:cubicBezTo>
                  <a:pt x="736733" y="171937"/>
                  <a:pt x="755866" y="215367"/>
                  <a:pt x="745955" y="332990"/>
                </a:cubicBezTo>
                <a:cubicBezTo>
                  <a:pt x="746797" y="364120"/>
                  <a:pt x="720438" y="400695"/>
                  <a:pt x="679355" y="399590"/>
                </a:cubicBezTo>
                <a:cubicBezTo>
                  <a:pt x="538057" y="420064"/>
                  <a:pt x="332125" y="370012"/>
                  <a:pt x="66600" y="399590"/>
                </a:cubicBezTo>
                <a:cubicBezTo>
                  <a:pt x="25373" y="399154"/>
                  <a:pt x="2899" y="368347"/>
                  <a:pt x="0" y="332990"/>
                </a:cubicBezTo>
                <a:cubicBezTo>
                  <a:pt x="-9474" y="261290"/>
                  <a:pt x="12493" y="172662"/>
                  <a:pt x="0" y="66600"/>
                </a:cubicBezTo>
                <a:close/>
              </a:path>
              <a:path w="745955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94619" y="19402"/>
                  <a:pt x="491074" y="-28212"/>
                  <a:pt x="679355" y="0"/>
                </a:cubicBezTo>
                <a:cubicBezTo>
                  <a:pt x="718492" y="266"/>
                  <a:pt x="746421" y="28952"/>
                  <a:pt x="745955" y="66600"/>
                </a:cubicBezTo>
                <a:cubicBezTo>
                  <a:pt x="755491" y="148680"/>
                  <a:pt x="735795" y="222057"/>
                  <a:pt x="745955" y="332990"/>
                </a:cubicBezTo>
                <a:cubicBezTo>
                  <a:pt x="748288" y="361951"/>
                  <a:pt x="719963" y="402288"/>
                  <a:pt x="679355" y="399590"/>
                </a:cubicBezTo>
                <a:cubicBezTo>
                  <a:pt x="531944" y="403362"/>
                  <a:pt x="261328" y="378385"/>
                  <a:pt x="66600" y="399590"/>
                </a:cubicBezTo>
                <a:cubicBezTo>
                  <a:pt x="24133" y="404785"/>
                  <a:pt x="-2861" y="371757"/>
                  <a:pt x="0" y="332990"/>
                </a:cubicBezTo>
                <a:cubicBezTo>
                  <a:pt x="-6620" y="278054"/>
                  <a:pt x="-6430" y="164941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40%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DED3265-1E74-559A-F76E-8A77EAF1F9CA}"/>
              </a:ext>
            </a:extLst>
          </p:cNvPr>
          <p:cNvSpPr/>
          <p:nvPr/>
        </p:nvSpPr>
        <p:spPr>
          <a:xfrm>
            <a:off x="3354332" y="2915530"/>
            <a:ext cx="3284426" cy="875190"/>
          </a:xfrm>
          <a:custGeom>
            <a:avLst/>
            <a:gdLst>
              <a:gd name="connsiteX0" fmla="*/ 0 w 3284426"/>
              <a:gd name="connsiteY0" fmla="*/ 145868 h 875190"/>
              <a:gd name="connsiteX1" fmla="*/ 145868 w 3284426"/>
              <a:gd name="connsiteY1" fmla="*/ 0 h 875190"/>
              <a:gd name="connsiteX2" fmla="*/ 714479 w 3284426"/>
              <a:gd name="connsiteY2" fmla="*/ 0 h 875190"/>
              <a:gd name="connsiteX3" fmla="*/ 1283090 w 3284426"/>
              <a:gd name="connsiteY3" fmla="*/ 0 h 875190"/>
              <a:gd name="connsiteX4" fmla="*/ 1821774 w 3284426"/>
              <a:gd name="connsiteY4" fmla="*/ 0 h 875190"/>
              <a:gd name="connsiteX5" fmla="*/ 2480166 w 3284426"/>
              <a:gd name="connsiteY5" fmla="*/ 0 h 875190"/>
              <a:gd name="connsiteX6" fmla="*/ 3138558 w 3284426"/>
              <a:gd name="connsiteY6" fmla="*/ 0 h 875190"/>
              <a:gd name="connsiteX7" fmla="*/ 3284426 w 3284426"/>
              <a:gd name="connsiteY7" fmla="*/ 145868 h 875190"/>
              <a:gd name="connsiteX8" fmla="*/ 3284426 w 3284426"/>
              <a:gd name="connsiteY8" fmla="*/ 729322 h 875190"/>
              <a:gd name="connsiteX9" fmla="*/ 3138558 w 3284426"/>
              <a:gd name="connsiteY9" fmla="*/ 875190 h 875190"/>
              <a:gd name="connsiteX10" fmla="*/ 2480166 w 3284426"/>
              <a:gd name="connsiteY10" fmla="*/ 875190 h 875190"/>
              <a:gd name="connsiteX11" fmla="*/ 1911555 w 3284426"/>
              <a:gd name="connsiteY11" fmla="*/ 875190 h 875190"/>
              <a:gd name="connsiteX12" fmla="*/ 1402798 w 3284426"/>
              <a:gd name="connsiteY12" fmla="*/ 875190 h 875190"/>
              <a:gd name="connsiteX13" fmla="*/ 744406 w 3284426"/>
              <a:gd name="connsiteY13" fmla="*/ 875190 h 875190"/>
              <a:gd name="connsiteX14" fmla="*/ 145868 w 3284426"/>
              <a:gd name="connsiteY14" fmla="*/ 875190 h 875190"/>
              <a:gd name="connsiteX15" fmla="*/ 0 w 3284426"/>
              <a:gd name="connsiteY15" fmla="*/ 729322 h 875190"/>
              <a:gd name="connsiteX16" fmla="*/ 0 w 3284426"/>
              <a:gd name="connsiteY16" fmla="*/ 145868 h 875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84426" h="875190" fill="none" extrusionOk="0">
                <a:moveTo>
                  <a:pt x="0" y="145868"/>
                </a:moveTo>
                <a:cubicBezTo>
                  <a:pt x="376" y="61894"/>
                  <a:pt x="58520" y="7832"/>
                  <a:pt x="145868" y="0"/>
                </a:cubicBezTo>
                <a:cubicBezTo>
                  <a:pt x="269779" y="4387"/>
                  <a:pt x="537081" y="17946"/>
                  <a:pt x="714479" y="0"/>
                </a:cubicBezTo>
                <a:cubicBezTo>
                  <a:pt x="891877" y="-17946"/>
                  <a:pt x="1050011" y="-12779"/>
                  <a:pt x="1283090" y="0"/>
                </a:cubicBezTo>
                <a:cubicBezTo>
                  <a:pt x="1516169" y="12779"/>
                  <a:pt x="1673028" y="-13597"/>
                  <a:pt x="1821774" y="0"/>
                </a:cubicBezTo>
                <a:cubicBezTo>
                  <a:pt x="1970520" y="13597"/>
                  <a:pt x="2348362" y="-24839"/>
                  <a:pt x="2480166" y="0"/>
                </a:cubicBezTo>
                <a:cubicBezTo>
                  <a:pt x="2611970" y="24839"/>
                  <a:pt x="2924687" y="12027"/>
                  <a:pt x="3138558" y="0"/>
                </a:cubicBezTo>
                <a:cubicBezTo>
                  <a:pt x="3230767" y="-5221"/>
                  <a:pt x="3288002" y="57605"/>
                  <a:pt x="3284426" y="145868"/>
                </a:cubicBezTo>
                <a:cubicBezTo>
                  <a:pt x="3263736" y="366772"/>
                  <a:pt x="3306199" y="502010"/>
                  <a:pt x="3284426" y="729322"/>
                </a:cubicBezTo>
                <a:cubicBezTo>
                  <a:pt x="3281019" y="796765"/>
                  <a:pt x="3210901" y="867064"/>
                  <a:pt x="3138558" y="875190"/>
                </a:cubicBezTo>
                <a:cubicBezTo>
                  <a:pt x="2911558" y="863889"/>
                  <a:pt x="2620709" y="906393"/>
                  <a:pt x="2480166" y="875190"/>
                </a:cubicBezTo>
                <a:cubicBezTo>
                  <a:pt x="2339623" y="843987"/>
                  <a:pt x="2062471" y="879507"/>
                  <a:pt x="1911555" y="875190"/>
                </a:cubicBezTo>
                <a:cubicBezTo>
                  <a:pt x="1760639" y="870873"/>
                  <a:pt x="1542892" y="884520"/>
                  <a:pt x="1402798" y="875190"/>
                </a:cubicBezTo>
                <a:cubicBezTo>
                  <a:pt x="1262704" y="865860"/>
                  <a:pt x="1020995" y="866779"/>
                  <a:pt x="744406" y="875190"/>
                </a:cubicBezTo>
                <a:cubicBezTo>
                  <a:pt x="467817" y="883601"/>
                  <a:pt x="327321" y="852100"/>
                  <a:pt x="145868" y="875190"/>
                </a:cubicBezTo>
                <a:cubicBezTo>
                  <a:pt x="69119" y="875249"/>
                  <a:pt x="-6823" y="815723"/>
                  <a:pt x="0" y="729322"/>
                </a:cubicBezTo>
                <a:cubicBezTo>
                  <a:pt x="-1207" y="485750"/>
                  <a:pt x="-6244" y="420494"/>
                  <a:pt x="0" y="145868"/>
                </a:cubicBezTo>
                <a:close/>
              </a:path>
              <a:path w="3284426" h="875190" stroke="0" extrusionOk="0">
                <a:moveTo>
                  <a:pt x="0" y="145868"/>
                </a:moveTo>
                <a:cubicBezTo>
                  <a:pt x="10270" y="50554"/>
                  <a:pt x="62945" y="17593"/>
                  <a:pt x="145868" y="0"/>
                </a:cubicBezTo>
                <a:cubicBezTo>
                  <a:pt x="324437" y="-7417"/>
                  <a:pt x="593732" y="-24410"/>
                  <a:pt x="744406" y="0"/>
                </a:cubicBezTo>
                <a:cubicBezTo>
                  <a:pt x="895080" y="24410"/>
                  <a:pt x="1228291" y="-6949"/>
                  <a:pt x="1402798" y="0"/>
                </a:cubicBezTo>
                <a:cubicBezTo>
                  <a:pt x="1577305" y="6949"/>
                  <a:pt x="1804086" y="-18427"/>
                  <a:pt x="2061190" y="0"/>
                </a:cubicBezTo>
                <a:cubicBezTo>
                  <a:pt x="2318294" y="18427"/>
                  <a:pt x="2747965" y="-9477"/>
                  <a:pt x="3138558" y="0"/>
                </a:cubicBezTo>
                <a:cubicBezTo>
                  <a:pt x="3220557" y="-4821"/>
                  <a:pt x="3299277" y="75781"/>
                  <a:pt x="3284426" y="145868"/>
                </a:cubicBezTo>
                <a:cubicBezTo>
                  <a:pt x="3260970" y="307692"/>
                  <a:pt x="3284792" y="542750"/>
                  <a:pt x="3284426" y="729322"/>
                </a:cubicBezTo>
                <a:cubicBezTo>
                  <a:pt x="3282079" y="812027"/>
                  <a:pt x="3204079" y="885625"/>
                  <a:pt x="3138558" y="875190"/>
                </a:cubicBezTo>
                <a:cubicBezTo>
                  <a:pt x="2866587" y="853569"/>
                  <a:pt x="2688759" y="869359"/>
                  <a:pt x="2540020" y="875190"/>
                </a:cubicBezTo>
                <a:cubicBezTo>
                  <a:pt x="2391281" y="881021"/>
                  <a:pt x="2268778" y="866359"/>
                  <a:pt x="2031263" y="875190"/>
                </a:cubicBezTo>
                <a:cubicBezTo>
                  <a:pt x="1793748" y="884021"/>
                  <a:pt x="1706482" y="869503"/>
                  <a:pt x="1462652" y="875190"/>
                </a:cubicBezTo>
                <a:cubicBezTo>
                  <a:pt x="1218822" y="880877"/>
                  <a:pt x="1031429" y="869734"/>
                  <a:pt x="804260" y="875190"/>
                </a:cubicBezTo>
                <a:cubicBezTo>
                  <a:pt x="577091" y="880646"/>
                  <a:pt x="366209" y="871806"/>
                  <a:pt x="145868" y="875190"/>
                </a:cubicBezTo>
                <a:cubicBezTo>
                  <a:pt x="52893" y="867675"/>
                  <a:pt x="11213" y="796937"/>
                  <a:pt x="0" y="729322"/>
                </a:cubicBezTo>
                <a:cubicBezTo>
                  <a:pt x="17878" y="482006"/>
                  <a:pt x="23391" y="272063"/>
                  <a:pt x="0" y="145868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rgbClr val="00B0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كلما أرتفعت كان جيدا</a:t>
            </a:r>
          </a:p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معناه التكلفة الغير مباشرة أقل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810416B-FAAC-EEED-58A3-F6067C487326}"/>
              </a:ext>
            </a:extLst>
          </p:cNvPr>
          <p:cNvSpPr/>
          <p:nvPr/>
        </p:nvSpPr>
        <p:spPr>
          <a:xfrm>
            <a:off x="3329906" y="4270973"/>
            <a:ext cx="3284426" cy="875190"/>
          </a:xfrm>
          <a:custGeom>
            <a:avLst/>
            <a:gdLst>
              <a:gd name="connsiteX0" fmla="*/ 0 w 3284426"/>
              <a:gd name="connsiteY0" fmla="*/ 145868 h 875190"/>
              <a:gd name="connsiteX1" fmla="*/ 145868 w 3284426"/>
              <a:gd name="connsiteY1" fmla="*/ 0 h 875190"/>
              <a:gd name="connsiteX2" fmla="*/ 714479 w 3284426"/>
              <a:gd name="connsiteY2" fmla="*/ 0 h 875190"/>
              <a:gd name="connsiteX3" fmla="*/ 1283090 w 3284426"/>
              <a:gd name="connsiteY3" fmla="*/ 0 h 875190"/>
              <a:gd name="connsiteX4" fmla="*/ 1821774 w 3284426"/>
              <a:gd name="connsiteY4" fmla="*/ 0 h 875190"/>
              <a:gd name="connsiteX5" fmla="*/ 2480166 w 3284426"/>
              <a:gd name="connsiteY5" fmla="*/ 0 h 875190"/>
              <a:gd name="connsiteX6" fmla="*/ 3138558 w 3284426"/>
              <a:gd name="connsiteY6" fmla="*/ 0 h 875190"/>
              <a:gd name="connsiteX7" fmla="*/ 3284426 w 3284426"/>
              <a:gd name="connsiteY7" fmla="*/ 145868 h 875190"/>
              <a:gd name="connsiteX8" fmla="*/ 3284426 w 3284426"/>
              <a:gd name="connsiteY8" fmla="*/ 729322 h 875190"/>
              <a:gd name="connsiteX9" fmla="*/ 3138558 w 3284426"/>
              <a:gd name="connsiteY9" fmla="*/ 875190 h 875190"/>
              <a:gd name="connsiteX10" fmla="*/ 2480166 w 3284426"/>
              <a:gd name="connsiteY10" fmla="*/ 875190 h 875190"/>
              <a:gd name="connsiteX11" fmla="*/ 1911555 w 3284426"/>
              <a:gd name="connsiteY11" fmla="*/ 875190 h 875190"/>
              <a:gd name="connsiteX12" fmla="*/ 1402798 w 3284426"/>
              <a:gd name="connsiteY12" fmla="*/ 875190 h 875190"/>
              <a:gd name="connsiteX13" fmla="*/ 744406 w 3284426"/>
              <a:gd name="connsiteY13" fmla="*/ 875190 h 875190"/>
              <a:gd name="connsiteX14" fmla="*/ 145868 w 3284426"/>
              <a:gd name="connsiteY14" fmla="*/ 875190 h 875190"/>
              <a:gd name="connsiteX15" fmla="*/ 0 w 3284426"/>
              <a:gd name="connsiteY15" fmla="*/ 729322 h 875190"/>
              <a:gd name="connsiteX16" fmla="*/ 0 w 3284426"/>
              <a:gd name="connsiteY16" fmla="*/ 145868 h 875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84426" h="875190" fill="none" extrusionOk="0">
                <a:moveTo>
                  <a:pt x="0" y="145868"/>
                </a:moveTo>
                <a:cubicBezTo>
                  <a:pt x="376" y="61894"/>
                  <a:pt x="58520" y="7832"/>
                  <a:pt x="145868" y="0"/>
                </a:cubicBezTo>
                <a:cubicBezTo>
                  <a:pt x="269779" y="4387"/>
                  <a:pt x="537081" y="17946"/>
                  <a:pt x="714479" y="0"/>
                </a:cubicBezTo>
                <a:cubicBezTo>
                  <a:pt x="891877" y="-17946"/>
                  <a:pt x="1050011" y="-12779"/>
                  <a:pt x="1283090" y="0"/>
                </a:cubicBezTo>
                <a:cubicBezTo>
                  <a:pt x="1516169" y="12779"/>
                  <a:pt x="1673028" y="-13597"/>
                  <a:pt x="1821774" y="0"/>
                </a:cubicBezTo>
                <a:cubicBezTo>
                  <a:pt x="1970520" y="13597"/>
                  <a:pt x="2348362" y="-24839"/>
                  <a:pt x="2480166" y="0"/>
                </a:cubicBezTo>
                <a:cubicBezTo>
                  <a:pt x="2611970" y="24839"/>
                  <a:pt x="2924687" y="12027"/>
                  <a:pt x="3138558" y="0"/>
                </a:cubicBezTo>
                <a:cubicBezTo>
                  <a:pt x="3230767" y="-5221"/>
                  <a:pt x="3288002" y="57605"/>
                  <a:pt x="3284426" y="145868"/>
                </a:cubicBezTo>
                <a:cubicBezTo>
                  <a:pt x="3263736" y="366772"/>
                  <a:pt x="3306199" y="502010"/>
                  <a:pt x="3284426" y="729322"/>
                </a:cubicBezTo>
                <a:cubicBezTo>
                  <a:pt x="3281019" y="796765"/>
                  <a:pt x="3210901" y="867064"/>
                  <a:pt x="3138558" y="875190"/>
                </a:cubicBezTo>
                <a:cubicBezTo>
                  <a:pt x="2911558" y="863889"/>
                  <a:pt x="2620709" y="906393"/>
                  <a:pt x="2480166" y="875190"/>
                </a:cubicBezTo>
                <a:cubicBezTo>
                  <a:pt x="2339623" y="843987"/>
                  <a:pt x="2062471" y="879507"/>
                  <a:pt x="1911555" y="875190"/>
                </a:cubicBezTo>
                <a:cubicBezTo>
                  <a:pt x="1760639" y="870873"/>
                  <a:pt x="1542892" y="884520"/>
                  <a:pt x="1402798" y="875190"/>
                </a:cubicBezTo>
                <a:cubicBezTo>
                  <a:pt x="1262704" y="865860"/>
                  <a:pt x="1020995" y="866779"/>
                  <a:pt x="744406" y="875190"/>
                </a:cubicBezTo>
                <a:cubicBezTo>
                  <a:pt x="467817" y="883601"/>
                  <a:pt x="327321" y="852100"/>
                  <a:pt x="145868" y="875190"/>
                </a:cubicBezTo>
                <a:cubicBezTo>
                  <a:pt x="69119" y="875249"/>
                  <a:pt x="-6823" y="815723"/>
                  <a:pt x="0" y="729322"/>
                </a:cubicBezTo>
                <a:cubicBezTo>
                  <a:pt x="-1207" y="485750"/>
                  <a:pt x="-6244" y="420494"/>
                  <a:pt x="0" y="145868"/>
                </a:cubicBezTo>
                <a:close/>
              </a:path>
              <a:path w="3284426" h="875190" stroke="0" extrusionOk="0">
                <a:moveTo>
                  <a:pt x="0" y="145868"/>
                </a:moveTo>
                <a:cubicBezTo>
                  <a:pt x="10270" y="50554"/>
                  <a:pt x="62945" y="17593"/>
                  <a:pt x="145868" y="0"/>
                </a:cubicBezTo>
                <a:cubicBezTo>
                  <a:pt x="324437" y="-7417"/>
                  <a:pt x="593732" y="-24410"/>
                  <a:pt x="744406" y="0"/>
                </a:cubicBezTo>
                <a:cubicBezTo>
                  <a:pt x="895080" y="24410"/>
                  <a:pt x="1228291" y="-6949"/>
                  <a:pt x="1402798" y="0"/>
                </a:cubicBezTo>
                <a:cubicBezTo>
                  <a:pt x="1577305" y="6949"/>
                  <a:pt x="1804086" y="-18427"/>
                  <a:pt x="2061190" y="0"/>
                </a:cubicBezTo>
                <a:cubicBezTo>
                  <a:pt x="2318294" y="18427"/>
                  <a:pt x="2747965" y="-9477"/>
                  <a:pt x="3138558" y="0"/>
                </a:cubicBezTo>
                <a:cubicBezTo>
                  <a:pt x="3220557" y="-4821"/>
                  <a:pt x="3299277" y="75781"/>
                  <a:pt x="3284426" y="145868"/>
                </a:cubicBezTo>
                <a:cubicBezTo>
                  <a:pt x="3260970" y="307692"/>
                  <a:pt x="3284792" y="542750"/>
                  <a:pt x="3284426" y="729322"/>
                </a:cubicBezTo>
                <a:cubicBezTo>
                  <a:pt x="3282079" y="812027"/>
                  <a:pt x="3204079" y="885625"/>
                  <a:pt x="3138558" y="875190"/>
                </a:cubicBezTo>
                <a:cubicBezTo>
                  <a:pt x="2866587" y="853569"/>
                  <a:pt x="2688759" y="869359"/>
                  <a:pt x="2540020" y="875190"/>
                </a:cubicBezTo>
                <a:cubicBezTo>
                  <a:pt x="2391281" y="881021"/>
                  <a:pt x="2268778" y="866359"/>
                  <a:pt x="2031263" y="875190"/>
                </a:cubicBezTo>
                <a:cubicBezTo>
                  <a:pt x="1793748" y="884021"/>
                  <a:pt x="1706482" y="869503"/>
                  <a:pt x="1462652" y="875190"/>
                </a:cubicBezTo>
                <a:cubicBezTo>
                  <a:pt x="1218822" y="880877"/>
                  <a:pt x="1031429" y="869734"/>
                  <a:pt x="804260" y="875190"/>
                </a:cubicBezTo>
                <a:cubicBezTo>
                  <a:pt x="577091" y="880646"/>
                  <a:pt x="366209" y="871806"/>
                  <a:pt x="145868" y="875190"/>
                </a:cubicBezTo>
                <a:cubicBezTo>
                  <a:pt x="52893" y="867675"/>
                  <a:pt x="11213" y="796937"/>
                  <a:pt x="0" y="729322"/>
                </a:cubicBezTo>
                <a:cubicBezTo>
                  <a:pt x="17878" y="482006"/>
                  <a:pt x="23391" y="272063"/>
                  <a:pt x="0" y="145868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جيدة في مقارنة منشأتين في نفس النشاط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E444711-E301-D40D-BFD2-95292A2EA6A4}"/>
              </a:ext>
            </a:extLst>
          </p:cNvPr>
          <p:cNvSpPr/>
          <p:nvPr/>
        </p:nvSpPr>
        <p:spPr>
          <a:xfrm>
            <a:off x="1879345" y="5600251"/>
            <a:ext cx="8871677" cy="875190"/>
          </a:xfrm>
          <a:custGeom>
            <a:avLst/>
            <a:gdLst>
              <a:gd name="connsiteX0" fmla="*/ 0 w 8871677"/>
              <a:gd name="connsiteY0" fmla="*/ 145868 h 875190"/>
              <a:gd name="connsiteX1" fmla="*/ 145868 w 8871677"/>
              <a:gd name="connsiteY1" fmla="*/ 0 h 875190"/>
              <a:gd name="connsiteX2" fmla="*/ 720064 w 8871677"/>
              <a:gd name="connsiteY2" fmla="*/ 0 h 875190"/>
              <a:gd name="connsiteX3" fmla="*/ 1551658 w 8871677"/>
              <a:gd name="connsiteY3" fmla="*/ 0 h 875190"/>
              <a:gd name="connsiteX4" fmla="*/ 2211654 w 8871677"/>
              <a:gd name="connsiteY4" fmla="*/ 0 h 875190"/>
              <a:gd name="connsiteX5" fmla="*/ 2785850 w 8871677"/>
              <a:gd name="connsiteY5" fmla="*/ 0 h 875190"/>
              <a:gd name="connsiteX6" fmla="*/ 3360046 w 8871677"/>
              <a:gd name="connsiteY6" fmla="*/ 0 h 875190"/>
              <a:gd name="connsiteX7" fmla="*/ 4105841 w 8871677"/>
              <a:gd name="connsiteY7" fmla="*/ 0 h 875190"/>
              <a:gd name="connsiteX8" fmla="*/ 4937435 w 8871677"/>
              <a:gd name="connsiteY8" fmla="*/ 0 h 875190"/>
              <a:gd name="connsiteX9" fmla="*/ 5683230 w 8871677"/>
              <a:gd name="connsiteY9" fmla="*/ 0 h 875190"/>
              <a:gd name="connsiteX10" fmla="*/ 6429025 w 8871677"/>
              <a:gd name="connsiteY10" fmla="*/ 0 h 875190"/>
              <a:gd name="connsiteX11" fmla="*/ 7003221 w 8871677"/>
              <a:gd name="connsiteY11" fmla="*/ 0 h 875190"/>
              <a:gd name="connsiteX12" fmla="*/ 7834815 w 8871677"/>
              <a:gd name="connsiteY12" fmla="*/ 0 h 875190"/>
              <a:gd name="connsiteX13" fmla="*/ 8725809 w 8871677"/>
              <a:gd name="connsiteY13" fmla="*/ 0 h 875190"/>
              <a:gd name="connsiteX14" fmla="*/ 8871677 w 8871677"/>
              <a:gd name="connsiteY14" fmla="*/ 145868 h 875190"/>
              <a:gd name="connsiteX15" fmla="*/ 8871677 w 8871677"/>
              <a:gd name="connsiteY15" fmla="*/ 729322 h 875190"/>
              <a:gd name="connsiteX16" fmla="*/ 8725809 w 8871677"/>
              <a:gd name="connsiteY16" fmla="*/ 875190 h 875190"/>
              <a:gd name="connsiteX17" fmla="*/ 7894215 w 8871677"/>
              <a:gd name="connsiteY17" fmla="*/ 875190 h 875190"/>
              <a:gd name="connsiteX18" fmla="*/ 7491617 w 8871677"/>
              <a:gd name="connsiteY18" fmla="*/ 875190 h 875190"/>
              <a:gd name="connsiteX19" fmla="*/ 7003221 w 8871677"/>
              <a:gd name="connsiteY19" fmla="*/ 875190 h 875190"/>
              <a:gd name="connsiteX20" fmla="*/ 6257426 w 8871677"/>
              <a:gd name="connsiteY20" fmla="*/ 875190 h 875190"/>
              <a:gd name="connsiteX21" fmla="*/ 5854829 w 8871677"/>
              <a:gd name="connsiteY21" fmla="*/ 875190 h 875190"/>
              <a:gd name="connsiteX22" fmla="*/ 5452232 w 8871677"/>
              <a:gd name="connsiteY22" fmla="*/ 875190 h 875190"/>
              <a:gd name="connsiteX23" fmla="*/ 4878035 w 8871677"/>
              <a:gd name="connsiteY23" fmla="*/ 875190 h 875190"/>
              <a:gd name="connsiteX24" fmla="*/ 4475438 w 8871677"/>
              <a:gd name="connsiteY24" fmla="*/ 875190 h 875190"/>
              <a:gd name="connsiteX25" fmla="*/ 3987042 w 8871677"/>
              <a:gd name="connsiteY25" fmla="*/ 875190 h 875190"/>
              <a:gd name="connsiteX26" fmla="*/ 3584444 w 8871677"/>
              <a:gd name="connsiteY26" fmla="*/ 875190 h 875190"/>
              <a:gd name="connsiteX27" fmla="*/ 3096048 w 8871677"/>
              <a:gd name="connsiteY27" fmla="*/ 875190 h 875190"/>
              <a:gd name="connsiteX28" fmla="*/ 2693450 w 8871677"/>
              <a:gd name="connsiteY28" fmla="*/ 875190 h 875190"/>
              <a:gd name="connsiteX29" fmla="*/ 2119254 w 8871677"/>
              <a:gd name="connsiteY29" fmla="*/ 875190 h 875190"/>
              <a:gd name="connsiteX30" fmla="*/ 1459259 w 8871677"/>
              <a:gd name="connsiteY30" fmla="*/ 875190 h 875190"/>
              <a:gd name="connsiteX31" fmla="*/ 799264 w 8871677"/>
              <a:gd name="connsiteY31" fmla="*/ 875190 h 875190"/>
              <a:gd name="connsiteX32" fmla="*/ 145868 w 8871677"/>
              <a:gd name="connsiteY32" fmla="*/ 875190 h 875190"/>
              <a:gd name="connsiteX33" fmla="*/ 0 w 8871677"/>
              <a:gd name="connsiteY33" fmla="*/ 729322 h 875190"/>
              <a:gd name="connsiteX34" fmla="*/ 0 w 8871677"/>
              <a:gd name="connsiteY34" fmla="*/ 145868 h 875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871677" h="875190" fill="none" extrusionOk="0">
                <a:moveTo>
                  <a:pt x="0" y="145868"/>
                </a:moveTo>
                <a:cubicBezTo>
                  <a:pt x="3812" y="65366"/>
                  <a:pt x="58484" y="5840"/>
                  <a:pt x="145868" y="0"/>
                </a:cubicBezTo>
                <a:cubicBezTo>
                  <a:pt x="382469" y="-25916"/>
                  <a:pt x="519140" y="-1083"/>
                  <a:pt x="720064" y="0"/>
                </a:cubicBezTo>
                <a:cubicBezTo>
                  <a:pt x="920988" y="1083"/>
                  <a:pt x="1160787" y="-13152"/>
                  <a:pt x="1551658" y="0"/>
                </a:cubicBezTo>
                <a:cubicBezTo>
                  <a:pt x="1942529" y="13152"/>
                  <a:pt x="1912174" y="29753"/>
                  <a:pt x="2211654" y="0"/>
                </a:cubicBezTo>
                <a:cubicBezTo>
                  <a:pt x="2511134" y="-29753"/>
                  <a:pt x="2531772" y="2362"/>
                  <a:pt x="2785850" y="0"/>
                </a:cubicBezTo>
                <a:cubicBezTo>
                  <a:pt x="3039928" y="-2362"/>
                  <a:pt x="3188788" y="-3795"/>
                  <a:pt x="3360046" y="0"/>
                </a:cubicBezTo>
                <a:cubicBezTo>
                  <a:pt x="3531304" y="3795"/>
                  <a:pt x="3790867" y="11742"/>
                  <a:pt x="4105841" y="0"/>
                </a:cubicBezTo>
                <a:cubicBezTo>
                  <a:pt x="4420815" y="-11742"/>
                  <a:pt x="4540821" y="30985"/>
                  <a:pt x="4937435" y="0"/>
                </a:cubicBezTo>
                <a:cubicBezTo>
                  <a:pt x="5334049" y="-30985"/>
                  <a:pt x="5317211" y="4602"/>
                  <a:pt x="5683230" y="0"/>
                </a:cubicBezTo>
                <a:cubicBezTo>
                  <a:pt x="6049250" y="-4602"/>
                  <a:pt x="6126303" y="-13228"/>
                  <a:pt x="6429025" y="0"/>
                </a:cubicBezTo>
                <a:cubicBezTo>
                  <a:pt x="6731748" y="13228"/>
                  <a:pt x="6717544" y="13297"/>
                  <a:pt x="7003221" y="0"/>
                </a:cubicBezTo>
                <a:cubicBezTo>
                  <a:pt x="7288898" y="-13297"/>
                  <a:pt x="7443311" y="-39946"/>
                  <a:pt x="7834815" y="0"/>
                </a:cubicBezTo>
                <a:cubicBezTo>
                  <a:pt x="8226319" y="39946"/>
                  <a:pt x="8495615" y="39157"/>
                  <a:pt x="8725809" y="0"/>
                </a:cubicBezTo>
                <a:cubicBezTo>
                  <a:pt x="8802842" y="0"/>
                  <a:pt x="8864200" y="83841"/>
                  <a:pt x="8871677" y="145868"/>
                </a:cubicBezTo>
                <a:cubicBezTo>
                  <a:pt x="8889623" y="359411"/>
                  <a:pt x="8897673" y="554610"/>
                  <a:pt x="8871677" y="729322"/>
                </a:cubicBezTo>
                <a:cubicBezTo>
                  <a:pt x="8876065" y="812908"/>
                  <a:pt x="8812017" y="878017"/>
                  <a:pt x="8725809" y="875190"/>
                </a:cubicBezTo>
                <a:cubicBezTo>
                  <a:pt x="8338011" y="905925"/>
                  <a:pt x="8129965" y="877666"/>
                  <a:pt x="7894215" y="875190"/>
                </a:cubicBezTo>
                <a:cubicBezTo>
                  <a:pt x="7658465" y="872714"/>
                  <a:pt x="7683067" y="864434"/>
                  <a:pt x="7491617" y="875190"/>
                </a:cubicBezTo>
                <a:cubicBezTo>
                  <a:pt x="7300167" y="885946"/>
                  <a:pt x="7154179" y="890864"/>
                  <a:pt x="7003221" y="875190"/>
                </a:cubicBezTo>
                <a:cubicBezTo>
                  <a:pt x="6852263" y="859516"/>
                  <a:pt x="6439623" y="881063"/>
                  <a:pt x="6257426" y="875190"/>
                </a:cubicBezTo>
                <a:cubicBezTo>
                  <a:pt x="6075229" y="869317"/>
                  <a:pt x="6012482" y="866996"/>
                  <a:pt x="5854829" y="875190"/>
                </a:cubicBezTo>
                <a:cubicBezTo>
                  <a:pt x="5697176" y="883384"/>
                  <a:pt x="5578091" y="869735"/>
                  <a:pt x="5452232" y="875190"/>
                </a:cubicBezTo>
                <a:cubicBezTo>
                  <a:pt x="5326373" y="880645"/>
                  <a:pt x="5127951" y="847092"/>
                  <a:pt x="4878035" y="875190"/>
                </a:cubicBezTo>
                <a:cubicBezTo>
                  <a:pt x="4628119" y="903288"/>
                  <a:pt x="4638941" y="865091"/>
                  <a:pt x="4475438" y="875190"/>
                </a:cubicBezTo>
                <a:cubicBezTo>
                  <a:pt x="4311935" y="885289"/>
                  <a:pt x="4184988" y="884147"/>
                  <a:pt x="3987042" y="875190"/>
                </a:cubicBezTo>
                <a:cubicBezTo>
                  <a:pt x="3789096" y="866233"/>
                  <a:pt x="3770908" y="860809"/>
                  <a:pt x="3584444" y="875190"/>
                </a:cubicBezTo>
                <a:cubicBezTo>
                  <a:pt x="3397980" y="889571"/>
                  <a:pt x="3221173" y="886421"/>
                  <a:pt x="3096048" y="875190"/>
                </a:cubicBezTo>
                <a:cubicBezTo>
                  <a:pt x="2970923" y="863959"/>
                  <a:pt x="2894507" y="864511"/>
                  <a:pt x="2693450" y="875190"/>
                </a:cubicBezTo>
                <a:cubicBezTo>
                  <a:pt x="2492393" y="885869"/>
                  <a:pt x="2339813" y="899081"/>
                  <a:pt x="2119254" y="875190"/>
                </a:cubicBezTo>
                <a:cubicBezTo>
                  <a:pt x="1898695" y="851299"/>
                  <a:pt x="1781952" y="866180"/>
                  <a:pt x="1459259" y="875190"/>
                </a:cubicBezTo>
                <a:cubicBezTo>
                  <a:pt x="1136566" y="884200"/>
                  <a:pt x="1059939" y="844874"/>
                  <a:pt x="799264" y="875190"/>
                </a:cubicBezTo>
                <a:cubicBezTo>
                  <a:pt x="538590" y="905506"/>
                  <a:pt x="349451" y="845295"/>
                  <a:pt x="145868" y="875190"/>
                </a:cubicBezTo>
                <a:cubicBezTo>
                  <a:pt x="74291" y="892404"/>
                  <a:pt x="8414" y="813869"/>
                  <a:pt x="0" y="729322"/>
                </a:cubicBezTo>
                <a:cubicBezTo>
                  <a:pt x="610" y="587545"/>
                  <a:pt x="-5415" y="346266"/>
                  <a:pt x="0" y="145868"/>
                </a:cubicBezTo>
                <a:close/>
              </a:path>
              <a:path w="8871677" h="875190" stroke="0" extrusionOk="0">
                <a:moveTo>
                  <a:pt x="0" y="145868"/>
                </a:moveTo>
                <a:cubicBezTo>
                  <a:pt x="10270" y="50554"/>
                  <a:pt x="62945" y="17593"/>
                  <a:pt x="145868" y="0"/>
                </a:cubicBezTo>
                <a:cubicBezTo>
                  <a:pt x="355464" y="-11120"/>
                  <a:pt x="484206" y="17692"/>
                  <a:pt x="805863" y="0"/>
                </a:cubicBezTo>
                <a:cubicBezTo>
                  <a:pt x="1127520" y="-17692"/>
                  <a:pt x="1225785" y="-38565"/>
                  <a:pt x="1637458" y="0"/>
                </a:cubicBezTo>
                <a:cubicBezTo>
                  <a:pt x="2049132" y="38565"/>
                  <a:pt x="2218869" y="20259"/>
                  <a:pt x="2469052" y="0"/>
                </a:cubicBezTo>
                <a:cubicBezTo>
                  <a:pt x="2719235" y="-20259"/>
                  <a:pt x="2906469" y="12805"/>
                  <a:pt x="3043248" y="0"/>
                </a:cubicBezTo>
                <a:cubicBezTo>
                  <a:pt x="3180027" y="-12805"/>
                  <a:pt x="3425269" y="-5572"/>
                  <a:pt x="3789043" y="0"/>
                </a:cubicBezTo>
                <a:cubicBezTo>
                  <a:pt x="4152818" y="5572"/>
                  <a:pt x="4305222" y="-33435"/>
                  <a:pt x="4620637" y="0"/>
                </a:cubicBezTo>
                <a:cubicBezTo>
                  <a:pt x="4936052" y="33435"/>
                  <a:pt x="4952982" y="10056"/>
                  <a:pt x="5194833" y="0"/>
                </a:cubicBezTo>
                <a:cubicBezTo>
                  <a:pt x="5436684" y="-10056"/>
                  <a:pt x="5707060" y="-28591"/>
                  <a:pt x="5854829" y="0"/>
                </a:cubicBezTo>
                <a:cubicBezTo>
                  <a:pt x="6002598" y="28591"/>
                  <a:pt x="6108199" y="2772"/>
                  <a:pt x="6257426" y="0"/>
                </a:cubicBezTo>
                <a:cubicBezTo>
                  <a:pt x="6406653" y="-2772"/>
                  <a:pt x="6681211" y="-195"/>
                  <a:pt x="7003221" y="0"/>
                </a:cubicBezTo>
                <a:cubicBezTo>
                  <a:pt x="7325232" y="195"/>
                  <a:pt x="7312719" y="-1934"/>
                  <a:pt x="7405818" y="0"/>
                </a:cubicBezTo>
                <a:cubicBezTo>
                  <a:pt x="7498917" y="1934"/>
                  <a:pt x="7846662" y="18176"/>
                  <a:pt x="7980014" y="0"/>
                </a:cubicBezTo>
                <a:cubicBezTo>
                  <a:pt x="8113366" y="-18176"/>
                  <a:pt x="8502844" y="-14230"/>
                  <a:pt x="8725809" y="0"/>
                </a:cubicBezTo>
                <a:cubicBezTo>
                  <a:pt x="8800271" y="-2967"/>
                  <a:pt x="8862298" y="73610"/>
                  <a:pt x="8871677" y="145868"/>
                </a:cubicBezTo>
                <a:cubicBezTo>
                  <a:pt x="8853522" y="394307"/>
                  <a:pt x="8876461" y="462996"/>
                  <a:pt x="8871677" y="729322"/>
                </a:cubicBezTo>
                <a:cubicBezTo>
                  <a:pt x="8874182" y="793064"/>
                  <a:pt x="8825413" y="880084"/>
                  <a:pt x="8725809" y="875190"/>
                </a:cubicBezTo>
                <a:cubicBezTo>
                  <a:pt x="8544737" y="881917"/>
                  <a:pt x="8291049" y="869570"/>
                  <a:pt x="8151613" y="875190"/>
                </a:cubicBezTo>
                <a:cubicBezTo>
                  <a:pt x="8012177" y="880810"/>
                  <a:pt x="7626558" y="840476"/>
                  <a:pt x="7405818" y="875190"/>
                </a:cubicBezTo>
                <a:cubicBezTo>
                  <a:pt x="7185078" y="909904"/>
                  <a:pt x="7058921" y="863644"/>
                  <a:pt x="6831622" y="875190"/>
                </a:cubicBezTo>
                <a:cubicBezTo>
                  <a:pt x="6604323" y="886736"/>
                  <a:pt x="6563441" y="868067"/>
                  <a:pt x="6343225" y="875190"/>
                </a:cubicBezTo>
                <a:cubicBezTo>
                  <a:pt x="6123009" y="882313"/>
                  <a:pt x="5802263" y="871919"/>
                  <a:pt x="5511631" y="875190"/>
                </a:cubicBezTo>
                <a:cubicBezTo>
                  <a:pt x="5220999" y="878461"/>
                  <a:pt x="5241147" y="860096"/>
                  <a:pt x="5023234" y="875190"/>
                </a:cubicBezTo>
                <a:cubicBezTo>
                  <a:pt x="4805321" y="890284"/>
                  <a:pt x="4752532" y="851039"/>
                  <a:pt x="4534838" y="875190"/>
                </a:cubicBezTo>
                <a:cubicBezTo>
                  <a:pt x="4317144" y="899341"/>
                  <a:pt x="4111529" y="856507"/>
                  <a:pt x="3789043" y="875190"/>
                </a:cubicBezTo>
                <a:cubicBezTo>
                  <a:pt x="3466557" y="893873"/>
                  <a:pt x="3294939" y="906328"/>
                  <a:pt x="3043248" y="875190"/>
                </a:cubicBezTo>
                <a:cubicBezTo>
                  <a:pt x="2791557" y="844052"/>
                  <a:pt x="2484100" y="907575"/>
                  <a:pt x="2297453" y="875190"/>
                </a:cubicBezTo>
                <a:cubicBezTo>
                  <a:pt x="2110807" y="842805"/>
                  <a:pt x="1998006" y="860978"/>
                  <a:pt x="1809057" y="875190"/>
                </a:cubicBezTo>
                <a:cubicBezTo>
                  <a:pt x="1620108" y="889402"/>
                  <a:pt x="1327061" y="877651"/>
                  <a:pt x="1149061" y="875190"/>
                </a:cubicBezTo>
                <a:cubicBezTo>
                  <a:pt x="971061" y="872729"/>
                  <a:pt x="398833" y="910319"/>
                  <a:pt x="145868" y="875190"/>
                </a:cubicBezTo>
                <a:cubicBezTo>
                  <a:pt x="65783" y="872346"/>
                  <a:pt x="-1757" y="825537"/>
                  <a:pt x="0" y="729322"/>
                </a:cubicBezTo>
                <a:cubicBezTo>
                  <a:pt x="21016" y="475980"/>
                  <a:pt x="-21358" y="367592"/>
                  <a:pt x="0" y="14586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النسبتان جيدان لقياس مدى قدرة المنشأة على مواجهة الظروف الصعبة وخاصة فيما يتعلق بتغير أسعار السلع أو تغير تكاليف الإنتاج أو تغير حجم المبيعات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5022C19-4AE9-C99E-923A-AD63645A0B93}"/>
              </a:ext>
            </a:extLst>
          </p:cNvPr>
          <p:cNvSpPr/>
          <p:nvPr/>
        </p:nvSpPr>
        <p:spPr>
          <a:xfrm>
            <a:off x="2995924" y="859261"/>
            <a:ext cx="8863440" cy="1654190"/>
          </a:xfrm>
          <a:custGeom>
            <a:avLst/>
            <a:gdLst>
              <a:gd name="connsiteX0" fmla="*/ 0 w 8863440"/>
              <a:gd name="connsiteY0" fmla="*/ 275704 h 1654190"/>
              <a:gd name="connsiteX1" fmla="*/ 275704 w 8863440"/>
              <a:gd name="connsiteY1" fmla="*/ 0 h 1654190"/>
              <a:gd name="connsiteX2" fmla="*/ 1134614 w 8863440"/>
              <a:gd name="connsiteY2" fmla="*/ 0 h 1654190"/>
              <a:gd name="connsiteX3" fmla="*/ 1744163 w 8863440"/>
              <a:gd name="connsiteY3" fmla="*/ 0 h 1654190"/>
              <a:gd name="connsiteX4" fmla="*/ 2270592 w 8863440"/>
              <a:gd name="connsiteY4" fmla="*/ 0 h 1654190"/>
              <a:gd name="connsiteX5" fmla="*/ 3046381 w 8863440"/>
              <a:gd name="connsiteY5" fmla="*/ 0 h 1654190"/>
              <a:gd name="connsiteX6" fmla="*/ 3655930 w 8863440"/>
              <a:gd name="connsiteY6" fmla="*/ 0 h 1654190"/>
              <a:gd name="connsiteX7" fmla="*/ 4514840 w 8863440"/>
              <a:gd name="connsiteY7" fmla="*/ 0 h 1654190"/>
              <a:gd name="connsiteX8" fmla="*/ 5041269 w 8863440"/>
              <a:gd name="connsiteY8" fmla="*/ 0 h 1654190"/>
              <a:gd name="connsiteX9" fmla="*/ 5900179 w 8863440"/>
              <a:gd name="connsiteY9" fmla="*/ 0 h 1654190"/>
              <a:gd name="connsiteX10" fmla="*/ 6343487 w 8863440"/>
              <a:gd name="connsiteY10" fmla="*/ 0 h 1654190"/>
              <a:gd name="connsiteX11" fmla="*/ 7036157 w 8863440"/>
              <a:gd name="connsiteY11" fmla="*/ 0 h 1654190"/>
              <a:gd name="connsiteX12" fmla="*/ 7728826 w 8863440"/>
              <a:gd name="connsiteY12" fmla="*/ 0 h 1654190"/>
              <a:gd name="connsiteX13" fmla="*/ 8587736 w 8863440"/>
              <a:gd name="connsiteY13" fmla="*/ 0 h 1654190"/>
              <a:gd name="connsiteX14" fmla="*/ 8863440 w 8863440"/>
              <a:gd name="connsiteY14" fmla="*/ 275704 h 1654190"/>
              <a:gd name="connsiteX15" fmla="*/ 8863440 w 8863440"/>
              <a:gd name="connsiteY15" fmla="*/ 827095 h 1654190"/>
              <a:gd name="connsiteX16" fmla="*/ 8863440 w 8863440"/>
              <a:gd name="connsiteY16" fmla="*/ 1378486 h 1654190"/>
              <a:gd name="connsiteX17" fmla="*/ 8587736 w 8863440"/>
              <a:gd name="connsiteY17" fmla="*/ 1654190 h 1654190"/>
              <a:gd name="connsiteX18" fmla="*/ 7811946 w 8863440"/>
              <a:gd name="connsiteY18" fmla="*/ 1654190 h 1654190"/>
              <a:gd name="connsiteX19" fmla="*/ 7285518 w 8863440"/>
              <a:gd name="connsiteY19" fmla="*/ 1654190 h 1654190"/>
              <a:gd name="connsiteX20" fmla="*/ 6426608 w 8863440"/>
              <a:gd name="connsiteY20" fmla="*/ 1654190 h 1654190"/>
              <a:gd name="connsiteX21" fmla="*/ 5733938 w 8863440"/>
              <a:gd name="connsiteY21" fmla="*/ 1654190 h 1654190"/>
              <a:gd name="connsiteX22" fmla="*/ 5207510 w 8863440"/>
              <a:gd name="connsiteY22" fmla="*/ 1654190 h 1654190"/>
              <a:gd name="connsiteX23" fmla="*/ 4514840 w 8863440"/>
              <a:gd name="connsiteY23" fmla="*/ 1654190 h 1654190"/>
              <a:gd name="connsiteX24" fmla="*/ 4071532 w 8863440"/>
              <a:gd name="connsiteY24" fmla="*/ 1654190 h 1654190"/>
              <a:gd name="connsiteX25" fmla="*/ 3628224 w 8863440"/>
              <a:gd name="connsiteY25" fmla="*/ 1654190 h 1654190"/>
              <a:gd name="connsiteX26" fmla="*/ 2935554 w 8863440"/>
              <a:gd name="connsiteY26" fmla="*/ 1654190 h 1654190"/>
              <a:gd name="connsiteX27" fmla="*/ 2409126 w 8863440"/>
              <a:gd name="connsiteY27" fmla="*/ 1654190 h 1654190"/>
              <a:gd name="connsiteX28" fmla="*/ 1633336 w 8863440"/>
              <a:gd name="connsiteY28" fmla="*/ 1654190 h 1654190"/>
              <a:gd name="connsiteX29" fmla="*/ 1106907 w 8863440"/>
              <a:gd name="connsiteY29" fmla="*/ 1654190 h 1654190"/>
              <a:gd name="connsiteX30" fmla="*/ 275704 w 8863440"/>
              <a:gd name="connsiteY30" fmla="*/ 1654190 h 1654190"/>
              <a:gd name="connsiteX31" fmla="*/ 0 w 8863440"/>
              <a:gd name="connsiteY31" fmla="*/ 1378486 h 1654190"/>
              <a:gd name="connsiteX32" fmla="*/ 0 w 8863440"/>
              <a:gd name="connsiteY32" fmla="*/ 816067 h 1654190"/>
              <a:gd name="connsiteX33" fmla="*/ 0 w 8863440"/>
              <a:gd name="connsiteY33" fmla="*/ 275704 h 1654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63440" h="1654190" extrusionOk="0">
                <a:moveTo>
                  <a:pt x="0" y="275704"/>
                </a:moveTo>
                <a:cubicBezTo>
                  <a:pt x="-18961" y="111742"/>
                  <a:pt x="104274" y="7192"/>
                  <a:pt x="275704" y="0"/>
                </a:cubicBezTo>
                <a:cubicBezTo>
                  <a:pt x="559214" y="6592"/>
                  <a:pt x="722836" y="-22110"/>
                  <a:pt x="1134614" y="0"/>
                </a:cubicBezTo>
                <a:cubicBezTo>
                  <a:pt x="1546392" y="22110"/>
                  <a:pt x="1498089" y="-9001"/>
                  <a:pt x="1744163" y="0"/>
                </a:cubicBezTo>
                <a:cubicBezTo>
                  <a:pt x="1990237" y="9001"/>
                  <a:pt x="2115901" y="-18672"/>
                  <a:pt x="2270592" y="0"/>
                </a:cubicBezTo>
                <a:cubicBezTo>
                  <a:pt x="2425283" y="18672"/>
                  <a:pt x="2691290" y="3926"/>
                  <a:pt x="3046381" y="0"/>
                </a:cubicBezTo>
                <a:cubicBezTo>
                  <a:pt x="3401472" y="-3926"/>
                  <a:pt x="3409355" y="8591"/>
                  <a:pt x="3655930" y="0"/>
                </a:cubicBezTo>
                <a:cubicBezTo>
                  <a:pt x="3902505" y="-8591"/>
                  <a:pt x="4185028" y="-11757"/>
                  <a:pt x="4514840" y="0"/>
                </a:cubicBezTo>
                <a:cubicBezTo>
                  <a:pt x="4844652" y="11757"/>
                  <a:pt x="4784876" y="-22864"/>
                  <a:pt x="5041269" y="0"/>
                </a:cubicBezTo>
                <a:cubicBezTo>
                  <a:pt x="5297662" y="22864"/>
                  <a:pt x="5520507" y="23416"/>
                  <a:pt x="5900179" y="0"/>
                </a:cubicBezTo>
                <a:cubicBezTo>
                  <a:pt x="6279851" y="-23416"/>
                  <a:pt x="6214692" y="-6355"/>
                  <a:pt x="6343487" y="0"/>
                </a:cubicBezTo>
                <a:cubicBezTo>
                  <a:pt x="6472282" y="6355"/>
                  <a:pt x="6705531" y="-3036"/>
                  <a:pt x="7036157" y="0"/>
                </a:cubicBezTo>
                <a:cubicBezTo>
                  <a:pt x="7366783" y="3036"/>
                  <a:pt x="7505235" y="13619"/>
                  <a:pt x="7728826" y="0"/>
                </a:cubicBezTo>
                <a:cubicBezTo>
                  <a:pt x="7952417" y="-13619"/>
                  <a:pt x="8317951" y="-24960"/>
                  <a:pt x="8587736" y="0"/>
                </a:cubicBezTo>
                <a:cubicBezTo>
                  <a:pt x="8760883" y="25577"/>
                  <a:pt x="8889764" y="100389"/>
                  <a:pt x="8863440" y="275704"/>
                </a:cubicBezTo>
                <a:cubicBezTo>
                  <a:pt x="8868122" y="544380"/>
                  <a:pt x="8881053" y="670945"/>
                  <a:pt x="8863440" y="827095"/>
                </a:cubicBezTo>
                <a:cubicBezTo>
                  <a:pt x="8845827" y="983245"/>
                  <a:pt x="8862231" y="1229285"/>
                  <a:pt x="8863440" y="1378486"/>
                </a:cubicBezTo>
                <a:cubicBezTo>
                  <a:pt x="8856222" y="1516039"/>
                  <a:pt x="8741098" y="1639385"/>
                  <a:pt x="8587736" y="1654190"/>
                </a:cubicBezTo>
                <a:cubicBezTo>
                  <a:pt x="8258228" y="1690856"/>
                  <a:pt x="7968765" y="1674518"/>
                  <a:pt x="7811946" y="1654190"/>
                </a:cubicBezTo>
                <a:cubicBezTo>
                  <a:pt x="7655127" y="1633863"/>
                  <a:pt x="7512803" y="1662135"/>
                  <a:pt x="7285518" y="1654190"/>
                </a:cubicBezTo>
                <a:cubicBezTo>
                  <a:pt x="7058233" y="1646245"/>
                  <a:pt x="6836127" y="1685198"/>
                  <a:pt x="6426608" y="1654190"/>
                </a:cubicBezTo>
                <a:cubicBezTo>
                  <a:pt x="6017089" y="1623183"/>
                  <a:pt x="5941067" y="1673552"/>
                  <a:pt x="5733938" y="1654190"/>
                </a:cubicBezTo>
                <a:cubicBezTo>
                  <a:pt x="5526809" y="1634829"/>
                  <a:pt x="5346459" y="1670054"/>
                  <a:pt x="5207510" y="1654190"/>
                </a:cubicBezTo>
                <a:cubicBezTo>
                  <a:pt x="5068561" y="1638326"/>
                  <a:pt x="4733019" y="1686974"/>
                  <a:pt x="4514840" y="1654190"/>
                </a:cubicBezTo>
                <a:cubicBezTo>
                  <a:pt x="4296661" y="1621407"/>
                  <a:pt x="4283955" y="1675152"/>
                  <a:pt x="4071532" y="1654190"/>
                </a:cubicBezTo>
                <a:cubicBezTo>
                  <a:pt x="3859109" y="1633228"/>
                  <a:pt x="3770664" y="1654089"/>
                  <a:pt x="3628224" y="1654190"/>
                </a:cubicBezTo>
                <a:cubicBezTo>
                  <a:pt x="3485784" y="1654291"/>
                  <a:pt x="3132290" y="1658898"/>
                  <a:pt x="2935554" y="1654190"/>
                </a:cubicBezTo>
                <a:cubicBezTo>
                  <a:pt x="2738818" y="1649483"/>
                  <a:pt x="2548637" y="1642412"/>
                  <a:pt x="2409126" y="1654190"/>
                </a:cubicBezTo>
                <a:cubicBezTo>
                  <a:pt x="2269615" y="1665968"/>
                  <a:pt x="1824617" y="1692830"/>
                  <a:pt x="1633336" y="1654190"/>
                </a:cubicBezTo>
                <a:cubicBezTo>
                  <a:pt x="1442055" y="1615551"/>
                  <a:pt x="1307998" y="1657375"/>
                  <a:pt x="1106907" y="1654190"/>
                </a:cubicBezTo>
                <a:cubicBezTo>
                  <a:pt x="905816" y="1651005"/>
                  <a:pt x="466545" y="1648846"/>
                  <a:pt x="275704" y="1654190"/>
                </a:cubicBezTo>
                <a:cubicBezTo>
                  <a:pt x="120178" y="1657489"/>
                  <a:pt x="-1796" y="1534596"/>
                  <a:pt x="0" y="1378486"/>
                </a:cubicBezTo>
                <a:cubicBezTo>
                  <a:pt x="14195" y="1207055"/>
                  <a:pt x="1336" y="1059377"/>
                  <a:pt x="0" y="816067"/>
                </a:cubicBezTo>
                <a:cubicBezTo>
                  <a:pt x="-1336" y="572757"/>
                  <a:pt x="-24941" y="523668"/>
                  <a:pt x="0" y="275704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bg2"/>
                </a:gs>
                <a:gs pos="100000">
                  <a:srgbClr val="FF0000"/>
                </a:gs>
              </a:gsLst>
              <a:lin ang="5400000" scaled="1"/>
            </a:gra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450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 animBg="1"/>
      <p:bldP spid="12" grpId="0" animBg="1"/>
      <p:bldP spid="13" grpId="0" animBg="1"/>
      <p:bldP spid="17" grpId="0" animBg="1"/>
      <p:bldP spid="18" grpId="0" animBg="1"/>
      <p:bldP spid="23" grpId="0" animBg="1"/>
      <p:bldP spid="24" grpId="0" animBg="1"/>
      <p:bldP spid="25" grpId="0" animBg="1"/>
      <p:bldP spid="26" grpId="0" animBg="1"/>
      <p:bldP spid="8" grpId="0" animBg="1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3685</TotalTime>
  <Words>954</Words>
  <Application>Microsoft Office PowerPoint</Application>
  <PresentationFormat>Widescreen</PresentationFormat>
  <Paragraphs>149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Cairo</vt:lpstr>
      <vt:lpstr>Calibri</vt:lpstr>
      <vt:lpstr>Calibri Light</vt:lpstr>
      <vt:lpstr>Century Gothic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Abu Taha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كورس التداول للمبتدأين From A to Z</dc:title>
  <dc:creator>Eslam.salman</dc:creator>
  <cp:lastModifiedBy>Eslam Salman</cp:lastModifiedBy>
  <cp:revision>346</cp:revision>
  <dcterms:created xsi:type="dcterms:W3CDTF">2023-04-11T21:53:46Z</dcterms:created>
  <dcterms:modified xsi:type="dcterms:W3CDTF">2024-08-02T08:46:02Z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2024-08-02T07:32:41Z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2b29c1fa-7876-4f3c-aef0-5a8bd02b7b3e</vt:lpwstr>
  </property>
  <property fmtid="{D5CDD505-2E9C-101B-9397-08002B2CF9AE}" pid="7" name="MSIP_Label_defa4170-0d19-0005-0004-bc88714345d2_ActionId">
    <vt:lpwstr>d3c50c3a-3be5-4805-8eae-f1521168abb0</vt:lpwstr>
  </property>
  <property fmtid="{D5CDD505-2E9C-101B-9397-08002B2CF9AE}" pid="8" name="MSIP_Label_defa4170-0d19-0005-0004-bc88714345d2_ContentBits">
    <vt:lpwstr>0</vt:lpwstr>
  </property>
</Properties>
</file>